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6"/>
  </p:sldMasterIdLst>
  <p:notesMasterIdLst>
    <p:notesMasterId r:id="rId53"/>
  </p:notesMasterIdLst>
  <p:handoutMasterIdLst>
    <p:handoutMasterId r:id="rId54"/>
  </p:handoutMasterIdLst>
  <p:sldIdLst>
    <p:sldId id="470" r:id="rId7"/>
    <p:sldId id="415" r:id="rId8"/>
    <p:sldId id="437" r:id="rId9"/>
    <p:sldId id="468" r:id="rId10"/>
    <p:sldId id="469" r:id="rId11"/>
    <p:sldId id="446" r:id="rId12"/>
    <p:sldId id="416" r:id="rId13"/>
    <p:sldId id="427" r:id="rId14"/>
    <p:sldId id="447" r:id="rId15"/>
    <p:sldId id="428" r:id="rId16"/>
    <p:sldId id="417" r:id="rId17"/>
    <p:sldId id="448" r:id="rId18"/>
    <p:sldId id="442" r:id="rId19"/>
    <p:sldId id="466" r:id="rId20"/>
    <p:sldId id="449" r:id="rId21"/>
    <p:sldId id="450" r:id="rId22"/>
    <p:sldId id="451" r:id="rId23"/>
    <p:sldId id="453" r:id="rId24"/>
    <p:sldId id="438" r:id="rId25"/>
    <p:sldId id="454" r:id="rId26"/>
    <p:sldId id="452" r:id="rId27"/>
    <p:sldId id="455" r:id="rId28"/>
    <p:sldId id="440" r:id="rId29"/>
    <p:sldId id="456" r:id="rId30"/>
    <p:sldId id="457" r:id="rId31"/>
    <p:sldId id="441" r:id="rId32"/>
    <p:sldId id="458" r:id="rId33"/>
    <p:sldId id="431" r:id="rId34"/>
    <p:sldId id="439" r:id="rId35"/>
    <p:sldId id="432" r:id="rId36"/>
    <p:sldId id="459" r:id="rId37"/>
    <p:sldId id="420" r:id="rId38"/>
    <p:sldId id="421" r:id="rId39"/>
    <p:sldId id="460" r:id="rId40"/>
    <p:sldId id="418" r:id="rId41"/>
    <p:sldId id="426" r:id="rId42"/>
    <p:sldId id="462" r:id="rId43"/>
    <p:sldId id="461" r:id="rId44"/>
    <p:sldId id="463" r:id="rId45"/>
    <p:sldId id="377" r:id="rId46"/>
    <p:sldId id="443" r:id="rId47"/>
    <p:sldId id="444" r:id="rId48"/>
    <p:sldId id="433" r:id="rId49"/>
    <p:sldId id="445" r:id="rId50"/>
    <p:sldId id="472" r:id="rId51"/>
    <p:sldId id="471" r:id="rId52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0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  <p15:guide id="5" orient="horz" pos="4270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2523" userDrawn="1">
          <p15:clr>
            <a:srgbClr val="A4A3A4"/>
          </p15:clr>
        </p15:guide>
        <p15:guide id="8" orient="horz" pos="1661" userDrawn="1">
          <p15:clr>
            <a:srgbClr val="A4A3A4"/>
          </p15:clr>
        </p15:guide>
        <p15:guide id="9" orient="horz" pos="4065" userDrawn="1">
          <p15:clr>
            <a:srgbClr val="A4A3A4"/>
          </p15:clr>
        </p15:guide>
        <p15:guide id="10" pos="272" userDrawn="1">
          <p15:clr>
            <a:srgbClr val="A4A3A4"/>
          </p15:clr>
        </p15:guide>
        <p15:guide id="11" pos="7408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5776" userDrawn="1">
          <p15:clr>
            <a:srgbClr val="A4A3A4"/>
          </p15:clr>
        </p15:guide>
        <p15:guide id="14" pos="7589" userDrawn="1">
          <p15:clr>
            <a:srgbClr val="A4A3A4"/>
          </p15:clr>
        </p15:guide>
        <p15:guide id="15" pos="58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7C891A-E981-00EF-C3C9-8D29EC694C13}" name="Davies, Hannah" initials="DH" userId="S::hannah.davies@cyfoethnaturiolcymru.gov.uk::dddaf58f-3b81-4a23-a677-e2fa534158f1" providerId="AD"/>
  <p188:author id="{D4008F22-C32E-8BDF-0B17-E976FA536CAA}" name="McLauchlan, Kelly" initials="MK" userId="S::Kelly.McLauchlan@cyfoethnaturiolcymru.gov.uk::8081599d-cedb-4ad6-a6b2-566a9578dd8d" providerId="AD"/>
  <p188:author id="{6B015D58-0551-4F4B-E0AB-96FA53C15A4C}" name="Clarke, Karen" initials="CK" userId="S::Karen.Clarke@cyfoethnaturiolcymru.gov.uk::62f53bcd-b5cc-4ef4-9f81-e967a547af41" providerId="AD"/>
  <p188:author id="{FB00FD84-244A-5912-69FA-FEAD7E7D7C22}" name="Scott, Mariella S." initials="SMS" userId="S::mariella.s.scott@cyfoethnaturiolcymru.gov.uk::0f08a0bc-acb1-428b-8a42-56504c5c8600" providerId="AD"/>
  <p188:author id="{F29BD291-90A2-0AA0-45C1-A5646C9D3D4E}" name="Nerys Owen" initials="NO" userId="S::nerys@atebol.com::4b5b500a-7ebf-49e9-9740-3c0018c096d0" providerId="AD"/>
  <p188:author id="{B67006EC-14B0-2A49-D92C-068DC3C88F44}" name="Ffion Hughes" initials="FH" userId="S::Ffion.Hughes@cyfoethnaturiolcymru.gov.uk::b2b1aaa3-abdb-4362-bdd1-c2a453b42c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A5"/>
    <a:srgbClr val="82D2F0"/>
    <a:srgbClr val="A9251E"/>
    <a:srgbClr val="007DDA"/>
    <a:srgbClr val="2D962D"/>
    <a:srgbClr val="3C3C41"/>
    <a:srgbClr val="005541"/>
    <a:srgbClr val="959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3" autoAdjust="0"/>
    <p:restoredTop sz="87584" autoAdjust="0"/>
  </p:normalViewPr>
  <p:slideViewPr>
    <p:cSldViewPr>
      <p:cViewPr varScale="1">
        <p:scale>
          <a:sx n="48" d="100"/>
          <a:sy n="48" d="100"/>
        </p:scale>
        <p:origin x="1118" y="48"/>
      </p:cViewPr>
      <p:guideLst>
        <p:guide orient="horz" pos="2160"/>
        <p:guide orient="horz" pos="300"/>
        <p:guide orient="horz" pos="1071"/>
        <p:guide orient="horz" pos="1253"/>
        <p:guide orient="horz" pos="4270"/>
        <p:guide orient="horz" pos="935"/>
        <p:guide orient="horz" pos="2523"/>
        <p:guide orient="horz" pos="1661"/>
        <p:guide orient="horz" pos="4065"/>
        <p:guide pos="272"/>
        <p:guide pos="7408"/>
        <p:guide pos="3840"/>
        <p:guide pos="5776"/>
        <p:guide pos="7589"/>
        <p:guide pos="5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81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DC4502-3541-F4E0-89FC-428162817A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1EBA5-DD54-3295-4075-512DB1EBA1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1E093-C4CC-4449-B112-FC9F82C33122}" type="datetimeFigureOut">
              <a:rPr lang="en-GB" smtClean="0"/>
              <a:t>24/08/2023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C7348-C2F8-4DBF-3D7A-E761077770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0A17F-5471-D6AC-824D-7B16AFB449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F3476-E98D-484E-B875-60230FB281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073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15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002" y="0"/>
            <a:ext cx="2890514" cy="4967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58BCB-96AE-480E-B950-B38D6A9DA677}" type="datetimeFigureOut">
              <a:rPr lang="en-GB" smtClean="0"/>
              <a:t>24/08/2023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7" y="4714953"/>
            <a:ext cx="5336214" cy="44673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309"/>
            <a:ext cx="2890515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002" y="9428309"/>
            <a:ext cx="2890514" cy="496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6E6A4-55B7-42F1-9F58-6BBDBC7E90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62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5F3-BA1B-481C-94C3-721C5970C02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8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976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45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13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01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38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802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065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65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906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73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153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072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43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731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09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679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02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b="0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15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****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Efallai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byddwch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chi am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ddistewi’r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sain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chwarae'r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fideo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hwn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i'r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disgyblion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508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511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91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38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545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80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189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89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4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5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04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17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589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6E6A4-55B7-42F1-9F58-6BBDBC7E90C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71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5628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83361"/>
            <a:ext cx="10363200" cy="1470025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26557"/>
            <a:ext cx="8534400" cy="1752600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rgbClr val="0091A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pPr algn="r"/>
            <a:fld id="{312D5193-8CA0-4BE9-8446-ADCEE093C5C9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b" anchorCtr="0"/>
          <a:lstStyle>
            <a:lvl1pPr>
              <a:defRPr lang="en-GB" smtClean="0"/>
            </a:lvl1pPr>
          </a:lstStyle>
          <a:p>
            <a:pPr algn="r"/>
            <a:fld id="{1EB79DAB-90E4-4F14-9B31-761BB9951B41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30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476252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799" y="1989138"/>
            <a:ext cx="8760884" cy="4608214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89138"/>
            <a:ext cx="2453216" cy="460821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9A88B98D-29D1-4950-9D9B-E593E928E55C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EB79DAB-90E4-4F14-9B31-761BB9951B41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47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1989138"/>
            <a:ext cx="11328400" cy="4536206"/>
          </a:xfrm>
        </p:spPr>
        <p:txBody>
          <a:bodyPr vert="eaVer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164D0E5D-E43D-4458-9D1D-9C149F1F71B4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157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984" y="1844825"/>
            <a:ext cx="2453216" cy="4608513"/>
          </a:xfrm>
        </p:spPr>
        <p:txBody>
          <a:bodyPr vert="eaVer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548683"/>
            <a:ext cx="8583084" cy="6003707"/>
          </a:xfrm>
        </p:spPr>
        <p:txBody>
          <a:bodyPr vert="eaVer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D81B77B-CE29-407E-92FC-41E09A96232F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79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916832"/>
            <a:ext cx="11328400" cy="4536356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48528" y="54068"/>
            <a:ext cx="2844800" cy="365125"/>
          </a:xfrm>
        </p:spPr>
        <p:txBody>
          <a:bodyPr>
            <a:noAutofit/>
          </a:bodyPr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8E6DABC7-EBAA-4E69-91CF-450266528FE2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09099" y="107107"/>
            <a:ext cx="2451100" cy="312084"/>
          </a:xfrm>
        </p:spPr>
        <p:txBody>
          <a:bodyPr>
            <a:noAutofit/>
          </a:bodyPr>
          <a:lstStyle>
            <a:lvl1pPr>
              <a:defRPr>
                <a:solidFill>
                  <a:srgbClr val="3C3C4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3C3C41"/>
                </a:solidFill>
              </a:defRPr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68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GRAPHIC_FINAL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5628"/>
            <a:ext cx="12192000" cy="2492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07087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069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96AFC85-6336-4344-BBC4-4F802A4C6C0A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45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5"/>
            <a:ext cx="55584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495" y="1916835"/>
            <a:ext cx="5384800" cy="452596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B727197-D229-4251-B56C-A2777F8EAD94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6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76A8-FB0B-4C0E-8929-B011FE432B0B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916831"/>
            <a:ext cx="11328400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31802" y="4293096"/>
            <a:ext cx="11318495" cy="2160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8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2" y="476252"/>
            <a:ext cx="8775700" cy="12239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800" y="1989138"/>
            <a:ext cx="55584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800" y="2708920"/>
            <a:ext cx="5558400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6776BA93-5E24-44C5-8DF3-AE7263A8A488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61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12E1B72-95FF-4303-8D24-4D7096CF3CEB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03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4144839-6221-4F59-8D76-4E89CAAD01E9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51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2" y="476252"/>
            <a:ext cx="8760884" cy="12239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916835"/>
            <a:ext cx="8760884" cy="460851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978026"/>
            <a:ext cx="2453216" cy="454203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 b="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DBC7702E-7219-473D-8309-D824603FCAED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86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2" y="476252"/>
            <a:ext cx="8775700" cy="12239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26" name="Picture 2" descr="NRW_logo_CMYK_stack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9602" y="581028"/>
            <a:ext cx="2207684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916835"/>
            <a:ext cx="11150600" cy="42093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48528" y="63592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088A4828-5E0C-4567-ACEA-EEA2C2BA15DA}" type="datetime3">
              <a:rPr lang="en-GB" smtClean="0"/>
              <a:t>24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09099" y="116632"/>
            <a:ext cx="2451100" cy="31208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7500" y="6413503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GB" sz="900" b="1" smtClean="0">
                <a:solidFill>
                  <a:schemeClr val="tx2"/>
                </a:solidFill>
              </a:defRPr>
            </a:lvl1pPr>
          </a:lstStyle>
          <a:p>
            <a:fld id="{1EB79DAB-90E4-4F14-9B31-761BB9951B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9309102" y="428625"/>
            <a:ext cx="24511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8" name="AutoShape 3"/>
          <p:cNvSpPr>
            <a:spLocks noChangeArrowheads="1"/>
          </p:cNvSpPr>
          <p:nvPr userDrawn="1"/>
        </p:nvSpPr>
        <p:spPr bwMode="auto">
          <a:xfrm flipV="1">
            <a:off x="431802" y="428625"/>
            <a:ext cx="8775700" cy="3175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1974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20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rgbClr val="0091A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yZVoLjVan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www.youtube.com/watch?v=0ts0AcB7zeM" TargetMode="Externa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turalresourceswales.gov.uk/guidance-and-advice/business-sectors/education-learning-and-skills/looking-for-learning-resources/learning-resources-search-by-topic/flooding/?lang=c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turalresources.wales/guidance-and-advice/business-sectors/education-learning-and-skills/looking-for-learning-resources/learning-resources-search-by-topic/flooding/?lang=c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3Yf1bxCI6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resources.wales/media/682810/beth-sydd-mewn-llifddwr-taflen-wybodaeth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hyperlink" Target="https://naturalresources.wales/guidance-and-advice/business-sectors/education-learning-and-skills/looking-for-learning-resources/learning-resources-search-by-topic/flooding/?lang=c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naturalresources.wales/media/686699/cynllun-gweithgaredd-cynllun-gadael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youtube.com/watch?v=KXbpVPyH52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KXbpVPyH52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naturalresources.wales/flooding/check-your-flood-risk-by-postcode/?lang=c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resources.wales/guidance-and-advice/business-sectors/education-learning-and-skills/looking-for-learning-resources/learning-resources-search-by-topic/flooding/?lang=c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0206" y="476673"/>
            <a:ext cx="4277841" cy="1470025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Cyflwyno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br>
              <a:rPr lang="en-GB" sz="3600" dirty="0">
                <a:ln w="0"/>
              </a:rPr>
            </a:br>
            <a:endParaRPr lang="en-GB" sz="3600" dirty="0">
              <a:ln w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D2DAAA3-05AD-4FAA-A6AD-256C271DAC2F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05" y="1412776"/>
            <a:ext cx="4464496" cy="3348372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04004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7234-EA8A-4688-BAC5-399B2857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280" y="26082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>
                <a:ln w="0"/>
                <a:solidFill>
                  <a:srgbClr val="0091A5"/>
                </a:solidFill>
              </a:rPr>
              <a:t>Pam bod </a:t>
            </a:r>
            <a:r>
              <a:rPr lang="en-US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yn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digwydd</a:t>
            </a:r>
            <a:r>
              <a:rPr lang="en-US" dirty="0">
                <a:ln w="0"/>
                <a:solidFill>
                  <a:srgbClr val="0091A5"/>
                </a:solidFill>
              </a:rPr>
              <a:t>? 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48954-572E-41B7-A353-C9779F9E3DFF}"/>
              </a:ext>
            </a:extLst>
          </p:cNvPr>
          <p:cNvSpPr txBox="1"/>
          <p:nvPr/>
        </p:nvSpPr>
        <p:spPr>
          <a:xfrm>
            <a:off x="623393" y="1241376"/>
            <a:ext cx="5472608" cy="56166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 err="1"/>
              <a:t>Systemau</a:t>
            </a:r>
            <a:r>
              <a:rPr lang="en-GB" sz="2400" dirty="0"/>
              <a:t> </a:t>
            </a:r>
            <a:r>
              <a:rPr lang="en-GB" sz="2400" dirty="0" err="1"/>
              <a:t>gwasgedd</a:t>
            </a:r>
            <a:r>
              <a:rPr lang="en-GB" sz="2400" dirty="0"/>
              <a:t> </a:t>
            </a:r>
            <a:r>
              <a:rPr lang="en-GB" sz="2400" dirty="0" err="1"/>
              <a:t>isel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stormydd</a:t>
            </a:r>
            <a:r>
              <a:rPr lang="en-GB" sz="2400" dirty="0"/>
              <a:t>, ac </a:t>
            </a:r>
            <a:r>
              <a:rPr lang="en-GB" sz="2400" dirty="0" err="1"/>
              <a:t>maen</a:t>
            </a:r>
            <a:r>
              <a:rPr lang="en-GB" sz="2400" dirty="0"/>
              <a:t> </a:t>
            </a:r>
            <a:r>
              <a:rPr lang="en-GB" sz="2400" dirty="0" err="1"/>
              <a:t>nhw’n</a:t>
            </a:r>
            <a:r>
              <a:rPr lang="en-GB" sz="2400" dirty="0"/>
              <a:t> </a:t>
            </a:r>
            <a:r>
              <a:rPr lang="en-GB" sz="2400" dirty="0" err="1"/>
              <a:t>gallu</a:t>
            </a:r>
            <a:r>
              <a:rPr lang="en-GB" sz="2400" dirty="0"/>
              <a:t> </a:t>
            </a:r>
            <a:r>
              <a:rPr lang="en-GB" sz="2400" dirty="0" err="1"/>
              <a:t>achosi</a:t>
            </a:r>
            <a:r>
              <a:rPr lang="en-GB" sz="2400" dirty="0"/>
              <a:t> </a:t>
            </a:r>
            <a:r>
              <a:rPr lang="en-GB" sz="2400" dirty="0" err="1"/>
              <a:t>codiad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y </a:t>
            </a:r>
            <a:r>
              <a:rPr lang="en-GB" sz="2400" dirty="0" err="1"/>
              <a:t>môr</a:t>
            </a:r>
            <a:r>
              <a:rPr lang="en-GB" sz="2400" dirty="0"/>
              <a:t> o </a:t>
            </a:r>
            <a:r>
              <a:rPr lang="en-GB" sz="2400" dirty="0" err="1"/>
              <a:t>danyn</a:t>
            </a:r>
            <a:r>
              <a:rPr lang="en-GB" sz="2400" dirty="0"/>
              <a:t> </a:t>
            </a:r>
            <a:r>
              <a:rPr lang="en-GB" sz="2400" dirty="0" err="1"/>
              <a:t>nhw</a:t>
            </a:r>
            <a:r>
              <a:rPr lang="en-GB" sz="2400" dirty="0"/>
              <a:t>, a gall y </a:t>
            </a:r>
            <a:r>
              <a:rPr lang="en-GB" sz="2400" dirty="0" err="1"/>
              <a:t>gwyntoedd</a:t>
            </a:r>
            <a:r>
              <a:rPr lang="en-GB" sz="2400" dirty="0"/>
              <a:t> </a:t>
            </a:r>
            <a:r>
              <a:rPr lang="en-GB" sz="2400" dirty="0" err="1"/>
              <a:t>wthio’r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a’r</a:t>
            </a:r>
            <a:r>
              <a:rPr lang="en-GB" sz="2400" dirty="0"/>
              <a:t> </a:t>
            </a:r>
            <a:r>
              <a:rPr lang="en-GB" sz="2400" dirty="0" err="1"/>
              <a:t>tonnau</a:t>
            </a:r>
            <a:r>
              <a:rPr lang="en-GB" sz="2400" dirty="0"/>
              <a:t> at y </a:t>
            </a:r>
            <a:r>
              <a:rPr lang="en-GB" sz="2400" dirty="0" err="1"/>
              <a:t>lan</a:t>
            </a:r>
            <a:r>
              <a:rPr lang="en-GB" sz="2400" dirty="0"/>
              <a:t>.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enw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hyn</a:t>
            </a:r>
            <a:r>
              <a:rPr lang="en-GB" sz="2400" dirty="0"/>
              <a:t> </a:t>
            </a:r>
            <a:r>
              <a:rPr lang="en-GB" sz="2400" dirty="0" err="1"/>
              <a:t>yw</a:t>
            </a:r>
            <a:r>
              <a:rPr lang="en-GB" sz="2400" dirty="0"/>
              <a:t> </a:t>
            </a:r>
            <a:r>
              <a:rPr lang="en-GB" sz="2400" dirty="0" err="1"/>
              <a:t>ymchwydd</a:t>
            </a:r>
            <a:r>
              <a:rPr lang="en-GB" sz="2400" dirty="0"/>
              <a:t> storm.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Swyddfa</a:t>
            </a:r>
            <a:r>
              <a:rPr lang="en-GB" sz="2400" dirty="0"/>
              <a:t> </a:t>
            </a:r>
            <a:r>
              <a:rPr lang="en-GB" sz="2400" dirty="0" err="1"/>
              <a:t>Dywydd</a:t>
            </a:r>
            <a:r>
              <a:rPr lang="en-GB" sz="2400" dirty="0"/>
              <a:t> </a:t>
            </a:r>
            <a:r>
              <a:rPr lang="en-GB" sz="2400" dirty="0" err="1"/>
              <a:t>wedi</a:t>
            </a:r>
            <a:r>
              <a:rPr lang="en-GB" sz="2400" dirty="0"/>
              <a:t> </a:t>
            </a:r>
            <a:r>
              <a:rPr lang="en-GB" sz="2400" dirty="0" err="1"/>
              <a:t>egluro</a:t>
            </a:r>
            <a:r>
              <a:rPr lang="en-GB" sz="2400" dirty="0"/>
              <a:t> </a:t>
            </a:r>
            <a:r>
              <a:rPr lang="en-GB" sz="2400" dirty="0" err="1"/>
              <a:t>hyn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ffilm</a:t>
            </a:r>
            <a:r>
              <a:rPr lang="en-GB" sz="2400" dirty="0"/>
              <a:t> </a:t>
            </a:r>
            <a:r>
              <a:rPr lang="en-GB" sz="2400" dirty="0" err="1"/>
              <a:t>fer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YouTube: </a:t>
            </a:r>
            <a:r>
              <a:rPr lang="en-GB" sz="2400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a Storm Surge? </a:t>
            </a:r>
            <a:r>
              <a:rPr lang="en-GB" sz="2400" dirty="0"/>
              <a:t>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achos</a:t>
            </a:r>
            <a:r>
              <a:rPr lang="en-GB" sz="2400" dirty="0"/>
              <a:t> </a:t>
            </a:r>
            <a:r>
              <a:rPr lang="en-GB" sz="2400" dirty="0" err="1"/>
              <a:t>stormydd</a:t>
            </a:r>
            <a:r>
              <a:rPr lang="en-GB" sz="2400" dirty="0"/>
              <a:t> </a:t>
            </a:r>
            <a:r>
              <a:rPr lang="en-GB" sz="2400" dirty="0" err="1"/>
              <a:t>eithafol</a:t>
            </a:r>
            <a:r>
              <a:rPr lang="en-GB" sz="2400" dirty="0"/>
              <a:t>, gall </a:t>
            </a:r>
            <a:r>
              <a:rPr lang="en-GB" sz="2400" dirty="0" err="1"/>
              <a:t>ymchwydd</a:t>
            </a:r>
            <a:r>
              <a:rPr lang="en-GB" sz="2400" dirty="0"/>
              <a:t> storm </a:t>
            </a:r>
            <a:r>
              <a:rPr lang="en-GB" sz="2400" dirty="0" err="1"/>
              <a:t>ynddo’i</a:t>
            </a:r>
            <a:r>
              <a:rPr lang="en-GB" sz="2400" dirty="0"/>
              <a:t> </a:t>
            </a:r>
            <a:r>
              <a:rPr lang="en-GB" sz="2400" dirty="0" err="1"/>
              <a:t>hun</a:t>
            </a:r>
            <a:r>
              <a:rPr lang="en-GB" sz="2400" dirty="0"/>
              <a:t> </a:t>
            </a:r>
            <a:r>
              <a:rPr lang="en-GB" sz="2400" dirty="0" err="1"/>
              <a:t>achosi</a:t>
            </a:r>
            <a:r>
              <a:rPr lang="en-GB" sz="2400" dirty="0"/>
              <a:t> </a:t>
            </a:r>
            <a:r>
              <a:rPr lang="en-GB" sz="2400" dirty="0" err="1"/>
              <a:t>llifogydd</a:t>
            </a:r>
            <a:r>
              <a:rPr lang="en-GB" sz="2400" dirty="0"/>
              <a:t>. </a:t>
            </a:r>
            <a:r>
              <a:rPr lang="en-GB" sz="2400" dirty="0" err="1"/>
              <a:t>Ond</a:t>
            </a:r>
            <a:r>
              <a:rPr lang="en-GB" sz="2400" dirty="0"/>
              <a:t>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cyd-ddigwydd</a:t>
            </a:r>
            <a:r>
              <a:rPr lang="en-GB" sz="2400" dirty="0"/>
              <a:t> </a:t>
            </a:r>
            <a:r>
              <a:rPr lang="en-GB" sz="2400" dirty="0" err="1"/>
              <a:t>â</a:t>
            </a:r>
            <a:r>
              <a:rPr lang="en-GB" sz="2400" dirty="0"/>
              <a:t> </a:t>
            </a:r>
            <a:r>
              <a:rPr lang="en-GB" sz="2400" dirty="0" err="1"/>
              <a:t>llanw</a:t>
            </a:r>
            <a:r>
              <a:rPr lang="en-GB" sz="2400" dirty="0"/>
              <a:t> </a:t>
            </a:r>
            <a:r>
              <a:rPr lang="en-GB" sz="2400" dirty="0" err="1"/>
              <a:t>uchel</a:t>
            </a:r>
            <a:r>
              <a:rPr lang="en-GB" sz="2400" dirty="0"/>
              <a:t>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risg</a:t>
            </a:r>
            <a:r>
              <a:rPr lang="en-GB" sz="2400" dirty="0"/>
              <a:t> o </a:t>
            </a:r>
            <a:r>
              <a:rPr lang="en-GB" sz="2400" dirty="0" err="1"/>
              <a:t>lifogydd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llawer</a:t>
            </a:r>
            <a:r>
              <a:rPr lang="en-GB" sz="2400" dirty="0"/>
              <a:t> </a:t>
            </a:r>
            <a:r>
              <a:rPr lang="en-GB" sz="2400" dirty="0" err="1"/>
              <a:t>mwy</a:t>
            </a:r>
            <a:r>
              <a:rPr lang="en-GB" sz="2400" dirty="0"/>
              <a:t> </a:t>
            </a:r>
            <a:r>
              <a:rPr lang="en-GB" sz="2400" dirty="0" err="1"/>
              <a:t>tebygol</a:t>
            </a:r>
            <a:r>
              <a:rPr lang="en-GB" sz="2400" dirty="0"/>
              <a:t>. </a:t>
            </a:r>
            <a:endParaRPr lang="en-GB" sz="2000" dirty="0">
              <a:solidFill>
                <a:srgbClr val="0091A5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7B8384-4323-45B7-B70E-7E276FA13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70" r="8891" b="1"/>
          <a:stretch/>
        </p:blipFill>
        <p:spPr>
          <a:xfrm>
            <a:off x="6298121" y="1916835"/>
            <a:ext cx="4038600" cy="4525963"/>
          </a:xfr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1008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60" y="453114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11963" b="-1"/>
          <a:stretch/>
        </p:blipFill>
        <p:spPr>
          <a:xfrm>
            <a:off x="1847850" y="1916835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298120" y="1916835"/>
            <a:ext cx="4910447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b="1" dirty="0" err="1"/>
              <a:t>Llifogydd</a:t>
            </a:r>
            <a:r>
              <a:rPr lang="en-GB" sz="2400" b="1" dirty="0"/>
              <a:t> </a:t>
            </a:r>
            <a:r>
              <a:rPr lang="en-GB" sz="2400" b="1" dirty="0" err="1"/>
              <a:t>arfordirol</a:t>
            </a:r>
            <a:endParaRPr lang="en-GB" sz="24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b="1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/>
              <a:t>Mae </a:t>
            </a:r>
            <a:r>
              <a:rPr lang="en-GB" sz="2400" dirty="0" err="1"/>
              <a:t>llifogydd</a:t>
            </a:r>
            <a:r>
              <a:rPr lang="en-GB" sz="2400" dirty="0"/>
              <a:t> </a:t>
            </a:r>
            <a:r>
              <a:rPr lang="en-GB" sz="2400" dirty="0" err="1"/>
              <a:t>o’r</a:t>
            </a:r>
            <a:r>
              <a:rPr lang="en-GB" sz="2400" dirty="0"/>
              <a:t> </a:t>
            </a:r>
            <a:r>
              <a:rPr lang="en-GB" sz="2400" dirty="0" err="1"/>
              <a:t>môr</a:t>
            </a:r>
            <a:r>
              <a:rPr lang="en-GB" sz="2400" dirty="0"/>
              <a:t> </a:t>
            </a:r>
            <a:r>
              <a:rPr lang="en-GB" sz="2400" dirty="0" err="1"/>
              <a:t>fwyaf</a:t>
            </a:r>
            <a:r>
              <a:rPr lang="en-GB" sz="2400" dirty="0"/>
              <a:t> </a:t>
            </a:r>
            <a:r>
              <a:rPr lang="en-GB" sz="2400" dirty="0" err="1"/>
              <a:t>tebygol</a:t>
            </a:r>
            <a:r>
              <a:rPr lang="en-GB" sz="2400" dirty="0"/>
              <a:t> o </a:t>
            </a:r>
            <a:r>
              <a:rPr lang="en-GB" sz="2400" dirty="0" err="1"/>
              <a:t>ddigwydd</a:t>
            </a:r>
            <a:r>
              <a:rPr lang="en-GB" sz="2400" dirty="0"/>
              <a:t> pan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llanw</a:t>
            </a:r>
            <a:r>
              <a:rPr lang="en-GB" sz="2400" dirty="0"/>
              <a:t> </a:t>
            </a:r>
            <a:r>
              <a:rPr lang="en-GB" sz="2400" dirty="0" err="1"/>
              <a:t>uchel</a:t>
            </a:r>
            <a:r>
              <a:rPr lang="en-GB" sz="2400" dirty="0"/>
              <a:t> a </a:t>
            </a:r>
            <a:r>
              <a:rPr lang="en-GB" sz="2400" dirty="0" err="1"/>
              <a:t>thywydd</a:t>
            </a:r>
            <a:r>
              <a:rPr lang="en-GB" sz="2400" dirty="0"/>
              <a:t> </a:t>
            </a:r>
            <a:r>
              <a:rPr lang="en-GB" sz="2400" dirty="0" err="1"/>
              <a:t>stormus</a:t>
            </a:r>
            <a:r>
              <a:rPr lang="en-GB" sz="2400" dirty="0"/>
              <a:t>. Mae </a:t>
            </a:r>
            <a:r>
              <a:rPr lang="en-GB" sz="2400" dirty="0" err="1"/>
              <a:t>hyn</a:t>
            </a:r>
            <a:r>
              <a:rPr lang="en-GB" sz="2400" dirty="0"/>
              <a:t> </a:t>
            </a:r>
            <a:r>
              <a:rPr lang="en-GB" sz="2400" dirty="0" err="1"/>
              <a:t>oherwydd</a:t>
            </a:r>
            <a:r>
              <a:rPr lang="en-GB" sz="2400" dirty="0"/>
              <a:t> bod </a:t>
            </a:r>
            <a:r>
              <a:rPr lang="en-GB" sz="2400" dirty="0" err="1"/>
              <a:t>lefel</a:t>
            </a:r>
            <a:r>
              <a:rPr lang="en-GB" sz="2400" dirty="0"/>
              <a:t> y </a:t>
            </a:r>
            <a:r>
              <a:rPr lang="en-GB" sz="2400" dirty="0" err="1"/>
              <a:t>môr</a:t>
            </a:r>
            <a:r>
              <a:rPr lang="en-GB" sz="2400" dirty="0"/>
              <a:t> </a:t>
            </a:r>
            <a:r>
              <a:rPr lang="en-GB" sz="2400" dirty="0" err="1"/>
              <a:t>eisoes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uchel</a:t>
            </a:r>
            <a:r>
              <a:rPr lang="en-GB" sz="2400" dirty="0"/>
              <a:t>, ac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gwynt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chwythu</a:t>
            </a:r>
            <a:r>
              <a:rPr lang="en-GB" sz="2400" dirty="0"/>
              <a:t> ac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gwthio</a:t>
            </a:r>
            <a:r>
              <a:rPr lang="en-GB" sz="2400" dirty="0"/>
              <a:t> </a:t>
            </a:r>
            <a:r>
              <a:rPr lang="en-GB" sz="2400" dirty="0" err="1"/>
              <a:t>tonnau</a:t>
            </a:r>
            <a:r>
              <a:rPr lang="en-GB" sz="2400" dirty="0"/>
              <a:t> </a:t>
            </a:r>
            <a:r>
              <a:rPr lang="en-GB" sz="2400" dirty="0" err="1"/>
              <a:t>mawr</a:t>
            </a:r>
            <a:r>
              <a:rPr lang="en-GB" sz="2400" dirty="0"/>
              <a:t> at y </a:t>
            </a:r>
            <a:r>
              <a:rPr lang="en-GB" sz="2400" dirty="0" err="1"/>
              <a:t>tir</a:t>
            </a:r>
            <a:r>
              <a:rPr lang="en-GB" sz="2400" dirty="0"/>
              <a:t>. Gall </a:t>
            </a:r>
            <a:r>
              <a:rPr lang="en-GB" sz="2400" dirty="0" err="1"/>
              <a:t>amddiffynfeydd</a:t>
            </a:r>
            <a:r>
              <a:rPr lang="en-GB" sz="2400" dirty="0"/>
              <a:t> </a:t>
            </a:r>
            <a:r>
              <a:rPr lang="en-GB" sz="2400" dirty="0" err="1"/>
              <a:t>llifogydd</a:t>
            </a:r>
            <a:r>
              <a:rPr lang="en-GB" sz="2400" dirty="0"/>
              <a:t> </a:t>
            </a:r>
            <a:r>
              <a:rPr lang="en-GB" sz="2400" dirty="0" err="1"/>
              <a:t>arfordirol</a:t>
            </a:r>
            <a:r>
              <a:rPr lang="en-GB" sz="2400" dirty="0"/>
              <a:t> </a:t>
            </a:r>
            <a:r>
              <a:rPr lang="en-GB" sz="2400" dirty="0" err="1"/>
              <a:t>gael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trechu</a:t>
            </a:r>
            <a:r>
              <a:rPr lang="en-GB" sz="2400" dirty="0"/>
              <a:t> </a:t>
            </a:r>
            <a:r>
              <a:rPr lang="en-GB" sz="2400" dirty="0" err="1"/>
              <a:t>neu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torri</a:t>
            </a:r>
            <a:r>
              <a:rPr lang="en-GB" sz="2400" dirty="0"/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700" b="1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5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60" y="453114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4" b="12934"/>
          <a:stretch/>
        </p:blipFill>
        <p:spPr>
          <a:xfrm>
            <a:off x="1567161" y="1647237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456040" y="2190312"/>
            <a:ext cx="475252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b="1" dirty="0"/>
              <a:t>Pa </a:t>
            </a:r>
            <a:r>
              <a:rPr lang="en-GB" sz="2400" b="1" dirty="0" err="1"/>
              <a:t>effaith</a:t>
            </a:r>
            <a:r>
              <a:rPr lang="en-GB" sz="2400" b="1" dirty="0"/>
              <a:t> </a:t>
            </a:r>
            <a:r>
              <a:rPr lang="en-GB" sz="2400" b="1" dirty="0" err="1"/>
              <a:t>gaiff</a:t>
            </a:r>
            <a:r>
              <a:rPr lang="en-GB" sz="2400" b="1" dirty="0"/>
              <a:t> </a:t>
            </a:r>
            <a:r>
              <a:rPr lang="en-GB" sz="2400" b="1" dirty="0" err="1"/>
              <a:t>newid</a:t>
            </a:r>
            <a:r>
              <a:rPr lang="en-GB" sz="2400" b="1" dirty="0"/>
              <a:t> </a:t>
            </a:r>
            <a:r>
              <a:rPr lang="en-GB" sz="2400" b="1" dirty="0" err="1"/>
              <a:t>hinsawdd</a:t>
            </a:r>
            <a:r>
              <a:rPr lang="en-GB" sz="2400" b="1" dirty="0"/>
              <a:t>? </a:t>
            </a:r>
            <a:endParaRPr lang="en-GB" sz="2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newid</a:t>
            </a:r>
            <a:r>
              <a:rPr lang="en-GB" sz="2400" dirty="0"/>
              <a:t> </a:t>
            </a:r>
            <a:r>
              <a:rPr lang="en-GB" sz="2400" dirty="0" err="1"/>
              <a:t>hinsawdd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golygu</a:t>
            </a:r>
            <a:r>
              <a:rPr lang="en-GB" sz="2400" dirty="0"/>
              <a:t> bod </a:t>
            </a:r>
            <a:r>
              <a:rPr lang="en-GB" sz="2400" dirty="0" err="1"/>
              <a:t>ardaloedd</a:t>
            </a:r>
            <a:r>
              <a:rPr lang="en-GB" sz="2400" dirty="0"/>
              <a:t> o </a:t>
            </a:r>
            <a:r>
              <a:rPr lang="en-GB" sz="2400" dirty="0" err="1"/>
              <a:t>dir</a:t>
            </a:r>
            <a:r>
              <a:rPr lang="en-GB" sz="2400" dirty="0"/>
              <a:t> </a:t>
            </a:r>
            <a:r>
              <a:rPr lang="en-GB" sz="2400" dirty="0" err="1"/>
              <a:t>isel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fwy</a:t>
            </a:r>
            <a:r>
              <a:rPr lang="en-GB" sz="2400" dirty="0"/>
              <a:t> </a:t>
            </a:r>
            <a:r>
              <a:rPr lang="en-GB" sz="2400" dirty="0" err="1"/>
              <a:t>agored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risgiau</a:t>
            </a:r>
            <a:r>
              <a:rPr lang="en-GB" sz="2400" dirty="0"/>
              <a:t>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gysylltiedig</a:t>
            </a:r>
            <a:r>
              <a:rPr lang="en-GB" sz="2400" dirty="0"/>
              <a:t> </a:t>
            </a:r>
            <a:r>
              <a:rPr lang="en-GB" sz="2400" dirty="0" err="1"/>
              <a:t>â</a:t>
            </a:r>
            <a:r>
              <a:rPr lang="en-GB" sz="2400" dirty="0"/>
              <a:t> </a:t>
            </a:r>
            <a:r>
              <a:rPr lang="en-GB" sz="2400" dirty="0" err="1"/>
              <a:t>chodiad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lefel</a:t>
            </a:r>
            <a:r>
              <a:rPr lang="en-GB" sz="2400" dirty="0"/>
              <a:t> y </a:t>
            </a:r>
            <a:r>
              <a:rPr lang="en-GB" sz="2400" dirty="0" err="1"/>
              <a:t>môr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gynnwys</a:t>
            </a:r>
            <a:r>
              <a:rPr lang="en-GB" sz="2400" dirty="0"/>
              <a:t> </a:t>
            </a:r>
            <a:r>
              <a:rPr lang="en-GB" sz="2400" dirty="0" err="1"/>
              <a:t>llifogydd</a:t>
            </a:r>
            <a:r>
              <a:rPr lang="en-GB" sz="2400" dirty="0"/>
              <a:t>, a </a:t>
            </a:r>
            <a:r>
              <a:rPr lang="en-GB" sz="2400" dirty="0" err="1"/>
              <a:t>disgwylir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amlder</a:t>
            </a:r>
            <a:r>
              <a:rPr lang="en-GB" sz="2400" dirty="0"/>
              <a:t> a </a:t>
            </a:r>
            <a:r>
              <a:rPr lang="en-GB" sz="2400" dirty="0" err="1"/>
              <a:t>difrifoldeb</a:t>
            </a:r>
            <a:r>
              <a:rPr lang="en-GB" sz="2400" dirty="0"/>
              <a:t> </a:t>
            </a:r>
            <a:r>
              <a:rPr lang="en-GB" sz="2400" dirty="0" err="1"/>
              <a:t>stormydd</a:t>
            </a:r>
            <a:r>
              <a:rPr lang="en-GB" sz="2400" dirty="0"/>
              <a:t> </a:t>
            </a:r>
            <a:r>
              <a:rPr lang="en-GB" sz="2400" dirty="0" err="1"/>
              <a:t>gynyddu</a:t>
            </a:r>
            <a:r>
              <a:rPr lang="en-GB" sz="2400" dirty="0"/>
              <a:t>. </a:t>
            </a:r>
            <a:endParaRPr lang="en-GB" sz="1700" b="1" dirty="0">
              <a:solidFill>
                <a:srgbClr val="0091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71EE3-3EF4-4866-AA0F-ED51EC650409}"/>
              </a:ext>
            </a:extLst>
          </p:cNvPr>
          <p:cNvSpPr txBox="1"/>
          <p:nvPr/>
        </p:nvSpPr>
        <p:spPr>
          <a:xfrm>
            <a:off x="1991544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Abermo</a:t>
            </a:r>
            <a:r>
              <a:rPr lang="en-GB" dirty="0"/>
              <a:t>, </a:t>
            </a:r>
            <a:r>
              <a:rPr lang="en-GB" dirty="0" err="1"/>
              <a:t>Gogledd</a:t>
            </a:r>
            <a:r>
              <a:rPr lang="en-GB" dirty="0"/>
              <a:t> </a:t>
            </a:r>
            <a:r>
              <a:rPr lang="en-GB" dirty="0" err="1"/>
              <a:t>Cymru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7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319" y="196196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479376" y="1196752"/>
            <a:ext cx="7488832" cy="4897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200" b="1" dirty="0" err="1"/>
              <a:t>Llifogydd</a:t>
            </a:r>
            <a:r>
              <a:rPr lang="en-GB" sz="2200" b="1" dirty="0"/>
              <a:t> </a:t>
            </a:r>
            <a:r>
              <a:rPr lang="en-GB" sz="2200" b="1" dirty="0" err="1"/>
              <a:t>arfordirol</a:t>
            </a:r>
            <a:r>
              <a:rPr lang="en-GB" sz="2200" b="1" dirty="0"/>
              <a:t> – </a:t>
            </a:r>
            <a:r>
              <a:rPr lang="en-GB" sz="2200" b="1" dirty="0" err="1"/>
              <a:t>astudiaeth</a:t>
            </a:r>
            <a:r>
              <a:rPr lang="en-GB" sz="2200" b="1" dirty="0"/>
              <a:t> </a:t>
            </a:r>
            <a:r>
              <a:rPr lang="en-GB" sz="2200" b="1" dirty="0" err="1"/>
              <a:t>achos</a:t>
            </a:r>
            <a:r>
              <a:rPr lang="en-GB" sz="2200" b="1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2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ystod</a:t>
            </a:r>
            <a:r>
              <a:rPr lang="en-GB" sz="2200" dirty="0"/>
              <a:t> </a:t>
            </a:r>
            <a:r>
              <a:rPr lang="en-GB" sz="2200" dirty="0" err="1"/>
              <a:t>Rhagfyr</a:t>
            </a:r>
            <a:r>
              <a:rPr lang="en-GB" sz="2200" dirty="0"/>
              <a:t> 2013 a </a:t>
            </a:r>
            <a:r>
              <a:rPr lang="en-GB" sz="2200" dirty="0" err="1"/>
              <a:t>Ionawr</a:t>
            </a:r>
            <a:r>
              <a:rPr lang="en-GB" sz="2200" dirty="0"/>
              <a:t> 2014, </a:t>
            </a:r>
            <a:r>
              <a:rPr lang="en-GB" sz="2200" dirty="0" err="1"/>
              <a:t>effeithiodd</a:t>
            </a:r>
            <a:r>
              <a:rPr lang="en-GB" sz="2200" dirty="0"/>
              <a:t> </a:t>
            </a:r>
            <a:r>
              <a:rPr lang="en-GB" sz="2200" dirty="0" err="1"/>
              <a:t>sawl</a:t>
            </a:r>
            <a:r>
              <a:rPr lang="en-GB" sz="2200" dirty="0"/>
              <a:t> storm </a:t>
            </a:r>
            <a:r>
              <a:rPr lang="en-GB" sz="2200" dirty="0" err="1"/>
              <a:t>ar</a:t>
            </a:r>
            <a:r>
              <a:rPr lang="en-GB" sz="2200" dirty="0"/>
              <a:t> y DU.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200" dirty="0" err="1"/>
              <a:t>Daeth</a:t>
            </a:r>
            <a:r>
              <a:rPr lang="en-GB" sz="2200" dirty="0"/>
              <a:t> system o </a:t>
            </a:r>
            <a:r>
              <a:rPr lang="en-GB" sz="2200" dirty="0" err="1"/>
              <a:t>wasgedd</a:t>
            </a:r>
            <a:r>
              <a:rPr lang="en-GB" sz="2200" dirty="0"/>
              <a:t> </a:t>
            </a:r>
            <a:r>
              <a:rPr lang="en-GB" sz="2200" dirty="0" err="1"/>
              <a:t>isel</a:t>
            </a:r>
            <a:r>
              <a:rPr lang="en-GB" sz="2200" dirty="0"/>
              <a:t> </a:t>
            </a:r>
            <a:r>
              <a:rPr lang="en-GB" sz="2200" dirty="0" err="1"/>
              <a:t>dwfn</a:t>
            </a:r>
            <a:r>
              <a:rPr lang="en-GB" sz="2200" dirty="0"/>
              <a:t> </a:t>
            </a:r>
            <a:r>
              <a:rPr lang="en-GB" sz="2200" dirty="0" err="1"/>
              <a:t>oddi</a:t>
            </a:r>
            <a:r>
              <a:rPr lang="en-GB" sz="2200" dirty="0"/>
              <a:t> </a:t>
            </a:r>
            <a:r>
              <a:rPr lang="en-GB" sz="2200" dirty="0" err="1"/>
              <a:t>ar</a:t>
            </a:r>
            <a:r>
              <a:rPr lang="en-GB" sz="2200" dirty="0"/>
              <a:t> </a:t>
            </a:r>
            <a:r>
              <a:rPr lang="en-GB" sz="2200" dirty="0" err="1"/>
              <a:t>arfordir</a:t>
            </a:r>
            <a:r>
              <a:rPr lang="en-GB" sz="2200" dirty="0"/>
              <a:t> </a:t>
            </a:r>
            <a:r>
              <a:rPr lang="en-GB" sz="2200" dirty="0" err="1"/>
              <a:t>gorllewinol</a:t>
            </a:r>
            <a:r>
              <a:rPr lang="en-GB" sz="2200" dirty="0"/>
              <a:t> </a:t>
            </a:r>
            <a:r>
              <a:rPr lang="en-GB" sz="2200" dirty="0" err="1"/>
              <a:t>yr</a:t>
            </a:r>
            <a:r>
              <a:rPr lang="en-GB" sz="2200" dirty="0"/>
              <a:t> Alban â </a:t>
            </a:r>
            <a:r>
              <a:rPr lang="en-GB" sz="2200" dirty="0" err="1"/>
              <a:t>gwyntoedd</a:t>
            </a:r>
            <a:r>
              <a:rPr lang="en-GB" sz="2200" dirty="0"/>
              <a:t> </a:t>
            </a:r>
            <a:r>
              <a:rPr lang="en-GB" sz="2200" dirty="0" err="1"/>
              <a:t>grym</a:t>
            </a:r>
            <a:r>
              <a:rPr lang="en-GB" sz="2200" dirty="0"/>
              <a:t> </a:t>
            </a:r>
            <a:r>
              <a:rPr lang="en-GB" sz="2200" dirty="0" err="1"/>
              <a:t>tymestl</a:t>
            </a:r>
            <a:r>
              <a:rPr lang="en-GB" sz="2200" dirty="0"/>
              <a:t> </a:t>
            </a:r>
            <a:r>
              <a:rPr lang="en-GB" sz="2200" dirty="0" err="1"/>
              <a:t>difrifol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Ogledd</a:t>
            </a:r>
            <a:r>
              <a:rPr lang="en-GB" sz="2200" dirty="0"/>
              <a:t> Cymru,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benodol</a:t>
            </a:r>
            <a:r>
              <a:rPr lang="en-GB" sz="2200" dirty="0"/>
              <a:t> </a:t>
            </a:r>
            <a:r>
              <a:rPr lang="en-GB" sz="2200" dirty="0" err="1"/>
              <a:t>ardal</a:t>
            </a:r>
            <a:r>
              <a:rPr lang="en-GB" sz="2200" dirty="0"/>
              <a:t> Bae </a:t>
            </a:r>
            <a:r>
              <a:rPr lang="en-GB" sz="2200" dirty="0" err="1"/>
              <a:t>Lerpwl</a:t>
            </a:r>
            <a:r>
              <a:rPr lang="en-GB" sz="2200" dirty="0"/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200" dirty="0" err="1"/>
              <a:t>Achosodd</a:t>
            </a:r>
            <a:r>
              <a:rPr lang="en-GB" sz="2200" dirty="0"/>
              <a:t> y </a:t>
            </a:r>
            <a:r>
              <a:rPr lang="en-GB" sz="2200" dirty="0" err="1"/>
              <a:t>rhain</a:t>
            </a:r>
            <a:r>
              <a:rPr lang="en-GB" sz="2200" dirty="0"/>
              <a:t> </a:t>
            </a:r>
            <a:r>
              <a:rPr lang="en-GB" sz="2200" dirty="0" err="1"/>
              <a:t>ymchwydd</a:t>
            </a:r>
            <a:r>
              <a:rPr lang="en-GB" sz="2200" dirty="0"/>
              <a:t> storm </a:t>
            </a:r>
            <a:r>
              <a:rPr lang="en-GB" sz="2200" dirty="0" err="1"/>
              <a:t>arwyddocaol</a:t>
            </a:r>
            <a:r>
              <a:rPr lang="en-GB" sz="2200" dirty="0"/>
              <a:t> a </a:t>
            </a:r>
            <a:r>
              <a:rPr lang="en-GB" sz="2200" dirty="0" err="1"/>
              <a:t>thonnau</a:t>
            </a:r>
            <a:r>
              <a:rPr lang="en-GB" sz="2200" dirty="0"/>
              <a:t> </a:t>
            </a:r>
            <a:r>
              <a:rPr lang="en-GB" sz="2200" dirty="0" err="1"/>
              <a:t>mawr</a:t>
            </a:r>
            <a:r>
              <a:rPr lang="en-GB" sz="2200" dirty="0"/>
              <a:t> </a:t>
            </a:r>
            <a:r>
              <a:rPr lang="en-GB" sz="2200" dirty="0" err="1"/>
              <a:t>atraeth</a:t>
            </a:r>
            <a:r>
              <a:rPr lang="en-GB" sz="2200" dirty="0"/>
              <a:t> </a:t>
            </a:r>
            <a:r>
              <a:rPr lang="en-GB" sz="2200" dirty="0" err="1"/>
              <a:t>wnaeth</a:t>
            </a:r>
            <a:r>
              <a:rPr lang="en-GB" sz="2200" dirty="0"/>
              <a:t> </a:t>
            </a:r>
            <a:r>
              <a:rPr lang="en-GB" sz="2200" dirty="0" err="1"/>
              <a:t>gyd-ddigwydd</a:t>
            </a:r>
            <a:r>
              <a:rPr lang="en-GB" sz="2200" dirty="0"/>
              <a:t> </a:t>
            </a:r>
            <a:r>
              <a:rPr lang="en-GB" sz="2200" dirty="0" err="1"/>
              <a:t>â</a:t>
            </a:r>
            <a:r>
              <a:rPr lang="en-GB" sz="2200" dirty="0"/>
              <a:t> </a:t>
            </a:r>
            <a:r>
              <a:rPr lang="en-GB" sz="2200" dirty="0" err="1"/>
              <a:t>llanw</a:t>
            </a:r>
            <a:r>
              <a:rPr lang="en-GB" sz="2200" dirty="0"/>
              <a:t> </a:t>
            </a:r>
            <a:r>
              <a:rPr lang="en-GB" sz="2200" dirty="0" err="1"/>
              <a:t>uchel</a:t>
            </a:r>
            <a:r>
              <a:rPr lang="en-GB" sz="2200" dirty="0"/>
              <a:t> ac </a:t>
            </a:r>
            <a:r>
              <a:rPr lang="en-GB" sz="2200" dirty="0" err="1"/>
              <a:t>achosi</a:t>
            </a:r>
            <a:r>
              <a:rPr lang="en-GB" sz="2200" dirty="0"/>
              <a:t> </a:t>
            </a:r>
            <a:r>
              <a:rPr lang="en-GB" sz="2200" dirty="0" err="1"/>
              <a:t>problemau</a:t>
            </a:r>
            <a:r>
              <a:rPr lang="en-GB" sz="2200" dirty="0"/>
              <a:t> </a:t>
            </a:r>
            <a:r>
              <a:rPr lang="en-GB" sz="2200" dirty="0" err="1"/>
              <a:t>sylweddol</a:t>
            </a:r>
            <a:r>
              <a:rPr lang="en-GB" sz="2200" dirty="0"/>
              <a:t> </a:t>
            </a:r>
            <a:r>
              <a:rPr lang="en-GB" sz="2200" dirty="0" err="1"/>
              <a:t>ar</a:t>
            </a:r>
            <a:r>
              <a:rPr lang="en-GB" sz="2200" dirty="0"/>
              <a:t> </a:t>
            </a:r>
            <a:r>
              <a:rPr lang="en-GB" sz="2200" dirty="0" err="1"/>
              <a:t>hyd</a:t>
            </a:r>
            <a:r>
              <a:rPr lang="en-GB" sz="2200" dirty="0"/>
              <a:t> </a:t>
            </a:r>
            <a:r>
              <a:rPr lang="en-GB" sz="2200" dirty="0" err="1"/>
              <a:t>arfordir</a:t>
            </a:r>
            <a:r>
              <a:rPr lang="en-GB" sz="2200" dirty="0"/>
              <a:t> </a:t>
            </a:r>
            <a:r>
              <a:rPr lang="en-GB" sz="2200" dirty="0" err="1"/>
              <a:t>Gogledd</a:t>
            </a:r>
            <a:r>
              <a:rPr lang="en-GB" sz="2200" dirty="0"/>
              <a:t> </a:t>
            </a:r>
            <a:r>
              <a:rPr lang="en-GB" sz="2200" dirty="0" err="1"/>
              <a:t>Cymru</a:t>
            </a:r>
            <a:r>
              <a:rPr lang="en-GB" sz="2200" dirty="0"/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200" dirty="0" err="1"/>
              <a:t>Roedd</a:t>
            </a:r>
            <a:r>
              <a:rPr lang="en-GB" sz="2200" dirty="0"/>
              <a:t> </a:t>
            </a:r>
            <a:r>
              <a:rPr lang="en-GB" sz="2200" dirty="0" err="1"/>
              <a:t>lefel</a:t>
            </a:r>
            <a:r>
              <a:rPr lang="en-GB" sz="2200" dirty="0"/>
              <a:t> y </a:t>
            </a:r>
            <a:r>
              <a:rPr lang="en-GB" sz="2200" dirty="0" err="1"/>
              <a:t>môr</a:t>
            </a:r>
            <a:r>
              <a:rPr lang="en-GB" sz="2200" dirty="0"/>
              <a:t> brig a </a:t>
            </a:r>
            <a:r>
              <a:rPr lang="en-GB" sz="2200" dirty="0" err="1"/>
              <a:t>brofwyd</a:t>
            </a:r>
            <a:r>
              <a:rPr lang="en-GB" sz="2200" dirty="0"/>
              <a:t> </a:t>
            </a:r>
            <a:r>
              <a:rPr lang="en-GB" sz="2200" dirty="0" err="1"/>
              <a:t>ym</a:t>
            </a:r>
            <a:r>
              <a:rPr lang="en-GB" sz="2200" dirty="0"/>
              <a:t> mis </a:t>
            </a:r>
            <a:r>
              <a:rPr lang="en-GB" sz="2200" dirty="0" err="1"/>
              <a:t>Rhagfyr</a:t>
            </a:r>
            <a:r>
              <a:rPr lang="en-GB" sz="2200" dirty="0"/>
              <a:t> 2013 </a:t>
            </a:r>
            <a:r>
              <a:rPr lang="en-GB" sz="2200" dirty="0" err="1"/>
              <a:t>yr</a:t>
            </a:r>
            <a:r>
              <a:rPr lang="en-GB" sz="2200" dirty="0"/>
              <a:t> </a:t>
            </a:r>
            <a:r>
              <a:rPr lang="en-GB" sz="2200" dirty="0" err="1"/>
              <a:t>uchaf</a:t>
            </a:r>
            <a:r>
              <a:rPr lang="en-GB" sz="2200" dirty="0"/>
              <a:t> a </a:t>
            </a:r>
            <a:r>
              <a:rPr lang="en-GB" sz="2200" dirty="0" err="1"/>
              <a:t>gofnodwyd</a:t>
            </a:r>
            <a:r>
              <a:rPr lang="en-GB" sz="2200" dirty="0"/>
              <a:t> </a:t>
            </a:r>
            <a:r>
              <a:rPr lang="en-GB" sz="2200" dirty="0" err="1"/>
              <a:t>ym</a:t>
            </a:r>
            <a:r>
              <a:rPr lang="en-GB" sz="2200" dirty="0"/>
              <a:t> Mae </a:t>
            </a:r>
            <a:r>
              <a:rPr lang="en-GB" sz="2200" dirty="0" err="1"/>
              <a:t>Lerpwl</a:t>
            </a:r>
            <a:r>
              <a:rPr lang="en-GB" sz="2200" dirty="0"/>
              <a:t>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ystod</a:t>
            </a:r>
            <a:r>
              <a:rPr lang="en-GB" sz="2200" dirty="0"/>
              <a:t> </a:t>
            </a:r>
            <a:r>
              <a:rPr lang="en-GB" sz="2200" dirty="0" err="1"/>
              <a:t>yr</a:t>
            </a:r>
            <a:r>
              <a:rPr lang="en-GB" sz="2200" dirty="0"/>
              <a:t> 21 </a:t>
            </a:r>
            <a:r>
              <a:rPr lang="en-GB" sz="2200" dirty="0" err="1"/>
              <a:t>mlynedd</a:t>
            </a:r>
            <a:r>
              <a:rPr lang="en-GB" sz="2200" dirty="0"/>
              <a:t> </a:t>
            </a:r>
            <a:r>
              <a:rPr lang="en-GB" sz="2200" dirty="0" err="1"/>
              <a:t>ers</a:t>
            </a:r>
            <a:r>
              <a:rPr lang="en-GB" sz="2200" dirty="0"/>
              <a:t> </a:t>
            </a:r>
            <a:r>
              <a:rPr lang="en-GB" sz="2200" dirty="0" err="1"/>
              <a:t>sefydlu'r</a:t>
            </a:r>
            <a:r>
              <a:rPr lang="en-GB" sz="2200" dirty="0"/>
              <a:t> </a:t>
            </a:r>
            <a:r>
              <a:rPr lang="en-GB" sz="2200" dirty="0" err="1"/>
              <a:t>mesurydd</a:t>
            </a:r>
            <a:r>
              <a:rPr lang="en-GB" sz="2200" dirty="0"/>
              <a:t> </a:t>
            </a:r>
            <a:r>
              <a:rPr lang="en-GB" sz="2200" dirty="0" err="1"/>
              <a:t>llanw</a:t>
            </a:r>
            <a:r>
              <a:rPr lang="en-GB" sz="2200" dirty="0"/>
              <a:t>. </a:t>
            </a:r>
            <a:r>
              <a:rPr lang="en-GB" sz="2200" dirty="0" err="1"/>
              <a:t>Roedd</a:t>
            </a:r>
            <a:r>
              <a:rPr lang="en-GB" sz="2200" dirty="0"/>
              <a:t> y </a:t>
            </a:r>
            <a:r>
              <a:rPr lang="en-GB" sz="2200" dirty="0" err="1"/>
              <a:t>lefel</a:t>
            </a:r>
            <a:r>
              <a:rPr lang="en-GB" sz="2200" dirty="0"/>
              <a:t>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sylweddol</a:t>
            </a:r>
            <a:r>
              <a:rPr lang="en-GB" sz="2200" dirty="0"/>
              <a:t> </a:t>
            </a:r>
            <a:r>
              <a:rPr lang="en-GB" sz="2200" dirty="0" err="1"/>
              <a:t>uwch</a:t>
            </a:r>
            <a:r>
              <a:rPr lang="en-GB" sz="2200" dirty="0"/>
              <a:t> </a:t>
            </a:r>
            <a:r>
              <a:rPr lang="en-GB" sz="2200" dirty="0" err="1"/>
              <a:t>na'r</a:t>
            </a:r>
            <a:r>
              <a:rPr lang="en-GB" sz="2200" dirty="0"/>
              <a:t> </a:t>
            </a:r>
            <a:r>
              <a:rPr lang="en-GB" sz="2200" dirty="0" err="1"/>
              <a:t>gwerth</a:t>
            </a:r>
            <a:r>
              <a:rPr lang="en-GB" sz="2200" dirty="0"/>
              <a:t> </a:t>
            </a:r>
            <a:r>
              <a:rPr lang="en-GB" sz="2200" dirty="0" err="1"/>
              <a:t>uchaf</a:t>
            </a:r>
            <a:r>
              <a:rPr lang="en-GB" sz="2200" dirty="0"/>
              <a:t> </a:t>
            </a:r>
            <a:r>
              <a:rPr lang="en-GB" sz="2200" dirty="0" err="1"/>
              <a:t>blaenorol</a:t>
            </a:r>
            <a:r>
              <a:rPr lang="en-GB" sz="2200" dirty="0"/>
              <a:t> o 300mm (1 tr).</a:t>
            </a:r>
            <a:endParaRPr lang="en-GB" sz="22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b="1" dirty="0">
              <a:solidFill>
                <a:srgbClr val="0091A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2026"/>
          <a:stretch/>
        </p:blipFill>
        <p:spPr>
          <a:xfrm>
            <a:off x="8132127" y="2420888"/>
            <a:ext cx="3148449" cy="3528392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195150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46" y="292302"/>
            <a:ext cx="6581775" cy="1223963"/>
          </a:xfrm>
        </p:spPr>
        <p:txBody>
          <a:bodyPr/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5951984" y="1775844"/>
            <a:ext cx="58284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Llifogydd</a:t>
            </a:r>
            <a:r>
              <a:rPr lang="en-GB" sz="2400" b="1" dirty="0"/>
              <a:t> </a:t>
            </a:r>
            <a:r>
              <a:rPr lang="en-GB" sz="2400" b="1" dirty="0" err="1"/>
              <a:t>afon</a:t>
            </a:r>
            <a:endParaRPr lang="en-GB" sz="2400" b="1" dirty="0"/>
          </a:p>
          <a:p>
            <a:r>
              <a:rPr lang="en-GB" sz="2400" dirty="0" err="1">
                <a:latin typeface="+mj-lt"/>
              </a:rPr>
              <a:t>Dalgylch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afon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yw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ardal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dir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lle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mae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dŵr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ddyodiad</a:t>
            </a:r>
            <a:r>
              <a:rPr lang="en-GB" sz="2400" dirty="0">
                <a:latin typeface="+mj-lt"/>
              </a:rPr>
              <a:t> (</a:t>
            </a:r>
            <a:r>
              <a:rPr lang="en-GB" sz="2400" dirty="0" err="1">
                <a:latin typeface="+mj-lt"/>
              </a:rPr>
              <a:t>glaw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eira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neu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ia’n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dadlaith</a:t>
            </a:r>
            <a:r>
              <a:rPr lang="en-GB" sz="2400" dirty="0">
                <a:latin typeface="+mj-lt"/>
              </a:rPr>
              <a:t>) </a:t>
            </a:r>
            <a:r>
              <a:rPr lang="en-GB" sz="2400" dirty="0" err="1">
                <a:latin typeface="+mj-lt"/>
              </a:rPr>
              <a:t>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draenio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i</a:t>
            </a:r>
            <a:r>
              <a:rPr lang="en-GB" sz="2400" dirty="0">
                <a:latin typeface="+mj-lt"/>
              </a:rPr>
              <a:t> system </a:t>
            </a:r>
            <a:r>
              <a:rPr lang="en-GB" sz="2400" dirty="0" err="1">
                <a:latin typeface="+mj-lt"/>
              </a:rPr>
              <a:t>afon</a:t>
            </a:r>
            <a:r>
              <a:rPr lang="en-GB" sz="2400" dirty="0">
                <a:latin typeface="+mj-lt"/>
              </a:rPr>
              <a:t>. </a:t>
            </a:r>
            <a:r>
              <a:rPr lang="en-GB" sz="2400" dirty="0" err="1">
                <a:latin typeface="+mj-lt"/>
              </a:rPr>
              <a:t>Fel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arfer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mae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dalgylch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draenio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ardal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fwy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na</a:t>
            </a:r>
            <a:r>
              <a:rPr lang="en-GB" sz="2400" dirty="0">
                <a:latin typeface="+mj-lt"/>
              </a:rPr>
              <a:t> 3km</a:t>
            </a:r>
            <a:r>
              <a:rPr lang="en-GB" sz="2400" baseline="30000" dirty="0">
                <a:latin typeface="+mj-lt"/>
              </a:rPr>
              <a:t>2</a:t>
            </a:r>
            <a:r>
              <a:rPr lang="en-GB" sz="2400" dirty="0">
                <a:latin typeface="+mj-lt"/>
              </a:rPr>
              <a:t>. </a:t>
            </a:r>
            <a:r>
              <a:rPr lang="en-GB" sz="2400" dirty="0" err="1">
                <a:latin typeface="+mj-lt"/>
              </a:rPr>
              <a:t>Dalgylch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yw’r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enw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ardal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fewn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basn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draeniad</a:t>
            </a:r>
            <a:r>
              <a:rPr lang="en-GB" sz="2400" dirty="0">
                <a:latin typeface="+mj-lt"/>
              </a:rPr>
              <a:t>. 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Mae </a:t>
            </a:r>
            <a:r>
              <a:rPr lang="en-GB" sz="2400" dirty="0" err="1">
                <a:latin typeface="+mj-lt"/>
              </a:rPr>
              <a:t>llifogydd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afon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digwydd</a:t>
            </a:r>
            <a:r>
              <a:rPr lang="en-GB" sz="2400" dirty="0">
                <a:latin typeface="+mj-lt"/>
              </a:rPr>
              <a:t> pan </a:t>
            </a:r>
            <a:r>
              <a:rPr lang="en-GB" sz="2400" dirty="0" err="1">
                <a:latin typeface="+mj-lt"/>
              </a:rPr>
              <a:t>fydd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mwy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ddŵr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draenio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afon</a:t>
            </a:r>
            <a:r>
              <a:rPr lang="en-GB" sz="2400" dirty="0">
                <a:latin typeface="+mj-lt"/>
              </a:rPr>
              <a:t> nag y </a:t>
            </a:r>
            <a:r>
              <a:rPr lang="en-GB" sz="2400" dirty="0" err="1">
                <a:latin typeface="+mj-lt"/>
              </a:rPr>
              <a:t>mae’n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gallu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ei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ddal</a:t>
            </a:r>
            <a:r>
              <a:rPr lang="en-GB" sz="2400" dirty="0">
                <a:latin typeface="+mj-lt"/>
              </a:rPr>
              <a:t>. Mae </a:t>
            </a:r>
            <a:r>
              <a:rPr lang="en-GB" sz="2400" dirty="0" err="1">
                <a:latin typeface="+mj-lt"/>
              </a:rPr>
              <a:t>hyn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achosi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iddi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orlifo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i’r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tir</a:t>
            </a:r>
            <a:r>
              <a:rPr lang="en-GB" sz="2400" dirty="0">
                <a:latin typeface="+mj-lt"/>
              </a:rPr>
              <a:t> o </a:t>
            </a:r>
            <a:r>
              <a:rPr lang="en-GB" sz="2400" dirty="0" err="1">
                <a:latin typeface="+mj-lt"/>
              </a:rPr>
              <a:t>amgylch</a:t>
            </a:r>
            <a:r>
              <a:rPr lang="en-GB" sz="2400" dirty="0">
                <a:latin typeface="+mj-lt"/>
              </a:rPr>
              <a:t>. 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 </a:t>
            </a:r>
            <a:endParaRPr lang="en-GB" b="1" dirty="0">
              <a:solidFill>
                <a:srgbClr val="0091A5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8725" y="4120589"/>
            <a:ext cx="3569611" cy="2617073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456" y="1268760"/>
            <a:ext cx="1926304" cy="2654108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3592745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767408" y="1556793"/>
            <a:ext cx="5249243" cy="452596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>
              <a:spcBef>
                <a:spcPct val="20000"/>
              </a:spcBef>
            </a:pPr>
            <a:r>
              <a:rPr lang="en-GB" sz="2600" b="1" dirty="0"/>
              <a:t> </a:t>
            </a:r>
          </a:p>
          <a:p>
            <a:pPr>
              <a:spcBef>
                <a:spcPct val="20000"/>
              </a:spcBef>
            </a:pPr>
            <a:endParaRPr lang="en-GB" sz="2600" b="1" dirty="0"/>
          </a:p>
          <a:p>
            <a:pPr>
              <a:spcBef>
                <a:spcPct val="20000"/>
              </a:spcBef>
            </a:pPr>
            <a:r>
              <a:rPr lang="en-GB" sz="2600" dirty="0" err="1"/>
              <a:t>Wrth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afon</a:t>
            </a:r>
            <a:r>
              <a:rPr lang="en-GB" sz="2600" dirty="0"/>
              <a:t> </a:t>
            </a:r>
            <a:r>
              <a:rPr lang="en-GB" sz="2600" dirty="0" err="1"/>
              <a:t>lifo</a:t>
            </a:r>
            <a:r>
              <a:rPr lang="en-GB" sz="2600" dirty="0"/>
              <a:t> </a:t>
            </a:r>
            <a:r>
              <a:rPr lang="en-GB" sz="2600" dirty="0" err="1"/>
              <a:t>lawr</a:t>
            </a:r>
            <a:r>
              <a:rPr lang="en-GB" sz="2600" dirty="0"/>
              <a:t> at y </a:t>
            </a:r>
            <a:r>
              <a:rPr lang="en-GB" sz="2600" dirty="0" err="1"/>
              <a:t>môr</a:t>
            </a:r>
            <a:r>
              <a:rPr lang="en-GB" sz="2600" dirty="0"/>
              <a:t>, </a:t>
            </a:r>
            <a:r>
              <a:rPr lang="en-GB" sz="2600" dirty="0" err="1"/>
              <a:t>mae’n</a:t>
            </a:r>
            <a:r>
              <a:rPr lang="en-GB" sz="2600" dirty="0"/>
              <a:t> </a:t>
            </a:r>
            <a:r>
              <a:rPr lang="en-GB" sz="2600" dirty="0" err="1"/>
              <a:t>casglu</a:t>
            </a:r>
            <a:r>
              <a:rPr lang="en-GB" sz="2600" dirty="0"/>
              <a:t> </a:t>
            </a:r>
            <a:r>
              <a:rPr lang="en-GB" sz="2600" dirty="0" err="1"/>
              <a:t>mwy</a:t>
            </a:r>
            <a:r>
              <a:rPr lang="en-GB" sz="2600" dirty="0"/>
              <a:t> o </a:t>
            </a:r>
            <a:r>
              <a:rPr lang="en-GB" sz="2600" dirty="0" err="1"/>
              <a:t>ddŵr</a:t>
            </a:r>
            <a:r>
              <a:rPr lang="en-GB" sz="2600" dirty="0"/>
              <a:t> </a:t>
            </a:r>
            <a:r>
              <a:rPr lang="en-GB" sz="2600" dirty="0" err="1"/>
              <a:t>o’r</a:t>
            </a:r>
            <a:r>
              <a:rPr lang="en-GB" sz="2600" dirty="0"/>
              <a:t> </a:t>
            </a:r>
            <a:r>
              <a:rPr lang="en-GB" sz="2600" dirty="0" err="1"/>
              <a:t>dalgylch</a:t>
            </a:r>
            <a:r>
              <a:rPr lang="en-GB" sz="2600" dirty="0"/>
              <a:t> </a:t>
            </a:r>
            <a:r>
              <a:rPr lang="en-GB" sz="2600" dirty="0" err="1"/>
              <a:t>a’r</a:t>
            </a:r>
            <a:r>
              <a:rPr lang="en-GB" sz="2600" dirty="0"/>
              <a:t> </a:t>
            </a:r>
            <a:r>
              <a:rPr lang="en-GB" sz="2600" dirty="0" err="1"/>
              <a:t>glaw</a:t>
            </a:r>
            <a:r>
              <a:rPr lang="en-GB" sz="2600" dirty="0"/>
              <a:t> </a:t>
            </a:r>
            <a:r>
              <a:rPr lang="en-GB" sz="2600" dirty="0" err="1"/>
              <a:t>sy’n</a:t>
            </a:r>
            <a:r>
              <a:rPr lang="en-GB" sz="2600" dirty="0"/>
              <a:t> </a:t>
            </a:r>
            <a:r>
              <a:rPr lang="en-GB" sz="2600" dirty="0" err="1"/>
              <a:t>cwympo’n</a:t>
            </a:r>
            <a:r>
              <a:rPr lang="en-GB" sz="2600" dirty="0"/>
              <a:t> </a:t>
            </a:r>
            <a:r>
              <a:rPr lang="en-GB" sz="2600" dirty="0" err="1"/>
              <a:t>uniongyrchol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fewn</a:t>
            </a:r>
            <a:r>
              <a:rPr lang="en-GB" sz="2600" dirty="0"/>
              <a:t> </a:t>
            </a:r>
            <a:r>
              <a:rPr lang="en-GB" sz="2600" dirty="0" err="1"/>
              <a:t>iddi</a:t>
            </a:r>
            <a:r>
              <a:rPr lang="en-GB" sz="2600" dirty="0"/>
              <a:t>. </a:t>
            </a:r>
          </a:p>
          <a:p>
            <a:pPr>
              <a:spcBef>
                <a:spcPct val="20000"/>
              </a:spcBef>
            </a:pPr>
            <a:endParaRPr lang="en-GB" sz="2600" dirty="0"/>
          </a:p>
          <a:p>
            <a:pPr>
              <a:spcBef>
                <a:spcPct val="20000"/>
              </a:spcBef>
            </a:pPr>
            <a:r>
              <a:rPr lang="en-GB" sz="2600" dirty="0"/>
              <a:t>Pan </a:t>
            </a:r>
            <a:r>
              <a:rPr lang="en-GB" sz="2600" dirty="0" err="1"/>
              <a:t>fydd</a:t>
            </a:r>
            <a:r>
              <a:rPr lang="en-GB" sz="2600" dirty="0"/>
              <a:t> </a:t>
            </a:r>
            <a:r>
              <a:rPr lang="en-GB" sz="2600" dirty="0" err="1"/>
              <a:t>glawiad</a:t>
            </a:r>
            <a:r>
              <a:rPr lang="en-GB" sz="2600" dirty="0"/>
              <a:t> </a:t>
            </a:r>
            <a:r>
              <a:rPr lang="en-GB" sz="2600" dirty="0" err="1"/>
              <a:t>parhaus</a:t>
            </a:r>
            <a:r>
              <a:rPr lang="en-GB" sz="2600" dirty="0"/>
              <a:t>,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aml</a:t>
            </a:r>
            <a:r>
              <a:rPr lang="en-GB" sz="2600" dirty="0"/>
              <a:t> </a:t>
            </a:r>
            <a:r>
              <a:rPr lang="en-GB" sz="2600" dirty="0" err="1"/>
              <a:t>bydd</a:t>
            </a:r>
            <a:r>
              <a:rPr lang="en-GB" sz="2600" dirty="0"/>
              <a:t> y </a:t>
            </a:r>
            <a:r>
              <a:rPr lang="en-GB" sz="2600" dirty="0" err="1"/>
              <a:t>ddaear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ddirlawn</a:t>
            </a:r>
            <a:r>
              <a:rPr lang="en-GB" sz="2600" dirty="0"/>
              <a:t> a dim </a:t>
            </a:r>
            <a:r>
              <a:rPr lang="en-GB" sz="2600" dirty="0" err="1"/>
              <a:t>ond</a:t>
            </a:r>
            <a:r>
              <a:rPr lang="en-GB" sz="2600" dirty="0"/>
              <a:t> </a:t>
            </a:r>
            <a:r>
              <a:rPr lang="en-GB" sz="2600" dirty="0" err="1"/>
              <a:t>hyn</a:t>
            </a:r>
            <a:r>
              <a:rPr lang="en-GB" sz="2600" dirty="0"/>
              <a:t> a </a:t>
            </a:r>
            <a:r>
              <a:rPr lang="en-GB" sz="2600" dirty="0" err="1"/>
              <a:t>hyn</a:t>
            </a:r>
            <a:r>
              <a:rPr lang="en-GB" sz="2600" dirty="0"/>
              <a:t> o </a:t>
            </a:r>
            <a:r>
              <a:rPr lang="en-GB" sz="2600" dirty="0" err="1"/>
              <a:t>ddŵr</a:t>
            </a:r>
            <a:r>
              <a:rPr lang="en-GB" sz="2600" dirty="0"/>
              <a:t> gall </a:t>
            </a:r>
            <a:r>
              <a:rPr lang="en-GB" sz="2600" dirty="0" err="1"/>
              <a:t>ei</a:t>
            </a:r>
            <a:r>
              <a:rPr lang="en-GB" sz="2600" dirty="0"/>
              <a:t> </a:t>
            </a:r>
            <a:r>
              <a:rPr lang="en-GB" sz="2600" dirty="0" err="1"/>
              <a:t>ddal</a:t>
            </a:r>
            <a:r>
              <a:rPr lang="en-GB" sz="2600" dirty="0"/>
              <a:t>.  </a:t>
            </a:r>
            <a:endParaRPr lang="en-GB" sz="2000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000" dirty="0">
                <a:solidFill>
                  <a:srgbClr val="0091A5"/>
                </a:solidFill>
              </a:rPr>
              <a:t> </a:t>
            </a:r>
            <a:endParaRPr lang="en-GB" sz="2000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sz="2000" dirty="0">
              <a:solidFill>
                <a:srgbClr val="0091A5"/>
              </a:solidFill>
            </a:endParaRPr>
          </a:p>
        </p:txBody>
      </p:sp>
      <p:pic>
        <p:nvPicPr>
          <p:cNvPr id="8" name="Picture 7" descr="A river flowing through a fores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r="26150" b="-1"/>
          <a:stretch/>
        </p:blipFill>
        <p:spPr>
          <a:xfrm>
            <a:off x="6410327" y="1855785"/>
            <a:ext cx="40386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363740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 descr="A high angle view of a flooded city&#10;&#10;Description automatically generated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7" r="24108" b="-1"/>
          <a:stretch/>
        </p:blipFill>
        <p:spPr>
          <a:xfrm>
            <a:off x="1055440" y="1556792"/>
            <a:ext cx="4673178" cy="5073554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298120" y="1916835"/>
            <a:ext cx="4982455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/>
              <a:t> </a:t>
            </a:r>
          </a:p>
          <a:p>
            <a:pPr>
              <a:spcBef>
                <a:spcPct val="20000"/>
              </a:spcBef>
            </a:pPr>
            <a:endParaRPr lang="en-GB" sz="2400" dirty="0"/>
          </a:p>
          <a:p>
            <a:pPr>
              <a:spcBef>
                <a:spcPct val="20000"/>
              </a:spcBef>
            </a:pPr>
            <a:r>
              <a:rPr lang="en-GB" sz="2400" dirty="0"/>
              <a:t>Mae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parhau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ddraenio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 </a:t>
            </a:r>
            <a:r>
              <a:rPr lang="en-GB" sz="2400" dirty="0" err="1"/>
              <a:t>ond</a:t>
            </a:r>
            <a:r>
              <a:rPr lang="en-GB" sz="2400" dirty="0"/>
              <a:t> pan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llawn</a:t>
            </a:r>
            <a:r>
              <a:rPr lang="en-GB" sz="2400" dirty="0"/>
              <a:t> ac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methu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storio</a:t>
            </a:r>
            <a:r>
              <a:rPr lang="en-GB" sz="2400" dirty="0"/>
              <a:t>, </a:t>
            </a:r>
            <a:r>
              <a:rPr lang="en-GB" sz="2400" dirty="0" err="1"/>
              <a:t>bydd</a:t>
            </a:r>
            <a:r>
              <a:rPr lang="en-GB" sz="2400" dirty="0"/>
              <a:t> y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gormodol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mynd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tir</a:t>
            </a:r>
            <a:r>
              <a:rPr lang="en-GB" sz="2400" dirty="0"/>
              <a:t> o </a:t>
            </a:r>
            <a:r>
              <a:rPr lang="en-GB" sz="2400" dirty="0" err="1"/>
              <a:t>amgylch</a:t>
            </a:r>
            <a:r>
              <a:rPr lang="en-GB" sz="2400" dirty="0"/>
              <a:t> a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llifogydd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digwydd</a:t>
            </a:r>
            <a:r>
              <a:rPr lang="en-GB" sz="2400" dirty="0"/>
              <a:t>.  </a:t>
            </a:r>
            <a:endParaRPr lang="en-GB" sz="2000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000" dirty="0">
                <a:solidFill>
                  <a:srgbClr val="0091A5"/>
                </a:solidFill>
              </a:rPr>
              <a:t> </a:t>
            </a:r>
            <a:endParaRPr lang="en-GB" sz="2000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sz="2000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5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624413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767408" y="1484784"/>
            <a:ext cx="5249242" cy="53732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600" b="1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6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600" dirty="0">
                <a:latin typeface="Arial (headings)"/>
              </a:rPr>
              <a:t>Mae </a:t>
            </a:r>
            <a:r>
              <a:rPr lang="en-GB" sz="2600" dirty="0" err="1">
                <a:latin typeface="Arial (headings)"/>
              </a:rPr>
              <a:t>nifer</a:t>
            </a:r>
            <a:r>
              <a:rPr lang="en-GB" sz="2600" dirty="0">
                <a:latin typeface="Arial (headings)"/>
              </a:rPr>
              <a:t> o </a:t>
            </a:r>
            <a:r>
              <a:rPr lang="en-GB" sz="2600" dirty="0" err="1">
                <a:latin typeface="Arial (headings)"/>
              </a:rPr>
              <a:t>afonydd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yng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Nghymru</a:t>
            </a:r>
            <a:r>
              <a:rPr lang="en-GB" sz="2600" dirty="0">
                <a:latin typeface="Arial (headings)"/>
              </a:rPr>
              <a:t>, </a:t>
            </a:r>
            <a:r>
              <a:rPr lang="en-GB" sz="2600" dirty="0" err="1">
                <a:latin typeface="Arial (headings)"/>
              </a:rPr>
              <a:t>yn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enwedig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yng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nghymoedd</a:t>
            </a:r>
            <a:r>
              <a:rPr lang="en-GB" sz="2600" dirty="0">
                <a:latin typeface="Arial (headings)"/>
              </a:rPr>
              <a:t> de Cymru a </a:t>
            </a:r>
            <a:r>
              <a:rPr lang="en-GB" sz="2600" dirty="0" err="1">
                <a:latin typeface="Arial (headings)"/>
              </a:rPr>
              <a:t>rhannau</a:t>
            </a:r>
            <a:r>
              <a:rPr lang="en-GB" sz="2600" dirty="0">
                <a:latin typeface="Arial (headings)"/>
              </a:rPr>
              <a:t> o </a:t>
            </a:r>
            <a:r>
              <a:rPr lang="en-GB" sz="2600" dirty="0" err="1">
                <a:latin typeface="Arial (headings)"/>
              </a:rPr>
              <a:t>ogledd</a:t>
            </a:r>
            <a:r>
              <a:rPr lang="en-GB" sz="2600" dirty="0">
                <a:latin typeface="Arial (headings)"/>
              </a:rPr>
              <a:t> Cymru, </a:t>
            </a:r>
            <a:r>
              <a:rPr lang="en-GB" sz="2600" dirty="0" err="1">
                <a:latin typeface="Arial (headings)"/>
              </a:rPr>
              <a:t>yn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gymharol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serth</a:t>
            </a:r>
            <a:r>
              <a:rPr lang="en-GB" sz="2600" dirty="0">
                <a:latin typeface="Arial (headings)"/>
              </a:rPr>
              <a:t>, ac </a:t>
            </a:r>
            <a:r>
              <a:rPr lang="en-GB" sz="2600" dirty="0" err="1">
                <a:latin typeface="Arial (headings)"/>
              </a:rPr>
              <a:t>yn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llifo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trwy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ddyffrynnoedd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cul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sydd</a:t>
            </a:r>
            <a:r>
              <a:rPr lang="en-GB" sz="2600" dirty="0">
                <a:latin typeface="Arial (headings)"/>
              </a:rPr>
              <a:t> â </a:t>
            </a:r>
            <a:r>
              <a:rPr lang="en-GB" sz="2600" dirty="0" err="1">
                <a:latin typeface="Arial (headings)"/>
              </a:rPr>
              <a:t>daeareg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anathraidd</a:t>
            </a:r>
            <a:r>
              <a:rPr lang="en-GB" sz="2600" dirty="0">
                <a:latin typeface="Arial (headings)"/>
              </a:rPr>
              <a:t> (craig </a:t>
            </a:r>
            <a:r>
              <a:rPr lang="en-GB" sz="2600" dirty="0" err="1">
                <a:latin typeface="Arial (headings)"/>
              </a:rPr>
              <a:t>ddifandwll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sy’n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rhwystro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symudiad</a:t>
            </a:r>
            <a:r>
              <a:rPr lang="en-GB" sz="2600" dirty="0">
                <a:latin typeface="Arial (headings)"/>
              </a:rPr>
              <a:t> </a:t>
            </a:r>
            <a:r>
              <a:rPr lang="en-GB" sz="2600" dirty="0" err="1">
                <a:latin typeface="Arial (headings)"/>
              </a:rPr>
              <a:t>hylif</a:t>
            </a:r>
            <a:r>
              <a:rPr lang="en-GB" sz="2600" dirty="0">
                <a:latin typeface="Arial (headings)"/>
              </a:rPr>
              <a:t>). </a:t>
            </a:r>
            <a:endParaRPr lang="en-GB" sz="19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900" dirty="0">
                <a:solidFill>
                  <a:srgbClr val="0091A5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b="1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900" dirty="0">
                <a:solidFill>
                  <a:srgbClr val="0091A5"/>
                </a:solidFill>
              </a:rPr>
              <a:t> </a:t>
            </a:r>
            <a:endParaRPr lang="en-GB" sz="1900" b="1" dirty="0">
              <a:solidFill>
                <a:srgbClr val="0091A5"/>
              </a:solidFill>
            </a:endParaRPr>
          </a:p>
        </p:txBody>
      </p:sp>
      <p:pic>
        <p:nvPicPr>
          <p:cNvPr id="14" name="Picture 13" descr="A river with rocks and trees&#10;&#10;Description automatically generated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r="18911" b="-1"/>
          <a:stretch/>
        </p:blipFill>
        <p:spPr>
          <a:xfrm>
            <a:off x="6452965" y="1908410"/>
            <a:ext cx="40386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84000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r="19489"/>
          <a:stretch/>
        </p:blipFill>
        <p:spPr>
          <a:xfrm>
            <a:off x="1559496" y="1792285"/>
            <a:ext cx="2735982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4800180" y="1792285"/>
            <a:ext cx="6192688" cy="5256584"/>
          </a:xfrm>
          <a:prstGeom prst="rect">
            <a:avLst/>
          </a:prstGeom>
        </p:spPr>
        <p:txBody>
          <a:bodyPr vert="horz" lIns="0" tIns="0" rIns="0" bIns="0" rtlCol="0">
            <a:normAutofit fontScale="325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3800" b="1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60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7400" dirty="0">
                <a:latin typeface="Arial (headings)"/>
              </a:rPr>
              <a:t>O </a:t>
            </a:r>
            <a:r>
              <a:rPr lang="en-GB" sz="7400" dirty="0" err="1">
                <a:latin typeface="Arial (headings)"/>
              </a:rPr>
              <a:t>ganlyniad</a:t>
            </a:r>
            <a:r>
              <a:rPr lang="en-GB" sz="7400" dirty="0">
                <a:latin typeface="Arial (headings)"/>
              </a:rPr>
              <a:t>, yn </a:t>
            </a:r>
            <a:r>
              <a:rPr lang="en-GB" sz="7400" dirty="0" err="1">
                <a:latin typeface="Arial (headings)"/>
              </a:rPr>
              <a:t>dilyn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cyfnod</a:t>
            </a:r>
            <a:r>
              <a:rPr lang="en-GB" sz="7400" dirty="0">
                <a:latin typeface="Arial (headings)"/>
              </a:rPr>
              <a:t> o </a:t>
            </a:r>
            <a:r>
              <a:rPr lang="en-GB" sz="7400" dirty="0" err="1">
                <a:latin typeface="Arial (headings)"/>
              </a:rPr>
              <a:t>lawiad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trwm</a:t>
            </a:r>
            <a:r>
              <a:rPr lang="en-GB" sz="7400" dirty="0">
                <a:latin typeface="Arial (headings)"/>
              </a:rPr>
              <a:t>, </a:t>
            </a:r>
            <a:r>
              <a:rPr lang="en-GB" sz="7400" dirty="0" err="1">
                <a:latin typeface="Arial (headings)"/>
              </a:rPr>
              <a:t>mae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dŵr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ffo</a:t>
            </a:r>
            <a:r>
              <a:rPr lang="en-GB" sz="7400" dirty="0">
                <a:latin typeface="Arial (headings)"/>
              </a:rPr>
              <a:t> o ran </a:t>
            </a:r>
            <a:r>
              <a:rPr lang="en-GB" sz="7400" dirty="0" err="1">
                <a:latin typeface="Arial (headings)"/>
              </a:rPr>
              <a:t>uchaf</a:t>
            </a:r>
            <a:r>
              <a:rPr lang="en-GB" sz="7400" dirty="0">
                <a:latin typeface="Arial (headings)"/>
              </a:rPr>
              <a:t> y </a:t>
            </a:r>
            <a:r>
              <a:rPr lang="en-GB" sz="7400" dirty="0" err="1">
                <a:latin typeface="Arial (headings)"/>
              </a:rPr>
              <a:t>dyffryn</a:t>
            </a:r>
            <a:r>
              <a:rPr lang="en-GB" sz="7400" dirty="0">
                <a:latin typeface="Arial (headings)"/>
              </a:rPr>
              <a:t> yn </a:t>
            </a:r>
            <a:r>
              <a:rPr lang="en-GB" sz="7400" dirty="0" err="1">
                <a:latin typeface="Arial (headings)"/>
              </a:rPr>
              <a:t>cyrraedd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afonydd</a:t>
            </a:r>
            <a:r>
              <a:rPr lang="en-GB" sz="7400" dirty="0">
                <a:latin typeface="Arial (headings)"/>
              </a:rPr>
              <a:t> yn </a:t>
            </a:r>
            <a:r>
              <a:rPr lang="en-GB" sz="7400" dirty="0" err="1">
                <a:latin typeface="Arial (headings)"/>
              </a:rPr>
              <a:t>gyflym</a:t>
            </a:r>
            <a:r>
              <a:rPr lang="en-GB" sz="7400" dirty="0">
                <a:latin typeface="Arial (headings)"/>
              </a:rPr>
              <a:t>, ac </a:t>
            </a:r>
            <a:r>
              <a:rPr lang="en-GB" sz="7400" dirty="0" err="1">
                <a:latin typeface="Arial (headings)"/>
              </a:rPr>
              <a:t>mae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lefelau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afonydd</a:t>
            </a:r>
            <a:r>
              <a:rPr lang="en-GB" sz="7400" dirty="0">
                <a:latin typeface="Arial (headings)"/>
              </a:rPr>
              <a:t> yn </a:t>
            </a:r>
            <a:r>
              <a:rPr lang="en-GB" sz="7400" dirty="0" err="1">
                <a:latin typeface="Arial (headings)"/>
              </a:rPr>
              <a:t>codi’n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gyflym</a:t>
            </a:r>
            <a:r>
              <a:rPr lang="en-GB" sz="7400" dirty="0">
                <a:latin typeface="Arial (headings)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7400" dirty="0">
              <a:latin typeface="Arial (headings)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7400" dirty="0">
                <a:latin typeface="Arial (headings)"/>
              </a:rPr>
              <a:t>Felly pan </a:t>
            </a:r>
            <a:r>
              <a:rPr lang="en-GB" sz="7400" dirty="0" err="1">
                <a:latin typeface="Arial (headings)"/>
              </a:rPr>
              <a:t>fydd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glawiad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trwm</a:t>
            </a:r>
            <a:r>
              <a:rPr lang="en-GB" sz="7400" dirty="0">
                <a:latin typeface="Arial (headings)"/>
              </a:rPr>
              <a:t> a </a:t>
            </a:r>
            <a:r>
              <a:rPr lang="en-GB" sz="7400" dirty="0" err="1">
                <a:latin typeface="Arial (headings)"/>
              </a:rPr>
              <a:t>dwys</a:t>
            </a:r>
            <a:r>
              <a:rPr lang="en-GB" sz="7400" dirty="0">
                <a:latin typeface="Arial (headings)"/>
              </a:rPr>
              <a:t>, gall </a:t>
            </a:r>
            <a:r>
              <a:rPr lang="en-GB" sz="7400" dirty="0" err="1">
                <a:latin typeface="Arial (headings)"/>
              </a:rPr>
              <a:t>fod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ond</a:t>
            </a:r>
            <a:r>
              <a:rPr lang="en-GB" sz="7400" dirty="0">
                <a:latin typeface="Arial (headings)"/>
              </a:rPr>
              <a:t> 2 </a:t>
            </a:r>
            <a:r>
              <a:rPr lang="en-GB" sz="7400" dirty="0" err="1">
                <a:latin typeface="Arial (headings)"/>
              </a:rPr>
              <a:t>neu</a:t>
            </a:r>
            <a:r>
              <a:rPr lang="en-GB" sz="7400" dirty="0">
                <a:latin typeface="Arial (headings)"/>
              </a:rPr>
              <a:t> 3 </a:t>
            </a:r>
            <a:r>
              <a:rPr lang="en-GB" sz="7400" dirty="0" err="1">
                <a:latin typeface="Arial (headings)"/>
              </a:rPr>
              <a:t>awr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cyn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i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lefel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yr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afon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gyrraedd</a:t>
            </a:r>
            <a:r>
              <a:rPr lang="en-GB" sz="7400" dirty="0">
                <a:latin typeface="Arial (headings)"/>
              </a:rPr>
              <a:t> y brig ac </a:t>
            </a:r>
            <a:r>
              <a:rPr lang="en-GB" sz="7400" dirty="0" err="1">
                <a:latin typeface="Arial (headings)"/>
              </a:rPr>
              <a:t>mae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llifogydd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yn</a:t>
            </a:r>
            <a:r>
              <a:rPr lang="en-GB" sz="7400" dirty="0">
                <a:latin typeface="Arial (headings)"/>
              </a:rPr>
              <a:t> </a:t>
            </a:r>
            <a:r>
              <a:rPr lang="en-GB" sz="7400" dirty="0" err="1">
                <a:latin typeface="Arial (headings)"/>
              </a:rPr>
              <a:t>bosibl</a:t>
            </a:r>
            <a:r>
              <a:rPr lang="en-GB" sz="7400" dirty="0">
                <a:latin typeface="Arial (headings)"/>
              </a:rPr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7400" dirty="0">
              <a:latin typeface="Arial (headings)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7400" dirty="0">
              <a:latin typeface="Arial (headings)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7400" dirty="0">
              <a:latin typeface="Arial (headings)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38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3100" dirty="0"/>
              <a:t> </a:t>
            </a:r>
            <a:endParaRPr lang="en-GB" sz="14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400" b="1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400" dirty="0">
                <a:solidFill>
                  <a:srgbClr val="0091A5"/>
                </a:solidFill>
              </a:rPr>
              <a:t> </a:t>
            </a:r>
            <a:endParaRPr lang="en-GB" sz="1400" b="1" dirty="0">
              <a:solidFill>
                <a:srgbClr val="0091A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64D69-262C-B842-039F-D92D35B2FEB8}"/>
              </a:ext>
            </a:extLst>
          </p:cNvPr>
          <p:cNvSpPr/>
          <p:nvPr/>
        </p:nvSpPr>
        <p:spPr>
          <a:xfrm>
            <a:off x="5115209" y="5456297"/>
            <a:ext cx="4824536" cy="1134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Arial (headings)"/>
              </a:rPr>
              <a:t>Edrychwch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eto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ar</a:t>
            </a:r>
            <a:r>
              <a:rPr lang="en-GB" dirty="0">
                <a:latin typeface="Arial (headings)"/>
              </a:rPr>
              <a:t> y </a:t>
            </a:r>
            <a:r>
              <a:rPr lang="en-GB" dirty="0" err="1">
                <a:latin typeface="Arial (headings)"/>
              </a:rPr>
              <a:t>sleid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hydrograff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ar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ddechrau’r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cyflwyniad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hwn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i’ch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helpu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i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ddeall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hyn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yn</a:t>
            </a:r>
            <a:r>
              <a:rPr lang="en-GB" dirty="0">
                <a:latin typeface="Arial (headings)"/>
              </a:rPr>
              <a:t> </a:t>
            </a:r>
            <a:r>
              <a:rPr lang="en-GB" dirty="0" err="1">
                <a:latin typeface="Arial (headings)"/>
              </a:rPr>
              <a:t>gliriach</a:t>
            </a:r>
            <a:r>
              <a:rPr lang="en-GB" dirty="0">
                <a:latin typeface="Arial (headings)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87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70663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/>
          <a:stretch/>
        </p:blipFill>
        <p:spPr>
          <a:xfrm>
            <a:off x="1271464" y="1514611"/>
            <a:ext cx="5458946" cy="3828778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7248128" y="1904478"/>
            <a:ext cx="4320480" cy="4260826"/>
          </a:xfrm>
          <a:prstGeom prst="rect">
            <a:avLst/>
          </a:prstGeom>
        </p:spPr>
        <p:txBody>
          <a:bodyPr vert="horz" lIns="0" tIns="0" rIns="0" bIns="0" rtlCol="0">
            <a:normAutofit fontScale="40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i="1" dirty="0"/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/>
              <a:t>Mae </a:t>
            </a:r>
            <a:r>
              <a:rPr lang="en-US" sz="6000" dirty="0" err="1"/>
              <a:t>gan</a:t>
            </a:r>
            <a:r>
              <a:rPr lang="en-US" sz="6000" dirty="0"/>
              <a:t> </a:t>
            </a:r>
            <a:r>
              <a:rPr lang="en-US" sz="6000" dirty="0" err="1"/>
              <a:t>Gymru</a:t>
            </a:r>
            <a:r>
              <a:rPr lang="en-US" sz="6000" dirty="0"/>
              <a:t> rai </a:t>
            </a:r>
            <a:r>
              <a:rPr lang="en-US" sz="6000" dirty="0" err="1"/>
              <a:t>afonydd</a:t>
            </a:r>
            <a:r>
              <a:rPr lang="en-US" sz="6000" dirty="0"/>
              <a:t> </a:t>
            </a:r>
            <a:r>
              <a:rPr lang="en-US" sz="6000" dirty="0" err="1"/>
              <a:t>sy’n</a:t>
            </a:r>
            <a:r>
              <a:rPr lang="en-US" sz="6000" dirty="0"/>
              <a:t> </a:t>
            </a:r>
            <a:r>
              <a:rPr lang="en-US" sz="6000" dirty="0" err="1"/>
              <a:t>ymateb</a:t>
            </a:r>
            <a:r>
              <a:rPr lang="en-US" sz="6000" dirty="0"/>
              <a:t> </a:t>
            </a:r>
            <a:r>
              <a:rPr lang="en-US" sz="6000" dirty="0" err="1"/>
              <a:t>yn</a:t>
            </a:r>
            <a:r>
              <a:rPr lang="en-US" sz="6000" dirty="0"/>
              <a:t> </a:t>
            </a:r>
            <a:r>
              <a:rPr lang="en-US" sz="6000" dirty="0" err="1"/>
              <a:t>arafach</a:t>
            </a:r>
            <a:r>
              <a:rPr lang="en-US" sz="6000" dirty="0"/>
              <a:t> </a:t>
            </a:r>
            <a:r>
              <a:rPr lang="en-US" sz="6000" dirty="0" err="1"/>
              <a:t>fel</a:t>
            </a:r>
            <a:r>
              <a:rPr lang="en-US" sz="6000" dirty="0"/>
              <a:t> </a:t>
            </a:r>
            <a:r>
              <a:rPr lang="en-US" sz="6000" dirty="0" err="1"/>
              <a:t>afon</a:t>
            </a:r>
            <a:r>
              <a:rPr lang="en-US" sz="6000" dirty="0"/>
              <a:t> </a:t>
            </a:r>
            <a:r>
              <a:rPr lang="en-US" sz="6000" dirty="0" err="1"/>
              <a:t>Hafren</a:t>
            </a:r>
            <a:r>
              <a:rPr lang="en-US" sz="6000" dirty="0"/>
              <a:t> ac </a:t>
            </a:r>
            <a:r>
              <a:rPr lang="en-US" sz="6000" dirty="0" err="1"/>
              <a:t>afon</a:t>
            </a:r>
            <a:r>
              <a:rPr lang="en-US" sz="6000" dirty="0"/>
              <a:t> </a:t>
            </a:r>
            <a:r>
              <a:rPr lang="en-US" sz="6000" dirty="0" err="1"/>
              <a:t>Gwy</a:t>
            </a:r>
            <a:r>
              <a:rPr lang="en-US" sz="6000" dirty="0"/>
              <a:t>, </a:t>
            </a:r>
            <a:r>
              <a:rPr lang="en-US" sz="6000" dirty="0" err="1"/>
              <a:t>lle</a:t>
            </a:r>
            <a:r>
              <a:rPr lang="en-US" sz="6000" dirty="0"/>
              <a:t> gall </a:t>
            </a:r>
            <a:r>
              <a:rPr lang="en-US" sz="6000" dirty="0" err="1"/>
              <a:t>lefel</a:t>
            </a:r>
            <a:r>
              <a:rPr lang="en-US" sz="6000" dirty="0"/>
              <a:t> </a:t>
            </a:r>
            <a:r>
              <a:rPr lang="en-US" sz="6000" dirty="0" err="1"/>
              <a:t>yr</a:t>
            </a:r>
            <a:r>
              <a:rPr lang="en-US" sz="6000" dirty="0"/>
              <a:t> </a:t>
            </a:r>
            <a:r>
              <a:rPr lang="en-US" sz="6000" dirty="0" err="1"/>
              <a:t>afon</a:t>
            </a:r>
            <a:r>
              <a:rPr lang="en-US" sz="6000" dirty="0"/>
              <a:t> </a:t>
            </a:r>
            <a:r>
              <a:rPr lang="en-US" sz="6000" dirty="0" err="1"/>
              <a:t>gyrraedd</a:t>
            </a:r>
            <a:r>
              <a:rPr lang="en-US" sz="6000" dirty="0"/>
              <a:t> y brig </a:t>
            </a:r>
            <a:r>
              <a:rPr lang="en-US" sz="6000" dirty="0" err="1"/>
              <a:t>mewn</a:t>
            </a:r>
            <a:r>
              <a:rPr lang="en-US" sz="6000" dirty="0"/>
              <a:t> 2-3 </a:t>
            </a:r>
            <a:r>
              <a:rPr lang="en-US" sz="6000" dirty="0" err="1"/>
              <a:t>diwrnod</a:t>
            </a:r>
            <a:r>
              <a:rPr lang="en-US" sz="6000" dirty="0"/>
              <a:t>.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 err="1"/>
              <a:t>Maen</a:t>
            </a:r>
            <a:r>
              <a:rPr lang="en-US" sz="6000" dirty="0"/>
              <a:t> </a:t>
            </a:r>
            <a:r>
              <a:rPr lang="en-US" sz="6000" dirty="0" err="1"/>
              <a:t>nhw</a:t>
            </a:r>
            <a:r>
              <a:rPr lang="en-US" sz="6000" dirty="0"/>
              <a:t> </a:t>
            </a:r>
            <a:r>
              <a:rPr lang="en-US" sz="6000" dirty="0" err="1"/>
              <a:t>dros</a:t>
            </a:r>
            <a:r>
              <a:rPr lang="en-US" sz="6000" dirty="0"/>
              <a:t> </a:t>
            </a:r>
            <a:r>
              <a:rPr lang="en-US" sz="6000" dirty="0" err="1"/>
              <a:t>ardal</a:t>
            </a:r>
            <a:r>
              <a:rPr lang="en-US" sz="6000" dirty="0"/>
              <a:t> </a:t>
            </a:r>
            <a:r>
              <a:rPr lang="en-US" sz="6000" dirty="0" err="1"/>
              <a:t>fwy</a:t>
            </a:r>
            <a:r>
              <a:rPr lang="en-US" sz="6000" dirty="0"/>
              <a:t>, </a:t>
            </a:r>
            <a:r>
              <a:rPr lang="en-US" sz="6000" dirty="0" err="1"/>
              <a:t>â</a:t>
            </a:r>
            <a:r>
              <a:rPr lang="en-US" sz="6000" dirty="0"/>
              <a:t> </a:t>
            </a:r>
            <a:r>
              <a:rPr lang="en-US" sz="6000" dirty="0" err="1"/>
              <a:t>graddiant</a:t>
            </a:r>
            <a:r>
              <a:rPr lang="en-US" sz="6000" dirty="0"/>
              <a:t> </a:t>
            </a:r>
            <a:r>
              <a:rPr lang="en-US" sz="6000" dirty="0" err="1"/>
              <a:t>mwy</a:t>
            </a:r>
            <a:r>
              <a:rPr lang="en-US" sz="6000" dirty="0"/>
              <a:t> </a:t>
            </a:r>
            <a:r>
              <a:rPr lang="en-US" sz="6000" dirty="0" err="1"/>
              <a:t>gwastad</a:t>
            </a:r>
            <a:r>
              <a:rPr lang="en-US" sz="6000" dirty="0"/>
              <a:t>, </a:t>
            </a:r>
            <a:r>
              <a:rPr lang="en-US" sz="6000" dirty="0" err="1"/>
              <a:t>gorlifdiroedd</a:t>
            </a:r>
            <a:r>
              <a:rPr lang="en-US" sz="6000" dirty="0"/>
              <a:t> </a:t>
            </a:r>
            <a:r>
              <a:rPr lang="en-US" sz="6000" dirty="0" err="1"/>
              <a:t>ehangach</a:t>
            </a:r>
            <a:r>
              <a:rPr lang="en-US" sz="6000" dirty="0"/>
              <a:t> a </a:t>
            </a:r>
            <a:r>
              <a:rPr lang="en-US" sz="6000" dirty="0" err="1"/>
              <a:t>phriddoedd</a:t>
            </a:r>
            <a:r>
              <a:rPr lang="en-US" sz="6000" dirty="0"/>
              <a:t> </a:t>
            </a:r>
            <a:r>
              <a:rPr lang="en-US" sz="6000" dirty="0" err="1"/>
              <a:t>dyfnach</a:t>
            </a:r>
            <a:r>
              <a:rPr lang="en-US" sz="6000" dirty="0"/>
              <a:t>.  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i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i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i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1100" i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i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8CC26-D1CB-450C-B09B-4427FCC393DD}"/>
              </a:ext>
            </a:extLst>
          </p:cNvPr>
          <p:cNvSpPr txBox="1"/>
          <p:nvPr/>
        </p:nvSpPr>
        <p:spPr>
          <a:xfrm>
            <a:off x="1271464" y="5517232"/>
            <a:ext cx="5573788" cy="1015663"/>
          </a:xfrm>
          <a:prstGeom prst="rect">
            <a:avLst/>
          </a:prstGeom>
          <a:solidFill>
            <a:srgbClr val="82D2F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/>
              <a:t>Trafodwch</a:t>
            </a:r>
            <a:r>
              <a:rPr lang="en-GB" sz="2000" dirty="0"/>
              <a:t> – Beth </a:t>
            </a:r>
            <a:r>
              <a:rPr lang="en-GB" sz="2000" dirty="0" err="1"/>
              <a:t>mae</a:t>
            </a:r>
            <a:r>
              <a:rPr lang="en-GB" sz="2000" dirty="0"/>
              <a:t> </a:t>
            </a:r>
            <a:r>
              <a:rPr lang="en-GB" sz="2000" dirty="0" err="1"/>
              <a:t>mapiau</a:t>
            </a:r>
            <a:r>
              <a:rPr lang="en-GB" sz="2000" dirty="0"/>
              <a:t> ac </a:t>
            </a:r>
            <a:r>
              <a:rPr lang="en-GB" sz="2000" dirty="0" err="1"/>
              <a:t>awyrluniau</a:t>
            </a:r>
            <a:r>
              <a:rPr lang="en-GB" sz="2000" dirty="0"/>
              <a:t>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dangos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chi am </a:t>
            </a:r>
            <a:r>
              <a:rPr lang="en-GB" sz="2000" dirty="0" err="1"/>
              <a:t>ba</a:t>
            </a:r>
            <a:r>
              <a:rPr lang="en-GB" sz="2000" dirty="0"/>
              <a:t> </a:t>
            </a:r>
            <a:r>
              <a:rPr lang="en-GB" sz="2000" dirty="0" err="1"/>
              <a:t>mor</a:t>
            </a:r>
            <a:r>
              <a:rPr lang="en-GB" sz="2000" dirty="0"/>
              <a:t> </a:t>
            </a:r>
            <a:r>
              <a:rPr lang="en-GB" sz="2000" dirty="0" err="1"/>
              <a:t>gyflym</a:t>
            </a:r>
            <a:r>
              <a:rPr lang="en-GB" sz="2000" dirty="0"/>
              <a:t> </a:t>
            </a:r>
            <a:r>
              <a:rPr lang="en-GB" sz="2000" dirty="0" err="1"/>
              <a:t>neu</a:t>
            </a:r>
            <a:r>
              <a:rPr lang="en-GB" sz="2000" dirty="0"/>
              <a:t> </a:t>
            </a:r>
            <a:r>
              <a:rPr lang="en-GB" sz="2000" dirty="0" err="1"/>
              <a:t>araf</a:t>
            </a:r>
            <a:r>
              <a:rPr lang="en-GB" sz="2000" dirty="0"/>
              <a:t> y </a:t>
            </a:r>
            <a:r>
              <a:rPr lang="en-GB" sz="2000" dirty="0" err="1"/>
              <a:t>gallai</a:t>
            </a:r>
            <a:r>
              <a:rPr lang="en-GB" sz="2000" dirty="0"/>
              <a:t> </a:t>
            </a:r>
            <a:r>
              <a:rPr lang="en-GB" sz="2000" dirty="0" err="1"/>
              <a:t>eich</a:t>
            </a:r>
            <a:r>
              <a:rPr lang="en-GB" sz="2000" dirty="0"/>
              <a:t> </a:t>
            </a:r>
            <a:r>
              <a:rPr lang="en-GB" sz="2000" dirty="0" err="1"/>
              <a:t>afon</a:t>
            </a:r>
            <a:r>
              <a:rPr lang="en-GB" sz="2000" dirty="0"/>
              <a:t> </a:t>
            </a:r>
            <a:r>
              <a:rPr lang="en-GB" sz="2000" dirty="0" err="1"/>
              <a:t>agosaf</a:t>
            </a:r>
            <a:r>
              <a:rPr lang="en-GB" sz="2000" dirty="0"/>
              <a:t> </a:t>
            </a:r>
            <a:r>
              <a:rPr lang="en-GB" sz="2000" dirty="0" err="1"/>
              <a:t>orlifo</a:t>
            </a:r>
            <a:r>
              <a:rPr lang="en-GB" sz="20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2538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5864" y="448374"/>
            <a:ext cx="501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0"/>
                <a:solidFill>
                  <a:schemeClr val="accent1"/>
                </a:solidFill>
              </a:rPr>
              <a:t>Beth </a:t>
            </a:r>
            <a:r>
              <a:rPr lang="en-GB" sz="3600" b="1" dirty="0" err="1">
                <a:ln w="0"/>
                <a:solidFill>
                  <a:schemeClr val="accent1"/>
                </a:solidFill>
              </a:rPr>
              <a:t>yw</a:t>
            </a:r>
            <a:r>
              <a:rPr lang="en-GB" sz="3600" b="1" dirty="0">
                <a:ln w="0"/>
                <a:solidFill>
                  <a:schemeClr val="accent1"/>
                </a:solidFill>
              </a:rPr>
              <a:t> </a:t>
            </a:r>
            <a:r>
              <a:rPr lang="en-GB" sz="3600" b="1" dirty="0" err="1">
                <a:ln w="0"/>
                <a:solidFill>
                  <a:schemeClr val="accent1"/>
                </a:solidFill>
              </a:rPr>
              <a:t>llifogydd</a:t>
            </a:r>
            <a:r>
              <a:rPr lang="en-GB" sz="3600" b="1" dirty="0">
                <a:ln w="0"/>
                <a:solidFill>
                  <a:schemeClr val="accent1"/>
                </a:solidFill>
              </a:rPr>
              <a:t>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E1A1F-B35B-4945-BC36-4EFFDBA195A0}"/>
              </a:ext>
            </a:extLst>
          </p:cNvPr>
          <p:cNvGrpSpPr/>
          <p:nvPr/>
        </p:nvGrpSpPr>
        <p:grpSpPr>
          <a:xfrm>
            <a:off x="1805864" y="1094705"/>
            <a:ext cx="8373468" cy="5685730"/>
            <a:chOff x="282396" y="1124744"/>
            <a:chExt cx="8373468" cy="56857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124744"/>
              <a:ext cx="2559166" cy="2199125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2211" y="3508488"/>
              <a:ext cx="2922980" cy="2192235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518" y="1129713"/>
              <a:ext cx="4067944" cy="2194156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119" y="3508487"/>
              <a:ext cx="3528070" cy="2192235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8A6B19-4F9E-496B-B505-629CA10CD334}"/>
                </a:ext>
              </a:extLst>
            </p:cNvPr>
            <p:cNvSpPr txBox="1"/>
            <p:nvPr/>
          </p:nvSpPr>
          <p:spPr>
            <a:xfrm>
              <a:off x="282396" y="5733256"/>
              <a:ext cx="83734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Yn </a:t>
              </a:r>
              <a:r>
                <a:rPr lang="en-GB" dirty="0" err="1"/>
                <a:t>ôl</a:t>
              </a:r>
              <a:r>
                <a:rPr lang="en-GB" dirty="0"/>
                <a:t> </a:t>
              </a:r>
              <a:r>
                <a:rPr lang="en-GB" dirty="0" err="1"/>
                <a:t>Geiriadur</a:t>
              </a:r>
              <a:r>
                <a:rPr lang="en-GB" dirty="0"/>
                <a:t> </a:t>
              </a:r>
              <a:r>
                <a:rPr lang="en-GB" dirty="0" err="1"/>
                <a:t>Prifysgol</a:t>
              </a:r>
              <a:r>
                <a:rPr lang="en-GB" dirty="0"/>
                <a:t> </a:t>
              </a:r>
              <a:r>
                <a:rPr lang="en-GB" dirty="0" err="1"/>
                <a:t>Rhydychen</a:t>
              </a:r>
              <a:r>
                <a:rPr lang="en-GB" dirty="0"/>
                <a:t>, </a:t>
              </a:r>
              <a:r>
                <a:rPr lang="en-GB" dirty="0" err="1"/>
                <a:t>llifogydd</a:t>
              </a:r>
              <a:r>
                <a:rPr lang="en-GB" dirty="0"/>
                <a:t> </a:t>
              </a:r>
              <a:r>
                <a:rPr lang="en-GB" dirty="0" err="1"/>
                <a:t>yw</a:t>
              </a:r>
              <a:r>
                <a:rPr lang="en-GB" dirty="0"/>
                <a:t>:</a:t>
              </a:r>
            </a:p>
            <a:p>
              <a:endParaRPr lang="en-GB" sz="1000" dirty="0"/>
            </a:p>
            <a:p>
              <a:r>
                <a:rPr lang="en-GB" b="1" dirty="0"/>
                <a:t>‘</a:t>
              </a:r>
              <a:r>
                <a:rPr lang="en-GB" b="1" dirty="0" err="1"/>
                <a:t>Swm</a:t>
              </a:r>
              <a:r>
                <a:rPr lang="en-GB" b="1" dirty="0"/>
                <a:t> </a:t>
              </a:r>
              <a:r>
                <a:rPr lang="en-GB" b="1" dirty="0" err="1"/>
                <a:t>mawr</a:t>
              </a:r>
              <a:r>
                <a:rPr lang="en-GB" b="1" dirty="0"/>
                <a:t> o </a:t>
              </a:r>
              <a:r>
                <a:rPr lang="en-GB" b="1" dirty="0" err="1"/>
                <a:t>ddŵr</a:t>
              </a:r>
              <a:r>
                <a:rPr lang="en-GB" b="1" dirty="0"/>
                <a:t> </a:t>
              </a:r>
              <a:r>
                <a:rPr lang="en-GB" b="1" dirty="0" err="1"/>
                <a:t>sy’n</a:t>
              </a:r>
              <a:r>
                <a:rPr lang="en-GB" b="1" dirty="0"/>
                <a:t> </a:t>
              </a:r>
              <a:r>
                <a:rPr lang="en-GB" b="1" dirty="0" err="1"/>
                <a:t>llifo</a:t>
              </a:r>
              <a:r>
                <a:rPr lang="en-GB" b="1" dirty="0"/>
                <a:t> </a:t>
              </a:r>
              <a:r>
                <a:rPr lang="en-GB" b="1" dirty="0" err="1"/>
                <a:t>uwchlaw</a:t>
              </a:r>
              <a:r>
                <a:rPr lang="en-GB" b="1" dirty="0"/>
                <a:t> </a:t>
              </a:r>
              <a:r>
                <a:rPr lang="en-GB" b="1" dirty="0" err="1"/>
                <a:t>ei</a:t>
              </a:r>
              <a:r>
                <a:rPr lang="en-GB" b="1" dirty="0"/>
                <a:t> </a:t>
              </a:r>
              <a:r>
                <a:rPr lang="en-GB" b="1" dirty="0" err="1"/>
                <a:t>lefelau</a:t>
              </a:r>
              <a:r>
                <a:rPr lang="en-GB" b="1" dirty="0"/>
                <a:t> </a:t>
              </a:r>
              <a:r>
                <a:rPr lang="en-GB" b="1" dirty="0" err="1"/>
                <a:t>arferol</a:t>
              </a:r>
              <a:r>
                <a:rPr lang="en-GB" b="1" dirty="0"/>
                <a:t>, yn </a:t>
              </a:r>
              <a:r>
                <a:rPr lang="en-GB" b="1" dirty="0" err="1"/>
                <a:t>arbennig</a:t>
              </a:r>
              <a:r>
                <a:rPr lang="en-GB" b="1" dirty="0"/>
                <a:t> </a:t>
              </a:r>
              <a:r>
                <a:rPr lang="en-GB" b="1" dirty="0" err="1"/>
                <a:t>dros</a:t>
              </a:r>
              <a:r>
                <a:rPr lang="en-GB" b="1" dirty="0"/>
                <a:t> </a:t>
              </a:r>
              <a:r>
                <a:rPr lang="en-GB" b="1" dirty="0" err="1"/>
                <a:t>yr</a:t>
              </a:r>
              <a:r>
                <a:rPr lang="en-GB" b="1" dirty="0"/>
                <a:t> </a:t>
              </a:r>
              <a:r>
                <a:rPr lang="en-GB" b="1" dirty="0" err="1"/>
                <a:t>hyn</a:t>
              </a:r>
              <a:r>
                <a:rPr lang="en-GB" b="1" dirty="0"/>
                <a:t> </a:t>
              </a:r>
              <a:r>
                <a:rPr lang="en-GB" b="1" dirty="0" err="1"/>
                <a:t>sydd</a:t>
              </a:r>
              <a:r>
                <a:rPr lang="en-GB" b="1" dirty="0"/>
                <a:t> </a:t>
              </a:r>
              <a:r>
                <a:rPr lang="en-GB" b="1" dirty="0" err="1"/>
                <a:t>fel</a:t>
              </a:r>
              <a:r>
                <a:rPr lang="en-GB" b="1" dirty="0"/>
                <a:t> </a:t>
              </a:r>
              <a:r>
                <a:rPr lang="en-GB" b="1" dirty="0" err="1"/>
                <a:t>arfer</a:t>
              </a:r>
              <a:r>
                <a:rPr lang="en-GB" b="1" dirty="0"/>
                <a:t> yn </a:t>
              </a:r>
              <a:r>
                <a:rPr lang="en-GB" b="1" dirty="0" err="1"/>
                <a:t>dir</a:t>
              </a:r>
              <a:r>
                <a:rPr lang="en-GB" b="1" dirty="0"/>
                <a:t> </a:t>
              </a:r>
              <a:r>
                <a:rPr lang="en-GB" b="1" dirty="0" err="1"/>
                <a:t>sych</a:t>
              </a:r>
              <a:r>
                <a:rPr lang="en-GB" b="1" dirty="0"/>
                <a:t>.’ </a:t>
              </a:r>
            </a:p>
          </p:txBody>
        </p:sp>
      </p:grpSp>
      <p:pic>
        <p:nvPicPr>
          <p:cNvPr id="10" name="Content Placeholder 4" descr="A picture containing outdoor, sky, nature, water resources&#10;&#10;Description automatically generated">
            <a:extLst>
              <a:ext uri="{FF2B5EF4-FFF2-40B4-BE49-F238E27FC236}">
                <a16:creationId xmlns:a16="http://schemas.microsoft.com/office/drawing/2014/main" id="{C5D55233-5C5F-4901-9525-D2C4B4EC4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08" y="1135309"/>
            <a:ext cx="4092219" cy="2303368"/>
          </a:xfr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1713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28187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9" r="19309"/>
          <a:stretch/>
        </p:blipFill>
        <p:spPr>
          <a:xfrm>
            <a:off x="1754890" y="2098589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268312" y="1691855"/>
            <a:ext cx="4752528" cy="5339430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9600" b="1" dirty="0"/>
              <a:t> </a:t>
            </a:r>
            <a:endParaRPr lang="en-GB" sz="96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8800" dirty="0"/>
              <a:t>Faint o lystyfiant. Gall planhigion atal y glawiad, gan arafu’r amser mae’n cymryd i gyrraedd yr afon.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8800" dirty="0"/>
              <a:t>Maint y dalgylch afon, lle mae dŵr yn llifo lawr llethr tan iddo gyrraedd ardal o ddŵr fel afon.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8800" dirty="0"/>
              <a:t>Tirwedd yr ardal. Bydd dyffryn mwy serth yn achosi i ddŵr glaw lifo i’r afon yn gyflymach na dyffryn mwy gwastad.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8800" dirty="0"/>
              <a:t>Mae daeareg a’r math o bridd  yn dylanwadu ar ba mor gyflyn mae dŵr yn draenio trwy’r tir o amgylch i’r afon.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8800" dirty="0"/>
              <a:t>Y llanw yn achosi i lefelau afonydd godi a chwympo yn ysbeidiol.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80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62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6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62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6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62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62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31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3100" dirty="0"/>
              <a:t> </a:t>
            </a:r>
            <a:endParaRPr lang="en-GB" sz="1400" b="1" dirty="0">
              <a:solidFill>
                <a:srgbClr val="0091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FA7ED-0EE3-4627-B1B1-960AB0E24B56}"/>
              </a:ext>
            </a:extLst>
          </p:cNvPr>
          <p:cNvSpPr txBox="1"/>
          <p:nvPr/>
        </p:nvSpPr>
        <p:spPr>
          <a:xfrm>
            <a:off x="1703512" y="980728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/>
              <a:t>Mae sut mae afon yn ymateb i gyfnod o lawiad yn dibynnu ar ffactorau tirlun naturiol. Er enghraifft: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66692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624413" cy="864517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23392" y="1196752"/>
            <a:ext cx="6120680" cy="5661248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600" b="1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600" b="1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y-GB" sz="9600" dirty="0"/>
              <a:t>Mae lefelau afonydd yn codi a chwympo mewn ymateb i faint o law sy’n cwympo. Fodd bynnag, caiff lefelau rhai afonydd eu heffeithio hefyd gan ffactorau eraill defnydd tir megis: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Defnydd tir trefol yn achosi mwy o wynebau anathraidd fel concrid mewn ardaloedd ar bwys afonydd.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Draeniau a charthffosydd yn cymryd dŵr i ffwrdd o gartrefi a busnesau yn uniongyrchol i’r afon.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Peirianneg galed gan gynnwys argaeau a llifddorau yn cael eu hagor a’u cau.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Peirianneg feddal megis parthau gorlifdir, lle dim ond rhai defnyddiau tir a ganiateir ar orlifdir.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Cynhyrchu ynni dŵr.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y-GB" sz="9600" dirty="0"/>
              <a:t>Gweddillion yn crynhoi mewn </a:t>
            </a:r>
            <a:r>
              <a:rPr lang="cy-GB" sz="9600" dirty="0" err="1"/>
              <a:t>cwlfertau</a:t>
            </a:r>
            <a:r>
              <a:rPr lang="cy-GB" sz="9600" dirty="0"/>
              <a:t>.</a:t>
            </a:r>
            <a:endParaRPr lang="cy-GB" sz="9600" dirty="0">
              <a:solidFill>
                <a:srgbClr val="0091A5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6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900" dirty="0">
                <a:solidFill>
                  <a:srgbClr val="0091A5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900" b="1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900" dirty="0">
                <a:solidFill>
                  <a:srgbClr val="0091A5"/>
                </a:solidFill>
              </a:rPr>
              <a:t> </a:t>
            </a:r>
            <a:endParaRPr lang="en-GB" sz="1900" b="1" dirty="0">
              <a:solidFill>
                <a:srgbClr val="0091A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r="20268"/>
          <a:stretch/>
        </p:blipFill>
        <p:spPr>
          <a:xfrm>
            <a:off x="7320136" y="1988840"/>
            <a:ext cx="40386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57750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70663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96979" y="1700215"/>
            <a:ext cx="5486322" cy="4608511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7751860" y="1055267"/>
            <a:ext cx="4032772" cy="66967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1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1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/>
              <a:t>Afon</a:t>
            </a:r>
            <a:r>
              <a:rPr lang="en-US" sz="2400" b="1" dirty="0"/>
              <a:t> </a:t>
            </a:r>
            <a:r>
              <a:rPr lang="en-US" sz="2400" b="1" dirty="0" err="1"/>
              <a:t>Taf</a:t>
            </a:r>
            <a:r>
              <a:rPr lang="en-US" sz="2400" b="1" dirty="0"/>
              <a:t> – </a:t>
            </a:r>
            <a:r>
              <a:rPr lang="en-US" sz="2400" b="1" dirty="0" err="1"/>
              <a:t>astudiaeth</a:t>
            </a:r>
            <a:r>
              <a:rPr lang="en-US" sz="2400" b="1" dirty="0"/>
              <a:t> </a:t>
            </a:r>
            <a:r>
              <a:rPr lang="en-US" sz="2400" b="1" dirty="0" err="1"/>
              <a:t>achos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Mae </a:t>
            </a:r>
            <a:r>
              <a:rPr lang="en-US" sz="2400" dirty="0" err="1"/>
              <a:t>afon</a:t>
            </a:r>
            <a:r>
              <a:rPr lang="en-US" sz="2400" dirty="0"/>
              <a:t> Taf </a:t>
            </a:r>
            <a:r>
              <a:rPr lang="en-US" sz="2400" dirty="0" err="1"/>
              <a:t>tua</a:t>
            </a:r>
            <a:r>
              <a:rPr lang="en-US" sz="2400" dirty="0"/>
              <a:t> 67km o </a:t>
            </a:r>
            <a:r>
              <a:rPr lang="en-US" sz="2400" dirty="0" err="1"/>
              <a:t>hyd</a:t>
            </a:r>
            <a:r>
              <a:rPr lang="en-US" sz="2400" dirty="0"/>
              <a:t> </a:t>
            </a:r>
            <a:r>
              <a:rPr lang="en-US" sz="2400" dirty="0" err="1"/>
              <a:t>o’i</a:t>
            </a:r>
            <a:r>
              <a:rPr lang="en-US" sz="2400" dirty="0"/>
              <a:t> </a:t>
            </a:r>
            <a:r>
              <a:rPr lang="en-US" sz="2400" dirty="0" err="1"/>
              <a:t>tharddiad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 </a:t>
            </a:r>
            <a:r>
              <a:rPr lang="en-US" sz="2400" dirty="0" err="1"/>
              <a:t>Mannau</a:t>
            </a:r>
            <a:r>
              <a:rPr lang="en-US" sz="2400" dirty="0"/>
              <a:t> </a:t>
            </a:r>
            <a:r>
              <a:rPr lang="en-US" sz="2400" dirty="0" err="1"/>
              <a:t>Brycheiniog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ble</a:t>
            </a:r>
            <a:r>
              <a:rPr lang="en-US" sz="2400" dirty="0"/>
              <a:t> </a:t>
            </a:r>
            <a:r>
              <a:rPr lang="en-US" sz="2400" dirty="0" err="1"/>
              <a:t>mae’n</a:t>
            </a:r>
            <a:r>
              <a:rPr lang="en-US" sz="2400" dirty="0"/>
              <a:t> </a:t>
            </a:r>
            <a:r>
              <a:rPr lang="en-US" sz="2400" dirty="0" err="1"/>
              <a:t>ymuno</a:t>
            </a:r>
            <a:r>
              <a:rPr lang="en-US" sz="2400" dirty="0"/>
              <a:t> â </a:t>
            </a:r>
            <a:r>
              <a:rPr lang="en-US" sz="2400" dirty="0" err="1"/>
              <a:t>Moryd</a:t>
            </a:r>
            <a:r>
              <a:rPr lang="en-US" sz="2400" dirty="0"/>
              <a:t>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Hafren</a:t>
            </a:r>
            <a:r>
              <a:rPr lang="en-US" sz="2400" dirty="0"/>
              <a:t> </a:t>
            </a:r>
            <a:r>
              <a:rPr lang="en-US" sz="2400" dirty="0" err="1"/>
              <a:t>yng</a:t>
            </a:r>
            <a:r>
              <a:rPr lang="en-US" sz="2400" dirty="0"/>
              <a:t> </a:t>
            </a:r>
            <a:r>
              <a:rPr lang="en-US" sz="2400" dirty="0" err="1"/>
              <a:t>Nghaerdydd</a:t>
            </a:r>
            <a:r>
              <a:rPr lang="en-US" sz="2400" dirty="0"/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400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US" sz="1400" i="1" dirty="0"/>
            </a:br>
            <a:r>
              <a:rPr lang="en-US" sz="1400" i="1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400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11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15459"/>
          <a:stretch/>
        </p:blipFill>
        <p:spPr>
          <a:xfrm>
            <a:off x="1415480" y="1561604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345226" y="1916832"/>
            <a:ext cx="4935349" cy="66247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rgbClr val="0091A5"/>
                </a:solidFill>
              </a:rPr>
              <a:t>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dalgylch</a:t>
            </a:r>
            <a:r>
              <a:rPr lang="en-GB" sz="2400" dirty="0"/>
              <a:t> </a:t>
            </a:r>
            <a:r>
              <a:rPr lang="en-GB" sz="2400" dirty="0" err="1"/>
              <a:t>uchaf</a:t>
            </a:r>
            <a:r>
              <a:rPr lang="en-GB" sz="2400" dirty="0"/>
              <a:t> </a:t>
            </a:r>
            <a:r>
              <a:rPr lang="en-GB" sz="2400" dirty="0" err="1"/>
              <a:t>wedi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addasu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gyfres</a:t>
            </a:r>
            <a:r>
              <a:rPr lang="en-GB" sz="2400" dirty="0"/>
              <a:t> o </a:t>
            </a:r>
            <a:r>
              <a:rPr lang="en-GB" sz="2400" dirty="0" err="1"/>
              <a:t>argaeau</a:t>
            </a:r>
            <a:r>
              <a:rPr lang="en-GB" sz="2400" dirty="0"/>
              <a:t> a </a:t>
            </a:r>
            <a:r>
              <a:rPr lang="en-GB" sz="2400" dirty="0" err="1"/>
              <a:t>chronfeydd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ddarparu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drigolion</a:t>
            </a:r>
            <a:r>
              <a:rPr lang="en-GB" sz="2400" dirty="0"/>
              <a:t> a </a:t>
            </a:r>
            <a:r>
              <a:rPr lang="en-GB" sz="2400" dirty="0" err="1"/>
              <a:t>diwydiannau</a:t>
            </a:r>
            <a:r>
              <a:rPr lang="en-GB" sz="2400" dirty="0"/>
              <a:t> de Cymru.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/>
              <a:t>Mae </a:t>
            </a:r>
            <a:r>
              <a:rPr lang="en-GB" sz="2400" dirty="0" err="1"/>
              <a:t>afon</a:t>
            </a:r>
            <a:r>
              <a:rPr lang="en-GB" sz="2400" dirty="0"/>
              <a:t> Cynon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ymuno</a:t>
            </a:r>
            <a:r>
              <a:rPr lang="en-GB" sz="2400" dirty="0"/>
              <a:t> ag </a:t>
            </a:r>
            <a:r>
              <a:rPr lang="en-GB" sz="2400" dirty="0" err="1"/>
              <a:t>afon</a:t>
            </a:r>
            <a:r>
              <a:rPr lang="en-GB" sz="2400" dirty="0"/>
              <a:t> Taf </a:t>
            </a:r>
            <a:r>
              <a:rPr lang="en-GB" sz="2400" dirty="0" err="1"/>
              <a:t>yn</a:t>
            </a:r>
            <a:r>
              <a:rPr lang="en-GB" sz="2400" dirty="0"/>
              <a:t> Abercynon ac </a:t>
            </a:r>
            <a:r>
              <a:rPr lang="en-GB" sz="2400" dirty="0" err="1"/>
              <a:t>afon</a:t>
            </a:r>
            <a:r>
              <a:rPr lang="en-GB" sz="2400" dirty="0"/>
              <a:t> Rhondda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ymuno</a:t>
            </a:r>
            <a:r>
              <a:rPr lang="en-GB" sz="2400" dirty="0"/>
              <a:t> </a:t>
            </a:r>
            <a:r>
              <a:rPr lang="en-GB" sz="2400" dirty="0" err="1"/>
              <a:t>ym</a:t>
            </a:r>
            <a:r>
              <a:rPr lang="en-GB" sz="2400" dirty="0"/>
              <a:t> </a:t>
            </a:r>
            <a:r>
              <a:rPr lang="en-GB" sz="2400" dirty="0" err="1"/>
              <a:t>Mhontypridd</a:t>
            </a:r>
            <a:r>
              <a:rPr lang="en-GB" sz="2400" dirty="0"/>
              <a:t> </a:t>
            </a:r>
            <a:r>
              <a:rPr lang="en-GB" sz="2400" dirty="0" err="1"/>
              <a:t>cyn</a:t>
            </a:r>
            <a:r>
              <a:rPr lang="en-GB" sz="2400" dirty="0"/>
              <a:t> </a:t>
            </a:r>
            <a:r>
              <a:rPr lang="en-GB" sz="2400" dirty="0" err="1"/>
              <a:t>iddi</a:t>
            </a:r>
            <a:r>
              <a:rPr lang="en-GB" sz="2400" dirty="0"/>
              <a:t> </a:t>
            </a:r>
            <a:r>
              <a:rPr lang="en-GB" sz="2400" dirty="0" err="1"/>
              <a:t>lifo</a:t>
            </a:r>
            <a:r>
              <a:rPr lang="en-GB" sz="2400" dirty="0"/>
              <a:t> </a:t>
            </a:r>
            <a:r>
              <a:rPr lang="en-GB" sz="2400" dirty="0" err="1"/>
              <a:t>tua’r</a:t>
            </a:r>
            <a:r>
              <a:rPr lang="en-GB" sz="2400" dirty="0"/>
              <a:t> de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Gaerdydd</a:t>
            </a:r>
            <a:r>
              <a:rPr lang="en-GB" sz="2400" dirty="0"/>
              <a:t>. </a:t>
            </a: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600" dirty="0">
                <a:solidFill>
                  <a:srgbClr val="0091A5"/>
                </a:solidFill>
              </a:rPr>
              <a:t> </a:t>
            </a:r>
            <a:endParaRPr lang="en-GB" sz="1600" b="1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2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r="21022" b="-1"/>
          <a:stretch/>
        </p:blipFill>
        <p:spPr>
          <a:xfrm>
            <a:off x="1847850" y="1916835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6528048" y="1628800"/>
            <a:ext cx="4464496" cy="5431334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rgbClr val="0091A5"/>
                </a:solidFill>
              </a:rPr>
              <a:t> </a:t>
            </a: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600" dirty="0">
                <a:solidFill>
                  <a:srgbClr val="0091A5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600" dirty="0"/>
              <a:t>Mae </a:t>
            </a:r>
            <a:r>
              <a:rPr lang="en-GB" sz="2600" dirty="0" err="1"/>
              <a:t>afon</a:t>
            </a:r>
            <a:r>
              <a:rPr lang="en-GB" sz="2600" dirty="0"/>
              <a:t> Taf </a:t>
            </a:r>
            <a:r>
              <a:rPr lang="en-GB" sz="2600" dirty="0" err="1"/>
              <a:t>a’i</a:t>
            </a:r>
            <a:r>
              <a:rPr lang="en-GB" sz="2600" dirty="0"/>
              <a:t> </a:t>
            </a:r>
            <a:r>
              <a:rPr lang="en-GB" sz="2600" dirty="0" err="1"/>
              <a:t>llednentydd</a:t>
            </a:r>
            <a:r>
              <a:rPr lang="en-GB" sz="2600" dirty="0"/>
              <a:t> o </a:t>
            </a:r>
            <a:r>
              <a:rPr lang="en-GB" sz="2600" dirty="0" err="1"/>
              <a:t>natur</a:t>
            </a:r>
            <a:r>
              <a:rPr lang="en-GB" sz="2600" dirty="0"/>
              <a:t> </a:t>
            </a:r>
            <a:r>
              <a:rPr lang="en-GB" sz="2600" dirty="0" err="1"/>
              <a:t>fflachiog</a:t>
            </a:r>
            <a:r>
              <a:rPr lang="en-GB" sz="2600" dirty="0"/>
              <a:t>, </a:t>
            </a:r>
            <a:r>
              <a:rPr lang="en-GB" sz="2600" dirty="0" err="1"/>
              <a:t>oherwydd</a:t>
            </a:r>
            <a:r>
              <a:rPr lang="en-GB" sz="2600" dirty="0"/>
              <a:t> </a:t>
            </a:r>
            <a:r>
              <a:rPr lang="en-GB" sz="2600" dirty="0" err="1"/>
              <a:t>ochrau</a:t>
            </a:r>
            <a:r>
              <a:rPr lang="en-GB" sz="2600" dirty="0"/>
              <a:t> </a:t>
            </a:r>
            <a:r>
              <a:rPr lang="en-GB" sz="2600" dirty="0" err="1"/>
              <a:t>serth</a:t>
            </a:r>
            <a:r>
              <a:rPr lang="en-GB" sz="2600" dirty="0"/>
              <a:t> y </a:t>
            </a:r>
            <a:r>
              <a:rPr lang="en-GB" sz="2600" dirty="0" err="1"/>
              <a:t>dyffrynnoedd</a:t>
            </a:r>
            <a:r>
              <a:rPr lang="en-GB" sz="2600" dirty="0"/>
              <a:t> </a:t>
            </a:r>
            <a:r>
              <a:rPr lang="en-GB" sz="2600" dirty="0" err="1"/>
              <a:t>a’r</a:t>
            </a:r>
            <a:r>
              <a:rPr lang="en-GB" sz="2600" dirty="0"/>
              <a:t> </a:t>
            </a:r>
            <a:r>
              <a:rPr lang="en-GB" sz="2600" dirty="0" err="1"/>
              <a:t>ddaeareg</a:t>
            </a:r>
            <a:r>
              <a:rPr lang="en-GB" sz="2600" dirty="0"/>
              <a:t> </a:t>
            </a:r>
            <a:r>
              <a:rPr lang="en-GB" sz="2600" dirty="0" err="1"/>
              <a:t>waelodol</a:t>
            </a:r>
            <a:r>
              <a:rPr lang="en-GB" sz="2600" dirty="0"/>
              <a:t>.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6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600" dirty="0"/>
              <a:t>Mae ‘</a:t>
            </a:r>
            <a:r>
              <a:rPr lang="en-GB" sz="2600" dirty="0" err="1"/>
              <a:t>fflachiog</a:t>
            </a:r>
            <a:r>
              <a:rPr lang="en-GB" sz="2600" dirty="0"/>
              <a:t>’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cyfeirio</a:t>
            </a:r>
            <a:r>
              <a:rPr lang="en-GB" sz="2600" dirty="0"/>
              <a:t> at </a:t>
            </a:r>
            <a:r>
              <a:rPr lang="en-GB" sz="2600" dirty="0" err="1"/>
              <a:t>ba</a:t>
            </a:r>
            <a:r>
              <a:rPr lang="en-GB" sz="2600" dirty="0"/>
              <a:t> </a:t>
            </a:r>
            <a:r>
              <a:rPr lang="en-GB" sz="2600" dirty="0" err="1"/>
              <a:t>mor</a:t>
            </a:r>
            <a:r>
              <a:rPr lang="en-GB" sz="2600" dirty="0"/>
              <a:t> </a:t>
            </a:r>
            <a:r>
              <a:rPr lang="en-GB" sz="2600" dirty="0" err="1"/>
              <a:t>gyflym</a:t>
            </a:r>
            <a:r>
              <a:rPr lang="en-GB" sz="2600" dirty="0"/>
              <a:t> </a:t>
            </a:r>
            <a:r>
              <a:rPr lang="en-GB" sz="2600" dirty="0" err="1"/>
              <a:t>mae</a:t>
            </a:r>
            <a:r>
              <a:rPr lang="en-GB" sz="2600" dirty="0"/>
              <a:t> </a:t>
            </a:r>
            <a:r>
              <a:rPr lang="en-GB" sz="2600" dirty="0" err="1"/>
              <a:t>llif</a:t>
            </a:r>
            <a:r>
              <a:rPr lang="en-GB" sz="2600" dirty="0"/>
              <a:t> </a:t>
            </a:r>
            <a:r>
              <a:rPr lang="en-GB" sz="2600" dirty="0" err="1"/>
              <a:t>mewn</a:t>
            </a:r>
            <a:r>
              <a:rPr lang="en-GB" sz="2600" dirty="0"/>
              <a:t> </a:t>
            </a:r>
            <a:r>
              <a:rPr lang="en-GB" sz="2600" dirty="0" err="1"/>
              <a:t>afon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cynyddu</a:t>
            </a:r>
            <a:r>
              <a:rPr lang="en-GB" sz="2600" dirty="0"/>
              <a:t> a </a:t>
            </a:r>
            <a:r>
              <a:rPr lang="en-GB" sz="2600" dirty="0" err="1"/>
              <a:t>gostwng</a:t>
            </a:r>
            <a:r>
              <a:rPr lang="en-GB" sz="2600" dirty="0"/>
              <a:t> </a:t>
            </a:r>
            <a:r>
              <a:rPr lang="en-GB" sz="2600" dirty="0" err="1"/>
              <a:t>yn</a:t>
            </a:r>
            <a:r>
              <a:rPr lang="en-GB" sz="2600" dirty="0"/>
              <a:t> </a:t>
            </a:r>
            <a:r>
              <a:rPr lang="en-GB" sz="2600" dirty="0" err="1"/>
              <a:t>ystod</a:t>
            </a:r>
            <a:r>
              <a:rPr lang="en-GB" sz="2600" dirty="0"/>
              <a:t> storm, </a:t>
            </a:r>
            <a:r>
              <a:rPr lang="en-GB" sz="2600" dirty="0" err="1"/>
              <a:t>wrth</a:t>
            </a:r>
            <a:r>
              <a:rPr lang="en-GB" sz="2600" dirty="0"/>
              <a:t> </a:t>
            </a:r>
            <a:r>
              <a:rPr lang="en-GB" sz="2600" dirty="0" err="1"/>
              <a:t>i</a:t>
            </a:r>
            <a:r>
              <a:rPr lang="en-GB" sz="2600" dirty="0"/>
              <a:t> </a:t>
            </a:r>
            <a:r>
              <a:rPr lang="en-GB" sz="2600" dirty="0" err="1"/>
              <a:t>ddŵr</a:t>
            </a:r>
            <a:r>
              <a:rPr lang="en-GB" sz="2600" dirty="0"/>
              <a:t> </a:t>
            </a:r>
            <a:r>
              <a:rPr lang="en-GB" sz="2600" dirty="0" err="1"/>
              <a:t>grynhoi</a:t>
            </a:r>
            <a:r>
              <a:rPr lang="en-GB" sz="2600" dirty="0"/>
              <a:t> o </a:t>
            </a:r>
            <a:r>
              <a:rPr lang="en-GB" sz="2600" dirty="0" err="1"/>
              <a:t>lethrau</a:t>
            </a:r>
            <a:r>
              <a:rPr lang="en-GB" sz="2600" dirty="0"/>
              <a:t> </a:t>
            </a:r>
            <a:r>
              <a:rPr lang="en-GB" sz="2600" dirty="0" err="1"/>
              <a:t>serth</a:t>
            </a:r>
            <a:r>
              <a:rPr lang="en-GB" sz="2600" dirty="0"/>
              <a:t> </a:t>
            </a:r>
            <a:r>
              <a:rPr lang="en-GB" sz="2600" dirty="0" err="1"/>
              <a:t>ei</a:t>
            </a:r>
            <a:r>
              <a:rPr lang="en-GB" sz="2600" dirty="0"/>
              <a:t> </a:t>
            </a:r>
            <a:r>
              <a:rPr lang="en-GB" sz="2600" dirty="0" err="1"/>
              <a:t>dalgylch</a:t>
            </a:r>
            <a:r>
              <a:rPr lang="en-GB" sz="2600" dirty="0"/>
              <a:t>.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br>
              <a:rPr lang="en-GB" sz="2400" dirty="0"/>
            </a:br>
            <a:br>
              <a:rPr lang="en-GB" sz="1600" dirty="0">
                <a:solidFill>
                  <a:srgbClr val="0091A5"/>
                </a:solidFill>
              </a:rPr>
            </a:br>
            <a:r>
              <a:rPr lang="en-GB" sz="1600" dirty="0">
                <a:solidFill>
                  <a:srgbClr val="0091A5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1600" dirty="0">
                <a:solidFill>
                  <a:srgbClr val="0091A5"/>
                </a:solidFill>
              </a:rPr>
              <a:t> </a:t>
            </a:r>
            <a:endParaRPr lang="en-GB" sz="1600" b="1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5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829" y="3224354"/>
            <a:ext cx="4033109" cy="2357013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5914877" y="1330864"/>
            <a:ext cx="47254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91A5"/>
                </a:solidFill>
              </a:rPr>
              <a:t> </a:t>
            </a:r>
          </a:p>
          <a:p>
            <a:endParaRPr lang="en-GB" sz="2400" b="1" dirty="0">
              <a:solidFill>
                <a:srgbClr val="0091A5"/>
              </a:solidFill>
            </a:endParaRPr>
          </a:p>
          <a:p>
            <a:r>
              <a:rPr lang="cy-GB" sz="2400" dirty="0"/>
              <a:t>Storm Dennis (Chwefror 2020) oedd un o’r digwyddiadau tywydd mwyaf arwyddocaol i daro Cymru mewn mwy na chenhedlaeth. </a:t>
            </a:r>
            <a:r>
              <a:rPr lang="cy-GB" sz="2400" dirty="0" err="1"/>
              <a:t>Cafwydd</a:t>
            </a:r>
            <a:r>
              <a:rPr lang="cy-GB" sz="2400" dirty="0"/>
              <a:t> llifogydd mewn 2,765 eiddo, gan gynnwys 2,200 cartref a 565 eiddo </a:t>
            </a:r>
            <a:r>
              <a:rPr lang="cy-GB" sz="2400" dirty="0" err="1"/>
              <a:t>amhreswyl</a:t>
            </a:r>
            <a:r>
              <a:rPr lang="cy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  </a:t>
            </a:r>
            <a:endParaRPr lang="en-GB" sz="2400" b="1" dirty="0">
              <a:solidFill>
                <a:srgbClr val="0091A5"/>
              </a:solidFill>
            </a:endParaRPr>
          </a:p>
          <a:p>
            <a:endParaRPr lang="en-GB" sz="2400" dirty="0">
              <a:latin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1DA85-F371-4F3E-B56B-B3BA232CE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47795"/>
            <a:ext cx="3779910" cy="1563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349DD9-9077-4973-8B39-59D9192632BB}"/>
              </a:ext>
            </a:extLst>
          </p:cNvPr>
          <p:cNvSpPr txBox="1"/>
          <p:nvPr/>
        </p:nvSpPr>
        <p:spPr>
          <a:xfrm>
            <a:off x="1847851" y="60037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Darn Sky News</a:t>
            </a:r>
            <a:endParaRPr lang="en-GB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21D44B-E67E-4FD4-B6A9-E9CEE094B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976" y="1729555"/>
            <a:ext cx="4039962" cy="15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5591944" y="1673699"/>
            <a:ext cx="635257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/>
              <a:t>Ar draws de Cymru, ymatebodd afonydd yn gyflym i’r glawiad a gwympodd ar draws dalgylchoedd oedd eisoes yn ddirlawn, o Storm </a:t>
            </a:r>
            <a:r>
              <a:rPr lang="cy-GB" sz="2400" dirty="0" err="1"/>
              <a:t>Ciara</a:t>
            </a:r>
            <a:r>
              <a:rPr lang="cy-GB" sz="2400" dirty="0"/>
              <a:t> yr wythnos gynt. </a:t>
            </a:r>
          </a:p>
          <a:p>
            <a:endParaRPr lang="cy-GB" sz="2400" dirty="0"/>
          </a:p>
          <a:p>
            <a:r>
              <a:rPr lang="cy-GB" sz="2400" dirty="0"/>
              <a:t>Ym </a:t>
            </a:r>
            <a:r>
              <a:rPr lang="cy-GB" sz="2400" dirty="0" err="1"/>
              <a:t>Mhontypridd</a:t>
            </a:r>
            <a:r>
              <a:rPr lang="cy-GB" sz="2400" dirty="0"/>
              <a:t>, cyrhaeddodd afon Taf ei lefel uchaf ers i gofnodion ddechrau yn 1968. Cynyddodd uchder yr afon 4.2 metr rhwng 7am ar ddydd Sadwrn 15 Chwefror a 4:45am ar ddydd Sul 16 Chwefror. </a:t>
            </a:r>
          </a:p>
          <a:p>
            <a:endParaRPr lang="cy-GB" sz="2400" dirty="0"/>
          </a:p>
          <a:p>
            <a:r>
              <a:rPr lang="cy-GB" sz="2400" dirty="0"/>
              <a:t>Dyna newid yn uchder yr afon, gymaint ag uchder lori gyffredin, mewn ychydig yn llai na 24 awr. </a:t>
            </a:r>
          </a:p>
          <a:p>
            <a:r>
              <a:rPr lang="en-GB" sz="1600" dirty="0">
                <a:latin typeface="Segoe UI" panose="020B0502040204020203" pitchFamily="34" charset="0"/>
              </a:rPr>
              <a:t> </a:t>
            </a:r>
            <a:br>
              <a:rPr lang="en-GB" sz="1600" dirty="0">
                <a:latin typeface="Segoe UI" panose="020B0502040204020203" pitchFamily="34" charset="0"/>
              </a:rPr>
            </a:br>
            <a:endParaRPr lang="en-GB" sz="1600" dirty="0"/>
          </a:p>
          <a:p>
            <a:endParaRPr lang="en-GB" dirty="0"/>
          </a:p>
          <a:p>
            <a:endParaRPr lang="en-GB" dirty="0"/>
          </a:p>
          <a:p>
            <a:endParaRPr lang="en-GB" b="1" dirty="0">
              <a:solidFill>
                <a:srgbClr val="0091A5"/>
              </a:solidFill>
            </a:endParaRPr>
          </a:p>
          <a:p>
            <a:r>
              <a:rPr lang="en-GB" dirty="0"/>
              <a:t> </a:t>
            </a:r>
            <a:endParaRPr lang="en-GB" b="1" dirty="0">
              <a:solidFill>
                <a:srgbClr val="0091A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20EC36-4706-4EB2-AA6B-4BD2A368E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48" y="3932932"/>
            <a:ext cx="4137408" cy="259100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DF89A-95E4-4B2B-9B97-8B1E23123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05" y="1391444"/>
            <a:ext cx="3744093" cy="25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1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F4E7-E025-4AAC-BA3A-0D3547AA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72050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009FA-5A73-4658-9C00-54FCFFF8C402}"/>
              </a:ext>
            </a:extLst>
          </p:cNvPr>
          <p:cNvSpPr txBox="1"/>
          <p:nvPr/>
        </p:nvSpPr>
        <p:spPr>
          <a:xfrm>
            <a:off x="551384" y="1412776"/>
            <a:ext cx="5671420" cy="5184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cy-GB" sz="2400" b="1" dirty="0">
                <a:solidFill>
                  <a:srgbClr val="0091A5"/>
                </a:solidFill>
              </a:rPr>
              <a:t>Llifogydd dŵr wyneb neu </a:t>
            </a:r>
            <a:r>
              <a:rPr lang="cy-GB" sz="2400" b="1" dirty="0" err="1">
                <a:solidFill>
                  <a:srgbClr val="0091A5"/>
                </a:solidFill>
              </a:rPr>
              <a:t>fflachlifogydd</a:t>
            </a:r>
            <a:r>
              <a:rPr lang="cy-GB" sz="2400" b="1" dirty="0">
                <a:solidFill>
                  <a:srgbClr val="0091A5"/>
                </a:solidFill>
              </a:rPr>
              <a:t> </a:t>
            </a:r>
            <a:br>
              <a:rPr lang="cy-GB" dirty="0"/>
            </a:br>
            <a:br>
              <a:rPr lang="cy-GB" dirty="0"/>
            </a:br>
            <a:r>
              <a:rPr lang="cy-GB" sz="2400" dirty="0"/>
              <a:t>Mae llifogydd dŵr wyneb neu </a:t>
            </a:r>
            <a:r>
              <a:rPr lang="cy-GB" sz="2400" dirty="0" err="1"/>
              <a:t>fflachlifogydd</a:t>
            </a:r>
            <a:r>
              <a:rPr lang="cy-GB" sz="2400" dirty="0"/>
              <a:t> yn digwydd pan nad yw dŵr glaw yn draenio i ffwrdd trwy’r systemau draeniad arferol neu’n suddo i’r ddaear, ond yn hytrach, yn gorwedd ar, neu’n llifo dros y tir. Gall hyn fod oherwydd dwysedd a maint y glawiad, oherwydd bod y ddaear eisoes yn ddirlawn, neu oherwydd bod glaw yn cwympo ar wynebau anathraidd fel concrid.  </a:t>
            </a:r>
            <a:br>
              <a:rPr lang="en-GB" sz="1700" dirty="0"/>
            </a:br>
            <a:r>
              <a:rPr lang="en-GB" sz="1700" dirty="0"/>
              <a:t> </a:t>
            </a:r>
            <a:endParaRPr lang="en-GB" sz="1700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1600" b="1" dirty="0">
                <a:solidFill>
                  <a:srgbClr val="0091A5"/>
                </a:solidFill>
              </a:rPr>
              <a:t> </a:t>
            </a:r>
            <a:endParaRPr lang="en-GB" sz="1600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b="1" dirty="0">
              <a:solidFill>
                <a:srgbClr val="0091A5"/>
              </a:solidFill>
            </a:endParaRPr>
          </a:p>
        </p:txBody>
      </p:sp>
      <p:pic>
        <p:nvPicPr>
          <p:cNvPr id="10" name="Picture 9" descr="A reflection of a person in a puddle&#10;&#10;Description automatically generated with medium confidence">
            <a:extLst>
              <a:ext uri="{FF2B5EF4-FFF2-40B4-BE49-F238E27FC236}">
                <a16:creationId xmlns:a16="http://schemas.microsoft.com/office/drawing/2014/main" id="{C655785C-A028-417A-AD30-DFC59E30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r="16623" b="-1"/>
          <a:stretch/>
        </p:blipFill>
        <p:spPr>
          <a:xfrm>
            <a:off x="6410325" y="1873888"/>
            <a:ext cx="4038600" cy="452596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15348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F4E7-E025-4AAC-BA3A-0D3547AA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72050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009FA-5A73-4658-9C00-54FCFFF8C402}"/>
              </a:ext>
            </a:extLst>
          </p:cNvPr>
          <p:cNvSpPr txBox="1"/>
          <p:nvPr/>
        </p:nvSpPr>
        <p:spPr>
          <a:xfrm>
            <a:off x="551384" y="1120762"/>
            <a:ext cx="5782991" cy="5184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GB" b="1" dirty="0">
                <a:solidFill>
                  <a:srgbClr val="0091A5"/>
                </a:solidFill>
              </a:rPr>
              <a:t> </a:t>
            </a:r>
            <a:br>
              <a:rPr lang="en-GB" sz="1700" dirty="0"/>
            </a:br>
            <a:r>
              <a:rPr lang="cy-GB" sz="2400" dirty="0"/>
              <a:t>Mae llifogydd dŵr wyneb yn tueddu i ddigwydd mewn ardaloedd mwy trefol, lle mae mwy o goncrid neu wynebau caled eraill, gan nad ydynt yn gallu amsugno dŵr, tra bod gwair a phridd yn gallu gwneud. </a:t>
            </a:r>
          </a:p>
          <a:p>
            <a:pPr>
              <a:spcBef>
                <a:spcPct val="20000"/>
              </a:spcBef>
            </a:pPr>
            <a:endParaRPr lang="cy-GB" sz="2400" dirty="0"/>
          </a:p>
          <a:p>
            <a:pPr>
              <a:spcBef>
                <a:spcPct val="20000"/>
              </a:spcBef>
            </a:pPr>
            <a:r>
              <a:rPr lang="cy-GB" sz="2400" dirty="0"/>
              <a:t>Gall ddigwydd hefyd yn ystod amodau sychder, pan fydd pridd wedi’i gywasgu, gan leihau mandyllau pridd, fel na all dŵr gael ei amsugno yn rhwydd, gan arwain at ddŵr wyneb. </a:t>
            </a:r>
            <a:endParaRPr lang="cy-GB" sz="2400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0091A5"/>
                </a:solidFill>
              </a:rPr>
              <a:t> </a:t>
            </a:r>
            <a:endParaRPr lang="en-GB" sz="2400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b="1" dirty="0">
              <a:solidFill>
                <a:srgbClr val="0091A5"/>
              </a:solidFill>
            </a:endParaRPr>
          </a:p>
          <a:p>
            <a:pPr>
              <a:spcBef>
                <a:spcPct val="20000"/>
              </a:spcBef>
            </a:pPr>
            <a:endParaRPr lang="en-GB" b="1" dirty="0">
              <a:solidFill>
                <a:srgbClr val="0091A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55785C-A028-417A-AD30-DFC59E30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r="20233"/>
          <a:stretch/>
        </p:blipFill>
        <p:spPr>
          <a:xfrm>
            <a:off x="6410325" y="1726388"/>
            <a:ext cx="4195886" cy="39348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3629F1-AF3C-0CE4-AA8B-0C72391C7CDB}"/>
              </a:ext>
            </a:extLst>
          </p:cNvPr>
          <p:cNvSpPr/>
          <p:nvPr/>
        </p:nvSpPr>
        <p:spPr>
          <a:xfrm>
            <a:off x="6384032" y="5733256"/>
            <a:ext cx="4222179" cy="94558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(headings)"/>
            </a:endParaRPr>
          </a:p>
          <a:p>
            <a:pPr algn="ctr"/>
            <a:r>
              <a:rPr lang="cy-GB" dirty="0">
                <a:latin typeface="Arial (headings)"/>
              </a:rPr>
              <a:t>Edrychwch eto ar y sleid basn draenio trefol ar ddechrau’r cyflwyniad hwn i’ch helpu i ddeall hyn yn gliriach.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984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3F4E7-E025-4AAC-BA3A-0D3547AA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>
                <a:solidFill>
                  <a:srgbClr val="0091A5"/>
                </a:solidFill>
              </a:rPr>
              <a:t>Pa </a:t>
            </a:r>
            <a:r>
              <a:rPr lang="en-GB" dirty="0" err="1">
                <a:solidFill>
                  <a:srgbClr val="0091A5"/>
                </a:solidFill>
              </a:rPr>
              <a:t>fathau</a:t>
            </a:r>
            <a:r>
              <a:rPr lang="en-GB" dirty="0">
                <a:solidFill>
                  <a:srgbClr val="0091A5"/>
                </a:solidFill>
              </a:rPr>
              <a:t> o </a:t>
            </a:r>
            <a:r>
              <a:rPr lang="en-GB" dirty="0" err="1">
                <a:solidFill>
                  <a:srgbClr val="0091A5"/>
                </a:solidFill>
              </a:rPr>
              <a:t>lifogydd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sydd</a:t>
            </a:r>
            <a:r>
              <a:rPr lang="en-GB" dirty="0"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8596E60-0EA2-65A8-AC07-EE8B3EBB5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2" y="1412776"/>
            <a:ext cx="5392936" cy="968251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Llifogydd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dŵr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wyneb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neu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fflachlifogydd</a:t>
            </a:r>
            <a:r>
              <a:rPr lang="en-GB" dirty="0">
                <a:solidFill>
                  <a:schemeClr val="tx1"/>
                </a:solidFill>
              </a:rPr>
              <a:t> – </a:t>
            </a:r>
            <a:r>
              <a:rPr lang="en-GB" dirty="0" err="1">
                <a:solidFill>
                  <a:schemeClr val="tx1"/>
                </a:solidFill>
              </a:rPr>
              <a:t>astudiaeth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achos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D23B0-0F5B-4772-BF4F-3C6002BAB4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2649935"/>
            <a:ext cx="4069210" cy="3354644"/>
          </a:xfrm>
          <a:noFill/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009FA-5A73-4658-9C00-54FCFFF8C402}"/>
              </a:ext>
            </a:extLst>
          </p:cNvPr>
          <p:cNvSpPr txBox="1"/>
          <p:nvPr/>
        </p:nvSpPr>
        <p:spPr>
          <a:xfrm>
            <a:off x="6250166" y="1642849"/>
            <a:ext cx="5174426" cy="46710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7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y-GB" sz="2400" dirty="0"/>
              <a:t>Ym Mehefin 2022, cafodd Cricieth yng ngogledd Cymru ei effeithio gan lifogydd dŵr daear.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y-GB" sz="2400" dirty="0"/>
              <a:t>Mewn 24 awr, cofnodwyd bron  100mm o lawiad ar fesurydd glaw yng </a:t>
            </a:r>
            <a:r>
              <a:rPr lang="cy-GB" sz="2400" dirty="0" err="1"/>
              <a:t>Nghricieth</a:t>
            </a:r>
            <a:r>
              <a:rPr lang="cy-GB" sz="2400" dirty="0"/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cy-GB" sz="24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y-GB" sz="2400" dirty="0"/>
              <a:t>O gymharu â’r cyfartaledd tymor hir, cafwyd 88% yn fwy o lawiad ym Mehefin 2022, a’r cyfartaledd yw 80mm yn y mis. </a:t>
            </a:r>
            <a:endParaRPr lang="cy-GB" b="1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700" b="1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8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072" y="30109"/>
            <a:ext cx="6581775" cy="1223963"/>
          </a:xfrm>
        </p:spPr>
        <p:txBody>
          <a:bodyPr/>
          <a:lstStyle/>
          <a:p>
            <a:br>
              <a:rPr lang="en-GB" dirty="0">
                <a:solidFill>
                  <a:srgbClr val="0091A5"/>
                </a:solidFill>
              </a:rPr>
            </a:br>
            <a:r>
              <a:rPr lang="en-GB" dirty="0" err="1">
                <a:solidFill>
                  <a:srgbClr val="0091A5"/>
                </a:solidFill>
              </a:rPr>
              <a:t>Deall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llifogydd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FD117-0642-4F37-983A-1752E46792B6}"/>
              </a:ext>
            </a:extLst>
          </p:cNvPr>
          <p:cNvSpPr txBox="1"/>
          <p:nvPr/>
        </p:nvSpPr>
        <p:spPr>
          <a:xfrm>
            <a:off x="5735960" y="620688"/>
            <a:ext cx="48531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endParaRPr lang="en-GB" sz="2400" b="1" dirty="0"/>
          </a:p>
          <a:p>
            <a:r>
              <a:rPr lang="cy-GB" sz="2400" dirty="0"/>
              <a:t>Mae system afon o fewn basn draenio ac mae wedi’i chysylltu trwy lifoedd, storfeydd, mewnbynnau ac allbynnau. Basn draenio yw ardal o dir sy’n bwydo afon a’i llednentydd. Bydd yr holl </a:t>
            </a:r>
            <a:r>
              <a:rPr lang="cy-GB" sz="2400" dirty="0" err="1"/>
              <a:t>ddyodiad</a:t>
            </a:r>
            <a:r>
              <a:rPr lang="cy-GB" sz="2400" dirty="0"/>
              <a:t> sy’n cwympo i’r ardal hon yn llifo mewn nifer o ffyrdd i’r afon. </a:t>
            </a:r>
          </a:p>
          <a:p>
            <a:endParaRPr lang="cy-GB" sz="2400" dirty="0"/>
          </a:p>
          <a:p>
            <a:r>
              <a:rPr lang="cy-GB" sz="2400" dirty="0"/>
              <a:t>Bydd dealltwriaeth o systemau afonydd a basnau draenio yn eich helpu i ddeall mwy am pryd a pham mae llifogydd yn digwydd. 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 </a:t>
            </a:r>
            <a:endParaRPr lang="en-GB" b="1" dirty="0">
              <a:solidFill>
                <a:srgbClr val="0091A5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72F34-23F7-0157-D6EF-66BDF44A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7408" y="1254072"/>
            <a:ext cx="4524241" cy="5408288"/>
          </a:xfrm>
          <a:prstGeom prst="rect">
            <a:avLst/>
          </a:prstGeom>
          <a:ln w="25400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578010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50FE-6D1D-4C53-8337-3AA743B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476252"/>
            <a:ext cx="6570663" cy="1728613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ln w="0"/>
                <a:solidFill>
                  <a:srgbClr val="0091A5"/>
                </a:solidFill>
              </a:rPr>
              <a:t>Trafodwch</a:t>
            </a:r>
            <a:r>
              <a:rPr lang="en-US" dirty="0">
                <a:ln w="0"/>
                <a:solidFill>
                  <a:srgbClr val="0091A5"/>
                </a:solidFill>
              </a:rPr>
              <a:t> – </a:t>
            </a:r>
            <a:r>
              <a:rPr lang="en-US" dirty="0" err="1">
                <a:ln w="0"/>
                <a:solidFill>
                  <a:srgbClr val="0091A5"/>
                </a:solidFill>
              </a:rPr>
              <a:t>beth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yw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peryglon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dirty="0">
                <a:ln w="0"/>
                <a:solidFill>
                  <a:srgbClr val="0091A5"/>
                </a:solidFill>
              </a:rPr>
              <a:t>? </a:t>
            </a:r>
            <a:br>
              <a:rPr lang="en-US" sz="2700" dirty="0">
                <a:ln w="0"/>
              </a:rPr>
            </a:br>
            <a:endParaRPr lang="en-GB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F151A-3CD1-402B-A6C1-5020BD28A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7477" y="3645619"/>
            <a:ext cx="7177046" cy="30484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CBA7B-22D4-43E7-AB34-1A58E43FDE58}"/>
              </a:ext>
            </a:extLst>
          </p:cNvPr>
          <p:cNvSpPr/>
          <p:nvPr/>
        </p:nvSpPr>
        <p:spPr>
          <a:xfrm>
            <a:off x="884789" y="1952837"/>
            <a:ext cx="10179763" cy="1944810"/>
          </a:xfrm>
          <a:prstGeom prst="rect">
            <a:avLst/>
          </a:prstGeom>
        </p:spPr>
        <p:txBody>
          <a:bodyPr vert="horz" lIns="0" tIns="0" rIns="0" bIns="0" rtlCol="0">
            <a:normAutofit fontScale="32500" lnSpcReduction="20000"/>
          </a:bodyPr>
          <a:lstStyle/>
          <a:p>
            <a:pPr>
              <a:spcBef>
                <a:spcPts val="600"/>
              </a:spcBef>
            </a:pPr>
            <a:r>
              <a:rPr lang="en-US" sz="7400" dirty="0"/>
              <a:t>Mae </a:t>
            </a:r>
            <a:r>
              <a:rPr lang="en-US" sz="7400" dirty="0" err="1"/>
              <a:t>llifogydd</a:t>
            </a:r>
            <a:r>
              <a:rPr lang="en-US" sz="7400" dirty="0"/>
              <a:t> </a:t>
            </a:r>
            <a:r>
              <a:rPr lang="en-US" sz="7400" dirty="0" err="1"/>
              <a:t>yn</a:t>
            </a:r>
            <a:r>
              <a:rPr lang="en-US" sz="7400" dirty="0"/>
              <a:t> </a:t>
            </a:r>
            <a:r>
              <a:rPr lang="en-US" sz="7400" dirty="0" err="1"/>
              <a:t>digwydd</a:t>
            </a:r>
            <a:r>
              <a:rPr lang="en-US" sz="7400" dirty="0"/>
              <a:t> </a:t>
            </a:r>
            <a:r>
              <a:rPr lang="en-US" sz="7400" dirty="0" err="1"/>
              <a:t>ar</a:t>
            </a:r>
            <a:r>
              <a:rPr lang="en-US" sz="7400" dirty="0"/>
              <a:t> draws y </a:t>
            </a:r>
            <a:r>
              <a:rPr lang="en-US" sz="7400" dirty="0" err="1"/>
              <a:t>byd</a:t>
            </a:r>
            <a:r>
              <a:rPr lang="en-US" sz="7400" dirty="0"/>
              <a:t> ac </a:t>
            </a:r>
            <a:r>
              <a:rPr lang="en-US" sz="7400" dirty="0" err="1"/>
              <a:t>maen</a:t>
            </a:r>
            <a:r>
              <a:rPr lang="en-US" sz="7400" dirty="0"/>
              <a:t> </a:t>
            </a:r>
            <a:r>
              <a:rPr lang="en-US" sz="7400" dirty="0" err="1"/>
              <a:t>nhw’n</a:t>
            </a:r>
            <a:r>
              <a:rPr lang="en-US" sz="7400" dirty="0"/>
              <a:t> </a:t>
            </a:r>
            <a:r>
              <a:rPr lang="en-US" sz="7400" dirty="0" err="1"/>
              <a:t>digwydd</a:t>
            </a:r>
            <a:r>
              <a:rPr lang="en-US" sz="7400" dirty="0"/>
              <a:t> </a:t>
            </a:r>
            <a:r>
              <a:rPr lang="en-US" sz="7400" dirty="0" err="1"/>
              <a:t>yng</a:t>
            </a:r>
            <a:r>
              <a:rPr lang="en-US" sz="7400" dirty="0"/>
              <a:t> </a:t>
            </a:r>
            <a:r>
              <a:rPr lang="en-US" sz="7400" dirty="0" err="1"/>
              <a:t>Nghymru</a:t>
            </a:r>
            <a:r>
              <a:rPr lang="en-US" sz="7400" dirty="0"/>
              <a:t> </a:t>
            </a:r>
            <a:r>
              <a:rPr lang="en-US" sz="7400" dirty="0" err="1"/>
              <a:t>hefyd</a:t>
            </a:r>
            <a:r>
              <a:rPr lang="en-US" sz="7400" dirty="0"/>
              <a:t>. </a:t>
            </a:r>
            <a:r>
              <a:rPr lang="en-US" sz="7400" dirty="0" err="1"/>
              <a:t>Gallai</a:t>
            </a:r>
            <a:r>
              <a:rPr lang="en-US" sz="7400" dirty="0"/>
              <a:t> </a:t>
            </a:r>
            <a:r>
              <a:rPr lang="en-US" sz="7400" dirty="0" err="1"/>
              <a:t>llifogydd</a:t>
            </a:r>
            <a:r>
              <a:rPr lang="en-US" sz="7400" dirty="0"/>
              <a:t> </a:t>
            </a:r>
            <a:r>
              <a:rPr lang="en-US" sz="7400" dirty="0" err="1"/>
              <a:t>effeithio</a:t>
            </a:r>
            <a:r>
              <a:rPr lang="en-US" sz="7400" dirty="0"/>
              <a:t> </a:t>
            </a:r>
            <a:r>
              <a:rPr lang="en-US" sz="7400" dirty="0" err="1"/>
              <a:t>ar</a:t>
            </a:r>
            <a:r>
              <a:rPr lang="en-US" sz="7400" dirty="0"/>
              <a:t> y </a:t>
            </a:r>
            <a:r>
              <a:rPr lang="en-US" sz="7400" dirty="0" err="1"/>
              <a:t>lle</a:t>
            </a:r>
            <a:r>
              <a:rPr lang="en-US" sz="7400" dirty="0"/>
              <a:t> </a:t>
            </a:r>
            <a:r>
              <a:rPr lang="en-US" sz="7400" dirty="0" err="1"/>
              <a:t>rydych</a:t>
            </a:r>
            <a:r>
              <a:rPr lang="en-US" sz="7400" dirty="0"/>
              <a:t> </a:t>
            </a:r>
            <a:r>
              <a:rPr lang="en-US" sz="7400" dirty="0" err="1"/>
              <a:t>chi’n</a:t>
            </a:r>
            <a:r>
              <a:rPr lang="en-US" sz="7400" dirty="0"/>
              <a:t> </a:t>
            </a:r>
            <a:r>
              <a:rPr lang="en-US" sz="7400" dirty="0" err="1"/>
              <a:t>byw</a:t>
            </a:r>
            <a:r>
              <a:rPr lang="en-US" sz="7400" dirty="0"/>
              <a:t>.</a:t>
            </a:r>
          </a:p>
          <a:p>
            <a:pPr>
              <a:spcBef>
                <a:spcPts val="600"/>
              </a:spcBef>
            </a:pPr>
            <a:endParaRPr lang="en-US" sz="7400" dirty="0"/>
          </a:p>
          <a:p>
            <a:pPr>
              <a:spcBef>
                <a:spcPts val="600"/>
              </a:spcBef>
            </a:pPr>
            <a:r>
              <a:rPr lang="en-US" sz="7400" dirty="0" err="1"/>
              <a:t>Sut</a:t>
            </a:r>
            <a:r>
              <a:rPr lang="en-US" sz="7400" dirty="0"/>
              <a:t> </a:t>
            </a:r>
            <a:r>
              <a:rPr lang="en-US" sz="7400" dirty="0" err="1"/>
              <a:t>gallai</a:t>
            </a:r>
            <a:r>
              <a:rPr lang="en-US" sz="7400" dirty="0"/>
              <a:t> </a:t>
            </a:r>
            <a:r>
              <a:rPr lang="en-US" sz="7400" dirty="0" err="1"/>
              <a:t>digwyddiad</a:t>
            </a:r>
            <a:r>
              <a:rPr lang="en-US" sz="7400" dirty="0"/>
              <a:t> </a:t>
            </a:r>
            <a:r>
              <a:rPr lang="en-US" sz="7400" dirty="0" err="1"/>
              <a:t>llifogydd</a:t>
            </a:r>
            <a:r>
              <a:rPr lang="en-US" sz="7400" dirty="0"/>
              <a:t> </a:t>
            </a:r>
            <a:r>
              <a:rPr lang="en-US" sz="7400" dirty="0" err="1"/>
              <a:t>effeithio</a:t>
            </a:r>
            <a:r>
              <a:rPr lang="en-US" sz="7400" dirty="0"/>
              <a:t> </a:t>
            </a:r>
            <a:r>
              <a:rPr lang="en-US" sz="7400" dirty="0" err="1"/>
              <a:t>arnoch</a:t>
            </a:r>
            <a:r>
              <a:rPr lang="en-US" sz="7400" dirty="0"/>
              <a:t> chi? </a:t>
            </a:r>
            <a:endParaRPr lang="en-US" sz="7400" i="1" dirty="0"/>
          </a:p>
          <a:p>
            <a:pPr>
              <a:spcBef>
                <a:spcPts val="600"/>
              </a:spcBef>
            </a:pPr>
            <a:endParaRPr lang="en-US" sz="1400" i="1" dirty="0"/>
          </a:p>
          <a:p>
            <a:pPr>
              <a:spcBef>
                <a:spcPts val="600"/>
              </a:spcBef>
            </a:pPr>
            <a:endParaRPr lang="en-US" sz="1400" i="1" dirty="0"/>
          </a:p>
          <a:p>
            <a:pPr>
              <a:spcBef>
                <a:spcPts val="600"/>
              </a:spcBef>
            </a:pPr>
            <a:r>
              <a:rPr lang="en-US" sz="1400" i="1" dirty="0"/>
              <a:t> </a:t>
            </a:r>
          </a:p>
          <a:p>
            <a:pPr>
              <a:spcBef>
                <a:spcPts val="600"/>
              </a:spcBef>
            </a:pPr>
            <a:endParaRPr lang="en-US" sz="1400" i="1" dirty="0"/>
          </a:p>
          <a:p>
            <a:pPr>
              <a:spcBef>
                <a:spcPts val="600"/>
              </a:spcBef>
            </a:pPr>
            <a:endParaRPr lang="en-US" sz="1400" i="1" dirty="0"/>
          </a:p>
          <a:p>
            <a:pPr>
              <a:spcBef>
                <a:spcPts val="600"/>
              </a:spcBef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014326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50FE-6D1D-4C53-8337-3AA743BC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692696"/>
            <a:ext cx="6656388" cy="738108"/>
          </a:xfrm>
        </p:spPr>
        <p:txBody>
          <a:bodyPr/>
          <a:lstStyle/>
          <a:p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Peryglon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br>
              <a:rPr lang="en-US" dirty="0">
                <a:ln w="0"/>
                <a:solidFill>
                  <a:srgbClr val="0091A5"/>
                </a:solidFill>
              </a:rPr>
            </a:b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328FE0-D09E-4206-A47C-641EDAA61E76}"/>
              </a:ext>
            </a:extLst>
          </p:cNvPr>
          <p:cNvGrpSpPr/>
          <p:nvPr/>
        </p:nvGrpSpPr>
        <p:grpSpPr>
          <a:xfrm>
            <a:off x="1713354" y="1512326"/>
            <a:ext cx="10030921" cy="7298122"/>
            <a:chOff x="189351" y="1512325"/>
            <a:chExt cx="10030921" cy="7298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3F3628-01C0-49D0-BBA2-612234395E12}"/>
                </a:ext>
              </a:extLst>
            </p:cNvPr>
            <p:cNvSpPr/>
            <p:nvPr/>
          </p:nvSpPr>
          <p:spPr>
            <a:xfrm>
              <a:off x="3563885" y="1700808"/>
              <a:ext cx="6656387" cy="7109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y-GB" sz="2400" dirty="0"/>
                <a:t>Gall llifogydd wneud llanast, gan achosi difrod i eiddo masnachol a phreswyl, cerbydau a seilwaith. Mae 1 o bob 8 eiddo (tua 245,000) â risg o lifogydd yng Nghymru. </a:t>
              </a:r>
            </a:p>
            <a:p>
              <a:endParaRPr lang="cy-GB" sz="2400" dirty="0"/>
            </a:p>
            <a:p>
              <a:r>
                <a:rPr lang="cy-GB" sz="2400" dirty="0"/>
                <a:t>Gall systemau cludiant ddioddef difrod yn ogystal â tharfu ar wasanaethau. Bydd ysbytai a gwasanaethau brys dan straen a gall llifogydd achosi risg i iechyd a bywydau pobl. </a:t>
              </a:r>
            </a:p>
            <a:p>
              <a:r>
                <a:rPr lang="cy-GB" sz="2400" dirty="0"/>
                <a:t>Gall dŵr llif fod o gwmpas am ddyddiau wedi’r digwyddiad. Wedi i’r dŵr fynd, caiff baw a gweddillion eu gadael ar ôl. </a:t>
              </a:r>
            </a:p>
            <a:p>
              <a:r>
                <a:rPr lang="cy-GB" sz="2000" dirty="0"/>
                <a:t> </a:t>
              </a:r>
            </a:p>
            <a:p>
              <a:r>
                <a:rPr lang="cy-GB" sz="2000" dirty="0"/>
                <a:t> </a:t>
              </a:r>
            </a:p>
            <a:p>
              <a:endParaRPr lang="en-GB" sz="2000" dirty="0"/>
            </a:p>
            <a:p>
              <a:endParaRPr lang="en-GB" dirty="0"/>
            </a:p>
            <a:p>
              <a:endParaRPr lang="en-GB" b="1" u="sng" dirty="0"/>
            </a:p>
            <a:p>
              <a:r>
                <a:rPr lang="en-GB" dirty="0"/>
                <a:t> 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630C32-23E1-4909-9F4E-5498FE1B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51" y="1512325"/>
              <a:ext cx="3264048" cy="1916675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FADB71-7443-490C-BD42-80D8F130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51" y="3717032"/>
              <a:ext cx="3250835" cy="2156279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892E89-4FC6-4113-BC28-E0F75AF7675D}"/>
              </a:ext>
            </a:extLst>
          </p:cNvPr>
          <p:cNvSpPr txBox="1"/>
          <p:nvPr/>
        </p:nvSpPr>
        <p:spPr>
          <a:xfrm>
            <a:off x="1524000" y="6211670"/>
            <a:ext cx="632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Rhowch</a:t>
            </a:r>
            <a:r>
              <a:rPr lang="en-GB" dirty="0"/>
              <a:t> </a:t>
            </a:r>
            <a:r>
              <a:rPr lang="en-GB" dirty="0" err="1"/>
              <a:t>gynnig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 </a:t>
            </a:r>
            <a:r>
              <a:rPr lang="en-GB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Cynllun gweithgaredd – </a:t>
            </a:r>
            <a:r>
              <a:rPr lang="en-GB" b="1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Peryglon</a:t>
            </a:r>
            <a:r>
              <a:rPr lang="en-GB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b="1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llifddwr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9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981914"/>
            <a:ext cx="2849436" cy="2031325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8B927-813A-4D38-B9FC-E0550B6368D0}"/>
              </a:ext>
            </a:extLst>
          </p:cNvPr>
          <p:cNvSpPr/>
          <p:nvPr/>
        </p:nvSpPr>
        <p:spPr>
          <a:xfrm>
            <a:off x="1775520" y="476253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0"/>
                <a:solidFill>
                  <a:srgbClr val="0091A5"/>
                </a:solidFill>
              </a:rPr>
              <a:t>Peryglon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llifddwr</a:t>
            </a:r>
            <a:endParaRPr lang="en-US" sz="3200" b="1" dirty="0">
              <a:ln w="0"/>
              <a:solidFill>
                <a:srgbClr val="0091A5"/>
              </a:solidFill>
            </a:endParaRPr>
          </a:p>
          <a:p>
            <a:r>
              <a:rPr lang="en-US" sz="2400" dirty="0" err="1">
                <a:ln w="0"/>
                <a:solidFill>
                  <a:srgbClr val="0091A5"/>
                </a:solidFill>
              </a:rPr>
              <a:t>Peidiwch</a:t>
            </a:r>
            <a:r>
              <a:rPr lang="en-US" sz="2400" dirty="0">
                <a:ln w="0"/>
                <a:solidFill>
                  <a:srgbClr val="0091A5"/>
                </a:solidFill>
              </a:rPr>
              <a:t> â </a:t>
            </a:r>
            <a:r>
              <a:rPr lang="en-US" sz="2400" dirty="0" err="1">
                <a:ln w="0"/>
                <a:solidFill>
                  <a:srgbClr val="0091A5"/>
                </a:solidFill>
              </a:rPr>
              <a:t>mynd</a:t>
            </a:r>
            <a:r>
              <a:rPr lang="en-US" sz="2400" dirty="0">
                <a:ln w="0"/>
                <a:solidFill>
                  <a:srgbClr val="0091A5"/>
                </a:solidFill>
              </a:rPr>
              <a:t> </a:t>
            </a:r>
            <a:r>
              <a:rPr lang="en-US" sz="2400" dirty="0" err="1">
                <a:ln w="0"/>
                <a:solidFill>
                  <a:srgbClr val="0091A5"/>
                </a:solidFill>
              </a:rPr>
              <a:t>mewn</a:t>
            </a:r>
            <a:r>
              <a:rPr lang="en-US" sz="2400" dirty="0">
                <a:ln w="0"/>
                <a:solidFill>
                  <a:srgbClr val="0091A5"/>
                </a:solidFill>
              </a:rPr>
              <a:t> </a:t>
            </a:r>
            <a:r>
              <a:rPr lang="en-US" sz="2400" dirty="0" err="1">
                <a:ln w="0"/>
                <a:solidFill>
                  <a:srgbClr val="0091A5"/>
                </a:solidFill>
              </a:rPr>
              <a:t>i</a:t>
            </a:r>
            <a:r>
              <a:rPr lang="en-US" sz="2400" dirty="0">
                <a:ln w="0"/>
                <a:solidFill>
                  <a:srgbClr val="0091A5"/>
                </a:solidFill>
              </a:rPr>
              <a:t> </a:t>
            </a:r>
            <a:r>
              <a:rPr lang="en-US" sz="2400" dirty="0" err="1">
                <a:ln w="0"/>
                <a:solidFill>
                  <a:srgbClr val="0091A5"/>
                </a:solidFill>
              </a:rPr>
              <a:t>lifddwr</a:t>
            </a:r>
            <a:r>
              <a:rPr lang="en-US" sz="2400" dirty="0">
                <a:ln w="0"/>
                <a:solidFill>
                  <a:srgbClr val="0091A5"/>
                </a:solidFill>
              </a:rPr>
              <a:t>! Pam? 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A7AF3-5939-49AF-97AF-5DA6A1BAF207}"/>
              </a:ext>
            </a:extLst>
          </p:cNvPr>
          <p:cNvSpPr txBox="1"/>
          <p:nvPr/>
        </p:nvSpPr>
        <p:spPr>
          <a:xfrm>
            <a:off x="407368" y="1772816"/>
            <a:ext cx="7056784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200" dirty="0"/>
              <a:t>Mae dŵr llif yn beryglus iawn oherwydd: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200" dirty="0"/>
              <a:t>gall gynnwys pob math o sylweddau, fel baw, cemegion a </a:t>
            </a:r>
            <a:r>
              <a:rPr lang="cy-GB" sz="2200" dirty="0" err="1"/>
              <a:t>charthion</a:t>
            </a:r>
            <a:r>
              <a:rPr lang="cy-GB" sz="2200" dirty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200" dirty="0"/>
              <a:t>gall fod yn bwerus iawn a gall godi gwrthrychau fel cerrig neu hyd yn oed pethau trwm iawn fel ceir neu goed.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200" dirty="0"/>
              <a:t>gall gwrthrychau a pheryglon eraill fod yn gudd, oherwydd lliw’r dŵr.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200" dirty="0"/>
              <a:t>gall lifo’n gyflym iawn â cherrynt cryf a </a:t>
            </a:r>
            <a:r>
              <a:rPr lang="cy-GB" sz="2200" dirty="0" err="1"/>
              <a:t>allai’ch</a:t>
            </a:r>
            <a:r>
              <a:rPr lang="cy-GB" sz="2200" dirty="0"/>
              <a:t> bwrw oddi ar eich traed.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200" dirty="0"/>
              <a:t>gall weithredu fel dargludydd trydan, felly gall fod yn beryglus os oes llinellau pŵer byw wedi cwympo i’r dŵr, efallai yn achosi </a:t>
            </a:r>
            <a:r>
              <a:rPr lang="cy-GB" sz="2200" dirty="0" err="1"/>
              <a:t>trydaniad</a:t>
            </a:r>
            <a:r>
              <a:rPr lang="cy-GB" sz="2200" dirty="0"/>
              <a:t>.</a:t>
            </a:r>
          </a:p>
          <a:p>
            <a:pPr algn="ctr"/>
            <a:r>
              <a:rPr lang="cy-GB" b="1" dirty="0"/>
              <a:t>Ddylech chi byth fynd mewn i, na cherdded mewn dŵr llif! </a:t>
            </a:r>
            <a:endParaRPr lang="cy-GB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AB177-DDF8-4166-9E8B-7025F9CE6043}"/>
              </a:ext>
            </a:extLst>
          </p:cNvPr>
          <p:cNvSpPr txBox="1"/>
          <p:nvPr/>
        </p:nvSpPr>
        <p:spPr>
          <a:xfrm>
            <a:off x="7688208" y="4306848"/>
            <a:ext cx="2849436" cy="230832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Edrychwch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ein</a:t>
            </a:r>
            <a:r>
              <a:rPr lang="en-GB" dirty="0">
                <a:solidFill>
                  <a:schemeClr val="bg1"/>
                </a:solidFill>
              </a:rPr>
              <a:t> Cynllun </a:t>
            </a:r>
            <a:r>
              <a:rPr lang="en-GB" dirty="0" err="1">
                <a:solidFill>
                  <a:schemeClr val="bg1"/>
                </a:solidFill>
              </a:rPr>
              <a:t>Gweithgaredd</a:t>
            </a:r>
            <a:r>
              <a:rPr lang="en-GB" dirty="0">
                <a:solidFill>
                  <a:schemeClr val="bg1"/>
                </a:solidFill>
              </a:rPr>
              <a:t> a </a:t>
            </a:r>
            <a:r>
              <a:rPr lang="en-GB" dirty="0" err="1">
                <a:solidFill>
                  <a:schemeClr val="bg1"/>
                </a:solidFill>
              </a:rPr>
              <a:t>Nodyn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Gwybodaeth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‘</a:t>
            </a:r>
            <a:r>
              <a:rPr lang="en-GB" i="1" dirty="0" err="1">
                <a:solidFill>
                  <a:schemeClr val="bg1"/>
                </a:solidFill>
              </a:rPr>
              <a:t>Peryglon</a:t>
            </a: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i="1" dirty="0" err="1">
                <a:solidFill>
                  <a:schemeClr val="bg1"/>
                </a:solidFill>
              </a:rPr>
              <a:t>Llifddwr</a:t>
            </a:r>
            <a:r>
              <a:rPr lang="en-GB" i="1" dirty="0">
                <a:solidFill>
                  <a:schemeClr val="bg1"/>
                </a:solidFill>
              </a:rPr>
              <a:t>’ </a:t>
            </a: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hlinkClick r:id="rId4"/>
              </a:rPr>
              <a:t>tudalen </a:t>
            </a:r>
            <a:r>
              <a:rPr lang="en-GB" dirty="0" err="1">
                <a:solidFill>
                  <a:schemeClr val="bg1"/>
                </a:solidFill>
              </a:rPr>
              <a:t>adnoddau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llifogydd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drafod</a:t>
            </a:r>
            <a:r>
              <a:rPr lang="en-GB" dirty="0">
                <a:solidFill>
                  <a:schemeClr val="bg1"/>
                </a:solidFill>
              </a:rPr>
              <a:t> pa ‘</a:t>
            </a:r>
            <a:r>
              <a:rPr lang="en-GB" dirty="0" err="1">
                <a:solidFill>
                  <a:schemeClr val="bg1"/>
                </a:solidFill>
              </a:rPr>
              <a:t>bethau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cas’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allai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fod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mewn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llifddwr</a:t>
            </a:r>
            <a:r>
              <a:rPr lang="en-GB" dirty="0">
                <a:solidFill>
                  <a:schemeClr val="bg1"/>
                </a:solidFill>
              </a:rPr>
              <a:t> a pam </a:t>
            </a:r>
            <a:r>
              <a:rPr lang="en-GB" dirty="0" err="1">
                <a:solidFill>
                  <a:schemeClr val="bg1"/>
                </a:solidFill>
              </a:rPr>
              <a:t>eu</a:t>
            </a:r>
            <a:r>
              <a:rPr lang="en-GB" dirty="0">
                <a:solidFill>
                  <a:schemeClr val="bg1"/>
                </a:solidFill>
              </a:rPr>
              <a:t> bod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beryglus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957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720503"/>
          </a:xfrm>
        </p:spPr>
        <p:txBody>
          <a:bodyPr/>
          <a:lstStyle/>
          <a:p>
            <a:r>
              <a:rPr lang="en-GB" dirty="0" err="1">
                <a:solidFill>
                  <a:srgbClr val="0091A5"/>
                </a:solidFill>
              </a:rPr>
              <a:t>Peryglon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llifddwr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7722" y="4365107"/>
            <a:ext cx="3665003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</a:rPr>
              <a:t>Mae’r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  <a:hlinkClick r:id="rId3"/>
              </a:rPr>
              <a:t>fideo</a:t>
            </a:r>
            <a:r>
              <a:rPr lang="en-GB" sz="2000" b="1" dirty="0">
                <a:solidFill>
                  <a:schemeClr val="bg1"/>
                </a:solidFill>
              </a:rPr>
              <a:t>* (</a:t>
            </a:r>
            <a:r>
              <a:rPr lang="en-GB" sz="2000" b="1" dirty="0" err="1">
                <a:solidFill>
                  <a:schemeClr val="bg1"/>
                </a:solidFill>
              </a:rPr>
              <a:t>gweler</a:t>
            </a:r>
            <a:r>
              <a:rPr lang="en-GB" sz="2000" b="1" dirty="0">
                <a:solidFill>
                  <a:schemeClr val="bg1"/>
                </a:solidFill>
              </a:rPr>
              <a:t> y </a:t>
            </a:r>
            <a:r>
              <a:rPr lang="en-GB" sz="2000" b="1" dirty="0" err="1">
                <a:solidFill>
                  <a:schemeClr val="bg1"/>
                </a:solidFill>
              </a:rPr>
              <a:t>nodiadau</a:t>
            </a:r>
            <a:r>
              <a:rPr lang="en-GB" sz="2000" b="1" dirty="0">
                <a:solidFill>
                  <a:schemeClr val="bg1"/>
                </a:solidFill>
              </a:rPr>
              <a:t>) YouTube </a:t>
            </a:r>
            <a:r>
              <a:rPr lang="en-GB" sz="2000" b="1" dirty="0" err="1">
                <a:solidFill>
                  <a:schemeClr val="bg1"/>
                </a:solidFill>
              </a:rPr>
              <a:t>hwn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yn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dangos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sut</a:t>
            </a:r>
            <a:r>
              <a:rPr lang="en-GB" sz="2000" b="1" dirty="0">
                <a:solidFill>
                  <a:schemeClr val="bg1"/>
                </a:solidFill>
              </a:rPr>
              <a:t> gall </a:t>
            </a:r>
            <a:r>
              <a:rPr lang="en-GB" sz="2000" b="1" dirty="0" err="1">
                <a:solidFill>
                  <a:schemeClr val="bg1"/>
                </a:solidFill>
              </a:rPr>
              <a:t>dŵr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sy’n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llifo’n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gyflym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fwrw</a:t>
            </a:r>
            <a:r>
              <a:rPr lang="en-GB" sz="2000" b="1" dirty="0">
                <a:solidFill>
                  <a:schemeClr val="bg1"/>
                </a:solidFill>
              </a:rPr>
              <a:t> person </a:t>
            </a:r>
            <a:r>
              <a:rPr lang="en-GB" sz="2000" b="1" dirty="0" err="1">
                <a:solidFill>
                  <a:schemeClr val="bg1"/>
                </a:solidFill>
              </a:rPr>
              <a:t>oddi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ar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ei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draed</a:t>
            </a:r>
            <a:r>
              <a:rPr lang="en-GB" sz="2000" b="1" dirty="0">
                <a:solidFill>
                  <a:schemeClr val="bg1"/>
                </a:solidFill>
              </a:rPr>
              <a:t>. 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26 </a:t>
            </a:r>
            <a:r>
              <a:rPr lang="en-GB" sz="2000" b="1" dirty="0" err="1">
                <a:solidFill>
                  <a:schemeClr val="bg1"/>
                </a:solidFill>
              </a:rPr>
              <a:t>eiliad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ECE8-DAB8-40FD-955C-1D701BE9F239}"/>
              </a:ext>
            </a:extLst>
          </p:cNvPr>
          <p:cNvSpPr txBox="1"/>
          <p:nvPr/>
        </p:nvSpPr>
        <p:spPr>
          <a:xfrm>
            <a:off x="479376" y="1196755"/>
            <a:ext cx="61926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Mae gwelededd gwael yn nodwedd o ddŵr llif, gan ei fod yn aml yn cynnwys gweddillion a gwaddodion. </a:t>
            </a:r>
          </a:p>
          <a:p>
            <a:endParaRPr lang="cy-GB" dirty="0"/>
          </a:p>
          <a:p>
            <a:r>
              <a:rPr lang="cy-GB" dirty="0"/>
              <a:t>Gall gynnwys peryglon cudd megis:</a:t>
            </a:r>
          </a:p>
          <a:p>
            <a:endParaRPr lang="cy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gwrthrychau miniog a all drywanu neu dorri’r croen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y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metel a gwydr wedi torri all gael eu cludo / eu cuddio gan ddŵr llif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y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peryglon baglu megis cloriau tyllau archwilio, ymylon palmentydd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y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grisiau wedi’u cuddio gan ddŵr llif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y-GB" sz="1200" dirty="0"/>
          </a:p>
          <a:p>
            <a:pPr lvl="0">
              <a:defRPr/>
            </a:pPr>
            <a:r>
              <a:rPr lang="cy-GB" b="1" dirty="0">
                <a:solidFill>
                  <a:srgbClr val="0091A5"/>
                </a:solidFill>
              </a:rPr>
              <a:t>Cwestiwn  -  pa ddyfnder o ddŵr yn llifo’n gyflym all fwrw person oddi ar eu traed? </a:t>
            </a:r>
            <a:endParaRPr lang="cy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08EBC-B3D8-4C08-9547-0A63BD619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330" y="1772816"/>
            <a:ext cx="3565789" cy="23762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C1C43-F64E-4CBD-9A43-62308847D5FD}"/>
              </a:ext>
            </a:extLst>
          </p:cNvPr>
          <p:cNvSpPr txBox="1"/>
          <p:nvPr/>
        </p:nvSpPr>
        <p:spPr>
          <a:xfrm>
            <a:off x="1813353" y="5889829"/>
            <a:ext cx="485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/>
              <a:t>Gall </a:t>
            </a:r>
            <a:r>
              <a:rPr lang="en-GB" dirty="0" err="1"/>
              <a:t>ond</a:t>
            </a:r>
            <a:r>
              <a:rPr lang="en-GB" dirty="0"/>
              <a:t> 15cm (6 </a:t>
            </a:r>
            <a:r>
              <a:rPr lang="en-GB" dirty="0" err="1"/>
              <a:t>modfedd</a:t>
            </a:r>
            <a:r>
              <a:rPr lang="en-GB" dirty="0"/>
              <a:t>) o </a:t>
            </a:r>
            <a:r>
              <a:rPr lang="en-GB" dirty="0" err="1"/>
              <a:t>ddŵr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llifo’n</a:t>
            </a:r>
            <a:r>
              <a:rPr lang="en-GB" dirty="0"/>
              <a:t> </a:t>
            </a:r>
            <a:r>
              <a:rPr lang="en-GB" dirty="0" err="1"/>
              <a:t>gyflym</a:t>
            </a:r>
            <a:r>
              <a:rPr lang="en-GB" dirty="0"/>
              <a:t> </a:t>
            </a:r>
            <a:r>
              <a:rPr lang="en-GB" dirty="0" err="1"/>
              <a:t>fwrw</a:t>
            </a:r>
            <a:r>
              <a:rPr lang="en-GB" dirty="0"/>
              <a:t> person </a:t>
            </a:r>
            <a:r>
              <a:rPr lang="en-GB" dirty="0" err="1"/>
              <a:t>oddi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traed</a:t>
            </a:r>
            <a:r>
              <a:rPr lang="en-GB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525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028DE-D0CE-4FC8-9276-78FCF1FE7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70" y="1744100"/>
            <a:ext cx="6715931" cy="4480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rgbClr val="0091A5"/>
                </a:solidFill>
              </a:rPr>
              <a:t>Peryglon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llifddwr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23914-09E7-45E2-A2F0-EEA501DFCBD1}"/>
              </a:ext>
            </a:extLst>
          </p:cNvPr>
          <p:cNvSpPr/>
          <p:nvPr/>
        </p:nvSpPr>
        <p:spPr>
          <a:xfrm>
            <a:off x="1847852" y="191683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 err="1"/>
              <a:t>Cwestiwn</a:t>
            </a:r>
            <a:r>
              <a:rPr lang="en-GB" sz="2400" b="1" dirty="0"/>
              <a:t> – pa </a:t>
            </a:r>
            <a:r>
              <a:rPr lang="en-GB" sz="2400" b="1" dirty="0" err="1"/>
              <a:t>ddyfnder</a:t>
            </a:r>
            <a:r>
              <a:rPr lang="en-GB" sz="2400" b="1" dirty="0"/>
              <a:t> o </a:t>
            </a:r>
            <a:r>
              <a:rPr lang="en-GB" sz="2400" b="1" dirty="0" err="1"/>
              <a:t>ddŵr</a:t>
            </a:r>
            <a:r>
              <a:rPr lang="en-GB" sz="2400" b="1" dirty="0"/>
              <a:t> </a:t>
            </a:r>
            <a:r>
              <a:rPr lang="en-GB" sz="2400" b="1" dirty="0" err="1"/>
              <a:t>yn</a:t>
            </a:r>
            <a:r>
              <a:rPr lang="en-GB" sz="2400" b="1" dirty="0"/>
              <a:t> </a:t>
            </a:r>
            <a:r>
              <a:rPr lang="en-GB" sz="2400" b="1" dirty="0" err="1"/>
              <a:t>llifo’n</a:t>
            </a:r>
            <a:r>
              <a:rPr lang="en-GB" sz="2400" b="1" dirty="0"/>
              <a:t> </a:t>
            </a:r>
            <a:r>
              <a:rPr lang="en-GB" sz="2400" b="1" dirty="0" err="1"/>
              <a:t>gyflym</a:t>
            </a:r>
            <a:r>
              <a:rPr lang="en-GB" sz="2400" b="1" dirty="0"/>
              <a:t> </a:t>
            </a:r>
            <a:r>
              <a:rPr lang="en-GB" sz="2400" b="1" dirty="0" err="1"/>
              <a:t>allai</a:t>
            </a:r>
            <a:r>
              <a:rPr lang="en-GB" sz="2400" b="1" dirty="0"/>
              <a:t> </a:t>
            </a:r>
            <a:r>
              <a:rPr lang="en-GB" sz="2400" b="1" dirty="0" err="1"/>
              <a:t>achosi</a:t>
            </a:r>
            <a:r>
              <a:rPr lang="en-GB" sz="2400" b="1" dirty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gar </a:t>
            </a:r>
            <a:r>
              <a:rPr lang="en-GB" sz="2400" b="1" dirty="0" err="1"/>
              <a:t>teuluol</a:t>
            </a:r>
            <a:r>
              <a:rPr lang="en-GB" sz="2400" b="1" dirty="0"/>
              <a:t> </a:t>
            </a:r>
            <a:r>
              <a:rPr lang="en-GB" sz="2400" b="1" dirty="0" err="1"/>
              <a:t>cyffredin</a:t>
            </a:r>
            <a:r>
              <a:rPr lang="en-GB" sz="2400" b="1" dirty="0"/>
              <a:t> </a:t>
            </a:r>
            <a:r>
              <a:rPr lang="en-GB" sz="2400" b="1" dirty="0" err="1"/>
              <a:t>arnofio</a:t>
            </a:r>
            <a:r>
              <a:rPr lang="en-GB" sz="2400" b="1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8610F-BEB0-4BE0-B33A-BE1BE910BE04}"/>
              </a:ext>
            </a:extLst>
          </p:cNvPr>
          <p:cNvSpPr txBox="1"/>
          <p:nvPr/>
        </p:nvSpPr>
        <p:spPr>
          <a:xfrm>
            <a:off x="1703513" y="5809386"/>
            <a:ext cx="9078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Mae 30cm (1 </a:t>
            </a:r>
            <a:r>
              <a:rPr lang="en-GB" sz="2400" dirty="0" err="1"/>
              <a:t>droedfedd</a:t>
            </a:r>
            <a:r>
              <a:rPr lang="en-GB" sz="2400" dirty="0"/>
              <a:t>) o </a:t>
            </a:r>
            <a:r>
              <a:rPr lang="en-GB" sz="2400" dirty="0" err="1"/>
              <a:t>ddŵr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symud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ddigon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arnofio</a:t>
            </a:r>
            <a:r>
              <a:rPr lang="en-GB" sz="2400" dirty="0"/>
              <a:t> car </a:t>
            </a:r>
            <a:r>
              <a:rPr lang="en-GB" sz="2400" dirty="0" err="1"/>
              <a:t>teuluol</a:t>
            </a:r>
            <a:r>
              <a:rPr lang="en-GB" sz="2400" dirty="0"/>
              <a:t> </a:t>
            </a:r>
            <a:r>
              <a:rPr lang="en-GB" sz="2400" dirty="0" err="1"/>
              <a:t>cyffredin</a:t>
            </a:r>
            <a:r>
              <a:rPr lang="en-GB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976DD-28AC-4397-8B15-E95412868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65" y="721880"/>
            <a:ext cx="1552338" cy="11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rgbClr val="0091A5"/>
                </a:solidFill>
              </a:rPr>
              <a:t>Peryglon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llifddwr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23EFD-860C-4F74-8354-4D8862BFD370}"/>
              </a:ext>
            </a:extLst>
          </p:cNvPr>
          <p:cNvSpPr/>
          <p:nvPr/>
        </p:nvSpPr>
        <p:spPr>
          <a:xfrm>
            <a:off x="1559496" y="1556792"/>
            <a:ext cx="8696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y-GB" sz="2400" b="1" dirty="0"/>
              <a:t>Cwestiwn -  pa ddyfnder o ddŵr yn llifo’n gyflym allai olchi car teuluol cyffredin i ffwrdd?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4D533-6DEB-465E-9E58-83E4F9D2B8D3}"/>
              </a:ext>
            </a:extLst>
          </p:cNvPr>
          <p:cNvSpPr txBox="1"/>
          <p:nvPr/>
        </p:nvSpPr>
        <p:spPr>
          <a:xfrm>
            <a:off x="695400" y="2636912"/>
            <a:ext cx="51697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sz="2400" dirty="0"/>
              <a:t>Bydd 60cm (2 droedfedd) o ddŵr yn symud yn ddigon i olchi’r mwyafrif o gerbydau i ffwrdd. </a:t>
            </a:r>
            <a:endParaRPr lang="cy-GB" dirty="0"/>
          </a:p>
          <a:p>
            <a:endParaRPr lang="cy-GB" dirty="0"/>
          </a:p>
          <a:p>
            <a:r>
              <a:rPr lang="cy-GB" dirty="0"/>
              <a:t>Mae peryglon </a:t>
            </a:r>
            <a:r>
              <a:rPr lang="cy-GB" dirty="0" err="1"/>
              <a:t>llifddwrwedi’u</a:t>
            </a:r>
            <a:r>
              <a:rPr lang="cy-GB" dirty="0"/>
              <a:t> crynhoi yn ein </a:t>
            </a:r>
            <a:r>
              <a:rPr lang="cy-GB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Nodyn gwybodaeth – </a:t>
            </a:r>
            <a:r>
              <a:rPr lang="cy-GB" b="1" i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Beth sydd mewn </a:t>
            </a:r>
            <a:r>
              <a:rPr lang="cy-GB" b="1" i="1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Llif</a:t>
            </a:r>
            <a:r>
              <a:rPr lang="cy-GB" b="1" i="1" u="sng" dirty="0" err="1"/>
              <a:t>ddwr</a:t>
            </a:r>
            <a:r>
              <a:rPr lang="cy-GB" i="1" dirty="0" err="1">
                <a:solidFill>
                  <a:schemeClr val="bg1"/>
                </a:solidFill>
              </a:rPr>
              <a:t>Hood</a:t>
            </a:r>
            <a:r>
              <a:rPr lang="cy-GB" i="1" dirty="0">
                <a:solidFill>
                  <a:schemeClr val="bg1"/>
                </a:solidFill>
              </a:rPr>
              <a:t> </a:t>
            </a:r>
            <a:endParaRPr lang="cy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y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5ED93-1642-4052-8FBF-F575BF04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3119971"/>
            <a:ext cx="4776336" cy="23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9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Paratoi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gyfer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DF248E-D35A-4DFF-93C3-1F7EEE5EE2E7}"/>
              </a:ext>
            </a:extLst>
          </p:cNvPr>
          <p:cNvGrpSpPr/>
          <p:nvPr/>
        </p:nvGrpSpPr>
        <p:grpSpPr>
          <a:xfrm>
            <a:off x="1818315" y="1629461"/>
            <a:ext cx="8496300" cy="4606111"/>
            <a:chOff x="294315" y="2008968"/>
            <a:chExt cx="8496300" cy="46061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0226F5-D399-4CC7-A0E6-713B5CEFE475}"/>
                </a:ext>
              </a:extLst>
            </p:cNvPr>
            <p:cNvSpPr txBox="1"/>
            <p:nvPr/>
          </p:nvSpPr>
          <p:spPr>
            <a:xfrm>
              <a:off x="323852" y="2008968"/>
              <a:ext cx="799256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2400" dirty="0"/>
                <a:t>Os ydych chi’n byw mewn ardal â risg o lifogydd mae’n ddefnyddiol cadw cit neu fag llifogydd yn barod i fynd. </a:t>
              </a:r>
            </a:p>
            <a:p>
              <a:endParaRPr lang="cy-GB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y-GB" sz="2400" dirty="0"/>
                <a:t>Pa eitemau hanfodol y byddech chi’n ychwanegu at eich bag llifogydd?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y-GB" sz="2400" dirty="0"/>
                <a:t>Ble fyddech chi’n storio eich bag llifogydd? </a:t>
              </a:r>
            </a:p>
            <a:p>
              <a:endParaRPr lang="en-GB" sz="2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62F118-D6B8-44D2-92D9-E249DF59F7DF}"/>
                </a:ext>
              </a:extLst>
            </p:cNvPr>
            <p:cNvSpPr txBox="1"/>
            <p:nvPr/>
          </p:nvSpPr>
          <p:spPr>
            <a:xfrm>
              <a:off x="294315" y="5968748"/>
              <a:ext cx="8496300" cy="646331"/>
            </a:xfrm>
            <a:prstGeom prst="rect">
              <a:avLst/>
            </a:prstGeom>
            <a:solidFill>
              <a:srgbClr val="0091A5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Rhowch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gynnig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ar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ein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>
                  <a:solidFill>
                    <a:schemeClr val="bg1"/>
                  </a:solidFill>
                  <a:hlinkClick r:id="rId2"/>
                </a:rPr>
                <a:t>gweithgaredd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i="1" dirty="0">
                  <a:solidFill>
                    <a:schemeClr val="bg1"/>
                  </a:solidFill>
                </a:rPr>
                <a:t>Sut </a:t>
              </a:r>
              <a:r>
                <a:rPr lang="en-GB" i="1" dirty="0" err="1">
                  <a:solidFill>
                    <a:schemeClr val="bg1"/>
                  </a:solidFill>
                </a:rPr>
                <a:t>i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Baratoi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ar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gyfer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Llifogydd</a:t>
              </a:r>
              <a:r>
                <a:rPr lang="en-GB" i="1" dirty="0">
                  <a:solidFill>
                    <a:schemeClr val="bg1"/>
                  </a:solidFill>
                </a:rPr>
                <a:t>  </a:t>
              </a:r>
              <a:r>
                <a:rPr lang="en-GB" dirty="0" err="1">
                  <a:solidFill>
                    <a:schemeClr val="bg1"/>
                  </a:solidFill>
                </a:rPr>
                <a:t>i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adnabod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eitemau</a:t>
              </a:r>
              <a:r>
                <a:rPr lang="en-GB" dirty="0">
                  <a:solidFill>
                    <a:schemeClr val="bg1"/>
                  </a:solidFill>
                </a:rPr>
                <a:t> y </a:t>
              </a:r>
              <a:r>
                <a:rPr lang="en-GB" dirty="0" err="1">
                  <a:solidFill>
                    <a:schemeClr val="bg1"/>
                  </a:solidFill>
                </a:rPr>
                <a:t>dylid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eu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cynnwys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mewn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cit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llifogydd</a:t>
              </a:r>
              <a:r>
                <a:rPr lang="en-GB" dirty="0">
                  <a:solidFill>
                    <a:schemeClr val="bg1"/>
                  </a:solidFill>
                </a:rPr>
                <a:t> ac </a:t>
              </a:r>
              <a:r>
                <a:rPr lang="en-GB" dirty="0" err="1">
                  <a:solidFill>
                    <a:schemeClr val="bg1"/>
                  </a:solidFill>
                </a:rPr>
                <a:t>eglurwch</a:t>
              </a:r>
              <a:r>
                <a:rPr lang="en-GB" dirty="0">
                  <a:solidFill>
                    <a:schemeClr val="bg1"/>
                  </a:solidFill>
                </a:rPr>
                <a:t> pam. 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8FA3887-50EE-42C4-9E21-B043D5CE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631" y="3261919"/>
            <a:ext cx="1747439" cy="2090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BEE8A3-8A41-448D-8717-364138155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86" y="4091065"/>
            <a:ext cx="1449585" cy="1449585"/>
          </a:xfrm>
          <a:prstGeom prst="rect">
            <a:avLst/>
          </a:prstGeom>
        </p:spPr>
      </p:pic>
      <p:pic>
        <p:nvPicPr>
          <p:cNvPr id="1026" name="Picture 2" descr="Free Medical Box vector and picture">
            <a:extLst>
              <a:ext uri="{FF2B5EF4-FFF2-40B4-BE49-F238E27FC236}">
                <a16:creationId xmlns:a16="http://schemas.microsoft.com/office/drawing/2014/main" id="{0AB1168E-6F38-4695-804A-55D4C8A5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2" y="3968274"/>
            <a:ext cx="1598795" cy="15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DD9F7-A329-465A-9C42-A29B18D05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98573">
            <a:off x="3345209" y="3937306"/>
            <a:ext cx="749708" cy="1449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93CEF-E387-42D3-97E5-A1EACDE41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72615" y="4285352"/>
            <a:ext cx="1317616" cy="1122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C0EB0-E326-45C1-9974-D5108AA0F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073" y="3968274"/>
            <a:ext cx="1598795" cy="14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83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1052736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Paratoi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gyfer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43D32-DD78-4432-9817-513153EA986B}"/>
              </a:ext>
            </a:extLst>
          </p:cNvPr>
          <p:cNvGrpSpPr/>
          <p:nvPr/>
        </p:nvGrpSpPr>
        <p:grpSpPr>
          <a:xfrm>
            <a:off x="875581" y="2029816"/>
            <a:ext cx="8640638" cy="3600382"/>
            <a:chOff x="323850" y="3140968"/>
            <a:chExt cx="8640638" cy="23289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5BB092-DCCE-471D-92AD-EACED1AA050E}"/>
                </a:ext>
              </a:extLst>
            </p:cNvPr>
            <p:cNvSpPr txBox="1"/>
            <p:nvPr/>
          </p:nvSpPr>
          <p:spPr>
            <a:xfrm>
              <a:off x="323850" y="3140968"/>
              <a:ext cx="8496300" cy="149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/>
                <a:t>Rydych</a:t>
              </a:r>
              <a:r>
                <a:rPr lang="en-GB" sz="2400" dirty="0"/>
                <a:t> chi </a:t>
              </a:r>
              <a:r>
                <a:rPr lang="en-GB" sz="2400" dirty="0" err="1"/>
                <a:t>wedi</a:t>
              </a:r>
              <a:r>
                <a:rPr lang="en-GB" sz="2400" dirty="0"/>
                <a:t> </a:t>
              </a:r>
              <a:r>
                <a:rPr lang="en-GB" sz="2400" dirty="0" err="1"/>
                <a:t>cael</a:t>
              </a:r>
              <a:r>
                <a:rPr lang="en-GB" sz="2400" dirty="0"/>
                <a:t> </a:t>
              </a:r>
              <a:r>
                <a:rPr lang="en-GB" sz="2400" dirty="0" err="1"/>
                <a:t>gwybod</a:t>
              </a:r>
              <a:r>
                <a:rPr lang="en-GB" sz="2400" dirty="0"/>
                <a:t> y </a:t>
              </a:r>
              <a:r>
                <a:rPr lang="en-GB" sz="2400" dirty="0" err="1"/>
                <a:t>bydd</a:t>
              </a:r>
              <a:r>
                <a:rPr lang="en-GB" sz="2400" dirty="0"/>
                <a:t> </a:t>
              </a:r>
              <a:r>
                <a:rPr lang="en-GB" sz="2400" dirty="0" err="1"/>
                <a:t>llifogydd</a:t>
              </a:r>
              <a:r>
                <a:rPr lang="en-GB" sz="2400" dirty="0"/>
                <a:t> </a:t>
              </a:r>
              <a:r>
                <a:rPr lang="en-GB" sz="2400" dirty="0" err="1"/>
                <a:t>yn</a:t>
              </a:r>
              <a:r>
                <a:rPr lang="en-GB" sz="2400" dirty="0"/>
                <a:t> </a:t>
              </a:r>
              <a:r>
                <a:rPr lang="en-GB" sz="2400" dirty="0" err="1"/>
                <a:t>eich</a:t>
              </a:r>
              <a:r>
                <a:rPr lang="en-GB" sz="2400" dirty="0"/>
                <a:t> </a:t>
              </a:r>
              <a:r>
                <a:rPr lang="en-GB" sz="2400" dirty="0" err="1"/>
                <a:t>ardal</a:t>
              </a:r>
              <a:r>
                <a:rPr lang="en-GB" sz="2400" dirty="0"/>
                <a:t> a bod </a:t>
              </a:r>
              <a:r>
                <a:rPr lang="en-GB" sz="2400" dirty="0" err="1"/>
                <a:t>gennych</a:t>
              </a:r>
              <a:r>
                <a:rPr lang="en-GB" sz="2400" dirty="0"/>
                <a:t> chi </a:t>
              </a:r>
              <a:r>
                <a:rPr lang="en-GB" sz="2400" dirty="0" err="1"/>
                <a:t>awr</a:t>
              </a:r>
              <a:r>
                <a:rPr lang="en-GB" sz="2400" dirty="0"/>
                <a:t> </a:t>
              </a:r>
              <a:r>
                <a:rPr lang="en-GB" sz="2400" dirty="0" err="1"/>
                <a:t>i</a:t>
              </a:r>
              <a:r>
                <a:rPr lang="en-GB" sz="2400" dirty="0"/>
                <a:t> </a:t>
              </a:r>
              <a:r>
                <a:rPr lang="en-GB" sz="2400" dirty="0" err="1"/>
                <a:t>adael</a:t>
              </a:r>
              <a:r>
                <a:rPr lang="en-GB" sz="2400" dirty="0"/>
                <a:t>.</a:t>
              </a:r>
            </a:p>
            <a:p>
              <a:endParaRPr lang="en-GB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Beth </a:t>
              </a:r>
              <a:r>
                <a:rPr lang="en-GB" sz="2400" dirty="0" err="1"/>
                <a:t>fyddech</a:t>
              </a:r>
              <a:r>
                <a:rPr lang="en-GB" sz="2400" dirty="0"/>
                <a:t> </a:t>
              </a:r>
              <a:r>
                <a:rPr lang="en-GB" sz="2400" dirty="0" err="1"/>
                <a:t>chi'n</a:t>
              </a:r>
              <a:r>
                <a:rPr lang="en-GB" sz="2400" dirty="0"/>
                <a:t> </a:t>
              </a:r>
              <a:r>
                <a:rPr lang="en-GB" sz="2400" dirty="0" err="1"/>
                <a:t>ei</a:t>
              </a:r>
              <a:r>
                <a:rPr lang="en-GB" sz="2400" dirty="0"/>
                <a:t> </a:t>
              </a:r>
              <a:r>
                <a:rPr lang="en-GB" sz="2400" dirty="0" err="1"/>
                <a:t>wneud</a:t>
              </a:r>
              <a:r>
                <a:rPr lang="en-GB" sz="2400" dirty="0"/>
                <a:t> </a:t>
              </a:r>
              <a:r>
                <a:rPr lang="en-GB" sz="2400" dirty="0" err="1"/>
                <a:t>i</a:t>
              </a:r>
              <a:r>
                <a:rPr lang="en-GB" sz="2400" dirty="0"/>
                <a:t> </a:t>
              </a:r>
              <a:r>
                <a:rPr lang="en-GB" sz="2400" dirty="0" err="1"/>
                <a:t>baratoi</a:t>
              </a:r>
              <a:r>
                <a:rPr lang="en-GB" sz="2400" dirty="0"/>
                <a:t>? 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dirty="0"/>
                <a:t>Sut </a:t>
              </a:r>
              <a:r>
                <a:rPr lang="en-GB" sz="2400" dirty="0" err="1"/>
                <a:t>fyddech</a:t>
              </a:r>
              <a:r>
                <a:rPr lang="en-GB" sz="2400" dirty="0"/>
                <a:t> </a:t>
              </a:r>
              <a:r>
                <a:rPr lang="en-GB" sz="2400" dirty="0" err="1"/>
                <a:t>chi'n</a:t>
              </a:r>
              <a:r>
                <a:rPr lang="en-GB" sz="2400" dirty="0"/>
                <a:t> </a:t>
              </a:r>
              <a:r>
                <a:rPr lang="en-GB" sz="2400" dirty="0" err="1"/>
                <a:t>blaenoriaethu</a:t>
              </a:r>
              <a:r>
                <a:rPr lang="en-GB" sz="2400" dirty="0"/>
                <a:t> </a:t>
              </a:r>
              <a:r>
                <a:rPr lang="en-GB" sz="2400" dirty="0" err="1"/>
                <a:t>eich</a:t>
              </a:r>
              <a:r>
                <a:rPr lang="en-GB" sz="2400" dirty="0"/>
                <a:t> </a:t>
              </a:r>
              <a:r>
                <a:rPr lang="en-GB" sz="2400" dirty="0" err="1"/>
                <a:t>rhestr</a:t>
              </a:r>
              <a:r>
                <a:rPr lang="en-GB" sz="2400" dirty="0"/>
                <a:t> o </a:t>
              </a:r>
              <a:r>
                <a:rPr lang="en-GB" sz="2400" dirty="0" err="1"/>
                <a:t>bethau</a:t>
              </a:r>
              <a:r>
                <a:rPr lang="en-GB" sz="2400" dirty="0"/>
                <a:t> </a:t>
              </a:r>
              <a:r>
                <a:rPr lang="en-GB" sz="2400" dirty="0" err="1"/>
                <a:t>i'w</a:t>
              </a:r>
              <a:r>
                <a:rPr lang="en-GB" sz="2400" dirty="0"/>
                <a:t> </a:t>
              </a:r>
              <a:r>
                <a:rPr lang="en-GB" sz="2400" dirty="0" err="1"/>
                <a:t>gwneud</a:t>
              </a:r>
              <a:r>
                <a:rPr lang="en-GB" sz="2400" dirty="0"/>
                <a:t>?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CB6DDA-EF26-4A6B-988F-EBAF89005C55}"/>
                </a:ext>
              </a:extLst>
            </p:cNvPr>
            <p:cNvSpPr/>
            <p:nvPr/>
          </p:nvSpPr>
          <p:spPr>
            <a:xfrm>
              <a:off x="468188" y="4872643"/>
              <a:ext cx="8496300" cy="597265"/>
            </a:xfrm>
            <a:prstGeom prst="rect">
              <a:avLst/>
            </a:prstGeom>
            <a:solidFill>
              <a:srgbClr val="0091A5"/>
            </a:solidFill>
            <a:ln>
              <a:solidFill>
                <a:srgbClr val="0091A5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Edrychwch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ar</a:t>
              </a:r>
              <a:r>
                <a:rPr lang="en-GB" dirty="0">
                  <a:solidFill>
                    <a:schemeClr val="bg1"/>
                  </a:solidFill>
                </a:rPr>
                <a:t> in </a:t>
              </a:r>
              <a:r>
                <a:rPr lang="en-GB" dirty="0" err="1">
                  <a:solidFill>
                    <a:schemeClr val="bg1"/>
                  </a:solidFill>
                  <a:hlinkClick r:id="rId2"/>
                </a:rPr>
                <a:t>gweithgaredd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Cynllun</a:t>
              </a:r>
              <a:r>
                <a:rPr lang="en-GB" i="1" dirty="0">
                  <a:solidFill>
                    <a:schemeClr val="bg1"/>
                  </a:solidFill>
                </a:rPr>
                <a:t> </a:t>
              </a:r>
              <a:r>
                <a:rPr lang="en-GB" i="1" dirty="0" err="1">
                  <a:solidFill>
                    <a:schemeClr val="bg1"/>
                  </a:solidFill>
                </a:rPr>
                <a:t>Gadael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gweithgaredd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sgwrsio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i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ystyried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sut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i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baratoi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eich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hun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eich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cartref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neu'ch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ysgol</a:t>
              </a:r>
              <a:r>
                <a:rPr lang="en-GB" dirty="0">
                  <a:solidFill>
                    <a:schemeClr val="bg1"/>
                  </a:solidFill>
                </a:rPr>
                <a:t>, </a:t>
              </a:r>
              <a:r>
                <a:rPr lang="en-GB" dirty="0" err="1">
                  <a:solidFill>
                    <a:schemeClr val="bg1"/>
                  </a:solidFill>
                </a:rPr>
                <a:t>ar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gyfer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llifogydd</a:t>
              </a:r>
              <a:r>
                <a:rPr lang="en-GB" dirty="0">
                  <a:solidFill>
                    <a:schemeClr val="bg1"/>
                  </a:solidFill>
                </a:rPr>
                <a:t>. Gyda </a:t>
              </a:r>
              <a:r>
                <a:rPr lang="en-GB" dirty="0" err="1">
                  <a:solidFill>
                    <a:schemeClr val="bg1"/>
                  </a:solidFill>
                </a:rPr>
                <a:t>phwy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fyddech</a:t>
              </a:r>
              <a:r>
                <a:rPr lang="en-GB" dirty="0">
                  <a:solidFill>
                    <a:schemeClr val="bg1"/>
                  </a:solidFill>
                </a:rPr>
                <a:t> chi </a:t>
              </a:r>
              <a:r>
                <a:rPr lang="en-GB" dirty="0" err="1">
                  <a:solidFill>
                    <a:schemeClr val="bg1"/>
                  </a:solidFill>
                </a:rPr>
                <a:t>eisiau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cysylltu</a:t>
              </a:r>
              <a:r>
                <a:rPr lang="en-GB" dirty="0">
                  <a:solidFill>
                    <a:schemeClr val="bg1"/>
                  </a:solidFill>
                </a:rPr>
                <a:t>? Pa </a:t>
              </a:r>
              <a:r>
                <a:rPr lang="en-GB" dirty="0" err="1">
                  <a:solidFill>
                    <a:schemeClr val="bg1"/>
                  </a:solidFill>
                </a:rPr>
                <a:t>gamau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allech</a:t>
              </a:r>
              <a:r>
                <a:rPr lang="en-GB" dirty="0">
                  <a:solidFill>
                    <a:schemeClr val="bg1"/>
                  </a:solidFill>
                </a:rPr>
                <a:t> chi </a:t>
              </a:r>
              <a:r>
                <a:rPr lang="en-GB" dirty="0" err="1">
                  <a:solidFill>
                    <a:schemeClr val="bg1"/>
                  </a:solidFill>
                </a:rPr>
                <a:t>eu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cymryd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i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leihau'r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  <a:r>
                <a:rPr lang="en-GB" dirty="0" err="1">
                  <a:solidFill>
                    <a:schemeClr val="bg1"/>
                  </a:solidFill>
                </a:rPr>
                <a:t>difrod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0711CEF-EB79-4FD5-AA84-6E1E1DF4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121449"/>
            <a:ext cx="9289032" cy="4506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7FAD76-A8AE-4E2E-9629-B8A633337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416" y="2064917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70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Paratoi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gyfer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3208" y="1772816"/>
            <a:ext cx="8496300" cy="2232248"/>
          </a:xfrm>
          <a:solidFill>
            <a:schemeClr val="accent1"/>
          </a:solidFill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y </a:t>
            </a:r>
            <a:r>
              <a:rPr lang="en-GB" dirty="0">
                <a:solidFill>
                  <a:schemeClr val="bg1"/>
                </a:solidFill>
                <a:hlinkClick r:id="rId2"/>
              </a:rPr>
              <a:t>fideo</a:t>
            </a:r>
            <a:r>
              <a:rPr lang="en-GB" dirty="0">
                <a:solidFill>
                  <a:schemeClr val="bg1"/>
                </a:solidFill>
              </a:rPr>
              <a:t> YouTube </a:t>
            </a:r>
            <a:r>
              <a:rPr lang="en-GB" dirty="0" err="1">
                <a:solidFill>
                  <a:schemeClr val="bg1"/>
                </a:solidFill>
              </a:rPr>
              <a:t>hwn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mae</a:t>
            </a:r>
            <a:r>
              <a:rPr lang="en-GB" dirty="0">
                <a:solidFill>
                  <a:schemeClr val="bg1"/>
                </a:solidFill>
              </a:rPr>
              <a:t> Joanne o </a:t>
            </a:r>
            <a:r>
              <a:rPr lang="en-GB" dirty="0" err="1">
                <a:solidFill>
                  <a:schemeClr val="bg1"/>
                </a:solidFill>
              </a:rPr>
              <a:t>Lanelwy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siarad</a:t>
            </a:r>
            <a:r>
              <a:rPr lang="en-GB" dirty="0">
                <a:solidFill>
                  <a:schemeClr val="bg1"/>
                </a:solidFill>
              </a:rPr>
              <a:t> am </a:t>
            </a:r>
            <a:r>
              <a:rPr lang="en-GB" dirty="0" err="1">
                <a:solidFill>
                  <a:schemeClr val="bg1"/>
                </a:solidFill>
              </a:rPr>
              <a:t>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phrofiad</a:t>
            </a:r>
            <a:r>
              <a:rPr lang="en-GB" dirty="0">
                <a:solidFill>
                  <a:schemeClr val="bg1"/>
                </a:solidFill>
              </a:rPr>
              <a:t> o </a:t>
            </a:r>
            <a:r>
              <a:rPr lang="en-GB" dirty="0" err="1">
                <a:solidFill>
                  <a:schemeClr val="bg1"/>
                </a:solidFill>
              </a:rPr>
              <a:t>lifogydd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chartref</a:t>
            </a:r>
            <a:r>
              <a:rPr lang="en-GB" dirty="0">
                <a:solidFill>
                  <a:schemeClr val="bg1"/>
                </a:solidFill>
              </a:rPr>
              <a:t> ac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rhannu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chynghorion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ymarferol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beth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i’w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wneud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ydych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wynebu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llifogydd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  <a:p>
            <a:r>
              <a:rPr lang="en-GB" dirty="0">
                <a:solidFill>
                  <a:schemeClr val="bg1"/>
                </a:solidFill>
              </a:rPr>
              <a:t>5.29 </a:t>
            </a:r>
            <a:r>
              <a:rPr lang="en-GB" dirty="0" err="1">
                <a:solidFill>
                  <a:schemeClr val="bg1"/>
                </a:solidFill>
              </a:rPr>
              <a:t>munud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C5FB2-DE95-484A-B70E-8AD23C1E0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4221089"/>
            <a:ext cx="3624112" cy="2477807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625312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646331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Paratoi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gyfer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556792"/>
            <a:ext cx="8496300" cy="2232248"/>
          </a:xfrm>
          <a:solidFill>
            <a:schemeClr val="accent1"/>
          </a:solidFill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y </a:t>
            </a:r>
            <a:r>
              <a:rPr lang="en-GB" dirty="0">
                <a:solidFill>
                  <a:schemeClr val="bg1"/>
                </a:solidFill>
                <a:hlinkClick r:id="rId2"/>
              </a:rPr>
              <a:t>fideo</a:t>
            </a:r>
            <a:r>
              <a:rPr lang="en-GB" dirty="0">
                <a:solidFill>
                  <a:schemeClr val="bg1"/>
                </a:solidFill>
              </a:rPr>
              <a:t> YouTube </a:t>
            </a:r>
            <a:r>
              <a:rPr lang="en-GB" dirty="0" err="1">
                <a:solidFill>
                  <a:schemeClr val="bg1"/>
                </a:solidFill>
              </a:rPr>
              <a:t>hwn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mae</a:t>
            </a:r>
            <a:r>
              <a:rPr lang="en-GB" dirty="0">
                <a:solidFill>
                  <a:schemeClr val="bg1"/>
                </a:solidFill>
              </a:rPr>
              <a:t> Kathleen o </a:t>
            </a:r>
            <a:r>
              <a:rPr lang="en-GB" dirty="0" err="1">
                <a:solidFill>
                  <a:schemeClr val="bg1"/>
                </a:solidFill>
              </a:rPr>
              <a:t>Aberteifi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Gorllewin</a:t>
            </a:r>
            <a:r>
              <a:rPr lang="en-GB" dirty="0">
                <a:solidFill>
                  <a:schemeClr val="bg1"/>
                </a:solidFill>
              </a:rPr>
              <a:t> Cymru, a </a:t>
            </a:r>
            <a:r>
              <a:rPr lang="en-GB" dirty="0" err="1">
                <a:solidFill>
                  <a:schemeClr val="bg1"/>
                </a:solidFill>
              </a:rPr>
              <a:t>brofodd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lifogydd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chartref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yn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siarad</a:t>
            </a:r>
            <a:r>
              <a:rPr lang="en-GB" dirty="0">
                <a:solidFill>
                  <a:schemeClr val="bg1"/>
                </a:solidFill>
              </a:rPr>
              <a:t> am </a:t>
            </a:r>
            <a:r>
              <a:rPr lang="en-GB" dirty="0" err="1">
                <a:solidFill>
                  <a:schemeClr val="bg1"/>
                </a:solidFill>
              </a:rPr>
              <a:t>ei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phrofiad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ofnadwy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3.59 </a:t>
            </a:r>
            <a:r>
              <a:rPr lang="en-GB" dirty="0" err="1">
                <a:solidFill>
                  <a:schemeClr val="bg1"/>
                </a:solidFill>
              </a:rPr>
              <a:t>munud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1A556-5C3B-4C6B-985A-A4491B298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4077072"/>
            <a:ext cx="3621338" cy="2475191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365707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29D0-57EC-40F5-C981-48C8747F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anchor="ctr">
            <a:normAutofit/>
          </a:bodyPr>
          <a:lstStyle/>
          <a:p>
            <a:r>
              <a:rPr lang="en-GB" dirty="0" err="1">
                <a:solidFill>
                  <a:srgbClr val="0091A5"/>
                </a:solidFill>
              </a:rPr>
              <a:t>Deall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llifogydd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76F3BB-08D5-BADD-AD31-C6A34C3F4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440" y="1556792"/>
            <a:ext cx="4968552" cy="4896543"/>
          </a:xfrm>
        </p:spPr>
        <p:txBody>
          <a:bodyPr/>
          <a:lstStyle/>
          <a:p>
            <a:r>
              <a:rPr lang="en-US" sz="2200" b="0" dirty="0" err="1">
                <a:solidFill>
                  <a:schemeClr val="tx1"/>
                </a:solidFill>
              </a:rPr>
              <a:t>Caiff</a:t>
            </a:r>
            <a:r>
              <a:rPr lang="en-US" sz="2200" b="0" dirty="0">
                <a:solidFill>
                  <a:schemeClr val="tx1"/>
                </a:solidFill>
              </a:rPr>
              <a:t> y </a:t>
            </a:r>
            <a:r>
              <a:rPr lang="en-US" sz="2200" b="0" dirty="0" err="1">
                <a:solidFill>
                  <a:schemeClr val="tx1"/>
                </a:solidFill>
              </a:rPr>
              <a:t>cydbwysedd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dŵr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naturiol</a:t>
            </a:r>
            <a:r>
              <a:rPr lang="en-US" sz="2200" b="0" dirty="0">
                <a:solidFill>
                  <a:schemeClr val="tx1"/>
                </a:solidFill>
              </a:rPr>
              <a:t> o </a:t>
            </a:r>
            <a:r>
              <a:rPr lang="en-US" sz="2200" b="0" dirty="0" err="1">
                <a:solidFill>
                  <a:schemeClr val="tx1"/>
                </a:solidFill>
              </a:rPr>
              <a:t>fewn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dalgylch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afon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ei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newid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yn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sylweddol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wrth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i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ardal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fynd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yn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fwy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trefol</a:t>
            </a:r>
            <a:r>
              <a:rPr lang="en-US" sz="2200" b="0" dirty="0">
                <a:solidFill>
                  <a:schemeClr val="tx1"/>
                </a:solidFill>
              </a:rPr>
              <a:t>. </a:t>
            </a:r>
          </a:p>
          <a:p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Mae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adeiladu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ardaloedd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trefol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yn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amharu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ar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y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berthynas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rhwng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mewnbynnau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(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dyodiad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),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storfeydd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(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priddoedd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creigiau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wyneb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planhigion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) ac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allbynnau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(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anweddiad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trydarthiad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dŵr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ffo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) system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basn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draenio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sy’n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gallu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arwain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at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fwy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o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lifogydd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afon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llifogydd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dŵr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wyneb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 a </a:t>
            </a:r>
            <a:r>
              <a:rPr lang="en-GB" sz="2200" b="0" dirty="0" err="1">
                <a:solidFill>
                  <a:schemeClr val="tx1"/>
                </a:solidFill>
                <a:latin typeface="Helvetica Neue"/>
              </a:rPr>
              <a:t>fflachlifogydd</a:t>
            </a:r>
            <a:r>
              <a:rPr lang="en-GB" sz="2200" b="0" dirty="0">
                <a:solidFill>
                  <a:schemeClr val="tx1"/>
                </a:solidFill>
                <a:latin typeface="Helvetica Neue"/>
              </a:rPr>
              <a:t>. </a:t>
            </a:r>
            <a:endParaRPr lang="en-US" sz="22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8E46A-9284-F0FC-8605-76F31B1A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380" y="1374724"/>
            <a:ext cx="4070742" cy="5078611"/>
          </a:xfrm>
          <a:prstGeom prst="rect">
            <a:avLst/>
          </a:prstGeom>
          <a:ln w="25400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1625217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822840"/>
            <a:ext cx="8712968" cy="969495"/>
          </a:xfrm>
        </p:spPr>
        <p:txBody>
          <a:bodyPr/>
          <a:lstStyle/>
          <a:p>
            <a:br>
              <a:rPr lang="cy-GB" dirty="0"/>
            </a:br>
            <a:br>
              <a:rPr lang="cy-GB" dirty="0"/>
            </a:br>
            <a:br>
              <a:rPr lang="cy-GB" dirty="0"/>
            </a:br>
            <a:r>
              <a:rPr lang="cy-GB" dirty="0">
                <a:solidFill>
                  <a:schemeClr val="accent1"/>
                </a:solidFill>
              </a:rPr>
              <a:t>Sut i edrych am risg llifogydd ar-lein  </a:t>
            </a:r>
            <a:br>
              <a:rPr lang="cy-GB" sz="1800" dirty="0">
                <a:solidFill>
                  <a:schemeClr val="accent1"/>
                </a:solidFill>
              </a:rPr>
            </a:br>
            <a:br>
              <a:rPr lang="cy-GB" sz="1800" b="0" dirty="0"/>
            </a:br>
            <a:r>
              <a:rPr lang="cy-GB" sz="2000" b="0" dirty="0">
                <a:latin typeface="+mn-lt"/>
              </a:rPr>
              <a:t>Darganfyddwch a ydych mewn perygl o lifogydd nawr neu yn yr ychydig ddyddiau nesaf trwy wirio’r risg llifogydd 5 diwrnod. Mae rhagolwg risg llifogydd 5 diwrnod yn egluro’r risg o lifogydd dros y 5 diwrnod nesaf yng Nghymru ar sail ardal Awdurdod Lleol</a:t>
            </a:r>
            <a:r>
              <a:rPr lang="cy-GB" sz="1800" b="0" dirty="0">
                <a:latin typeface="+mn-lt"/>
              </a:rPr>
              <a:t>.</a:t>
            </a:r>
            <a:r>
              <a:rPr lang="cy-GB" sz="1800" dirty="0">
                <a:solidFill>
                  <a:schemeClr val="accent1"/>
                </a:solidFill>
              </a:rPr>
              <a:t> </a:t>
            </a:r>
            <a:endParaRPr lang="cy-GB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C5578E-53A0-4691-BEAD-7D43F2BF4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3143318"/>
            <a:ext cx="6514564" cy="3622282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8BE357-6081-4E8F-88E1-E6D86FA934A6}"/>
              </a:ext>
            </a:extLst>
          </p:cNvPr>
          <p:cNvSpPr txBox="1"/>
          <p:nvPr/>
        </p:nvSpPr>
        <p:spPr>
          <a:xfrm>
            <a:off x="7766184" y="6237312"/>
            <a:ext cx="4320480" cy="369332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www.cyfoethnaturiol.cymru</a:t>
            </a:r>
            <a:r>
              <a:rPr lang="en-GB" b="1" dirty="0">
                <a:solidFill>
                  <a:schemeClr val="bg1"/>
                </a:solidFill>
              </a:rPr>
              <a:t>/</a:t>
            </a:r>
            <a:r>
              <a:rPr lang="en-GB" b="1" dirty="0" err="1">
                <a:solidFill>
                  <a:schemeClr val="bg1"/>
                </a:solidFill>
              </a:rPr>
              <a:t>llifogydd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46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731F-0AF6-43E0-94FE-ED0FC460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31" y="583991"/>
            <a:ext cx="6581775" cy="72050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Sut </a:t>
            </a:r>
            <a:r>
              <a:rPr lang="en-GB" dirty="0" err="1">
                <a:solidFill>
                  <a:schemeClr val="accent1"/>
                </a:solidFill>
              </a:rPr>
              <a:t>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edrych</a:t>
            </a:r>
            <a:r>
              <a:rPr lang="en-GB" dirty="0">
                <a:solidFill>
                  <a:schemeClr val="accent1"/>
                </a:solidFill>
              </a:rPr>
              <a:t> am </a:t>
            </a:r>
            <a:r>
              <a:rPr lang="en-GB" dirty="0" err="1">
                <a:solidFill>
                  <a:schemeClr val="accent1"/>
                </a:solidFill>
              </a:rPr>
              <a:t>risg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gyfer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ardal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9ABB2-F067-4540-AD1E-AD0FE20C3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536" y="1484784"/>
            <a:ext cx="7344813" cy="828363"/>
          </a:xfrm>
          <a:noFill/>
        </p:spPr>
        <p:txBody>
          <a:bodyPr anchor="ctr"/>
          <a:lstStyle/>
          <a:p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Edrychwch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perygl</a:t>
            </a:r>
            <a:r>
              <a:rPr lang="en-GB" b="0" dirty="0">
                <a:solidFill>
                  <a:schemeClr val="tx1"/>
                </a:solidFill>
              </a:rPr>
              <a:t> o </a:t>
            </a:r>
            <a:r>
              <a:rPr lang="en-GB" b="0" dirty="0" err="1">
                <a:solidFill>
                  <a:schemeClr val="tx1"/>
                </a:solidFill>
              </a:rPr>
              <a:t>lifogydd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trwy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roi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eich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 post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A84AD-60EC-4253-894E-B3D4F8BC0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31" y="2259602"/>
            <a:ext cx="6370011" cy="439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2BC64-4D72-4AB8-86ED-3D0F27D0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068" y="4077072"/>
            <a:ext cx="3097340" cy="2573976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1574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607658"/>
            <a:ext cx="7992887" cy="1597206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Sut </a:t>
            </a:r>
            <a:r>
              <a:rPr lang="en-GB" dirty="0" err="1">
                <a:solidFill>
                  <a:schemeClr val="accent1"/>
                </a:solidFill>
              </a:rPr>
              <a:t>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edrych</a:t>
            </a:r>
            <a:r>
              <a:rPr lang="en-GB" dirty="0">
                <a:solidFill>
                  <a:schemeClr val="accent1"/>
                </a:solidFill>
              </a:rPr>
              <a:t> am </a:t>
            </a:r>
            <a:r>
              <a:rPr lang="en-GB" dirty="0" err="1">
                <a:solidFill>
                  <a:schemeClr val="accent1"/>
                </a:solidFill>
              </a:rPr>
              <a:t>risg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ar-lein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br>
              <a:rPr lang="en-GB" dirty="0"/>
            </a:br>
            <a:br>
              <a:rPr lang="en-GB" dirty="0"/>
            </a:br>
            <a:r>
              <a:rPr lang="en-GB" sz="2400" b="0" dirty="0" err="1"/>
              <a:t>Darganfyddwch</a:t>
            </a:r>
            <a:r>
              <a:rPr lang="en-GB" sz="2400" b="0" dirty="0"/>
              <a:t> y </a:t>
            </a:r>
            <a:r>
              <a:rPr lang="en-GB" sz="2400" b="0" dirty="0" err="1"/>
              <a:t>perygl</a:t>
            </a:r>
            <a:r>
              <a:rPr lang="en-GB" sz="2400" b="0" dirty="0"/>
              <a:t> o </a:t>
            </a:r>
            <a:r>
              <a:rPr lang="en-GB" sz="2400" b="0" dirty="0" err="1"/>
              <a:t>lifogydd</a:t>
            </a:r>
            <a:r>
              <a:rPr lang="en-GB" sz="2400" b="0" dirty="0"/>
              <a:t> </a:t>
            </a:r>
            <a:r>
              <a:rPr lang="en-GB" sz="2400" b="0" dirty="0" err="1"/>
              <a:t>afon</a:t>
            </a:r>
            <a:r>
              <a:rPr lang="en-GB" sz="2400" b="0" dirty="0"/>
              <a:t> neu </a:t>
            </a:r>
            <a:r>
              <a:rPr lang="en-GB" sz="2400" b="0" dirty="0" err="1"/>
              <a:t>arfordirol</a:t>
            </a:r>
            <a:r>
              <a:rPr lang="en-GB" sz="2400" b="0" dirty="0"/>
              <a:t> </a:t>
            </a:r>
            <a:r>
              <a:rPr lang="en-GB" sz="2400" b="0" dirty="0" err="1"/>
              <a:t>nawr</a:t>
            </a:r>
            <a:r>
              <a:rPr lang="en-GB" sz="2400" b="0" dirty="0"/>
              <a:t> neu </a:t>
            </a:r>
            <a:r>
              <a:rPr lang="en-GB" sz="2400" b="0" dirty="0" err="1"/>
              <a:t>yn</a:t>
            </a:r>
            <a:r>
              <a:rPr lang="en-GB" sz="2400" b="0" dirty="0"/>
              <a:t> </a:t>
            </a:r>
            <a:r>
              <a:rPr lang="en-GB" sz="2400" b="0" dirty="0" err="1"/>
              <a:t>yr</a:t>
            </a:r>
            <a:r>
              <a:rPr lang="en-GB" sz="2400" b="0" dirty="0"/>
              <a:t> </a:t>
            </a:r>
            <a:r>
              <a:rPr lang="en-GB" sz="2400" b="0" dirty="0" err="1"/>
              <a:t>ychydig</a:t>
            </a:r>
            <a:r>
              <a:rPr lang="en-GB" sz="2400" b="0" dirty="0"/>
              <a:t> </a:t>
            </a:r>
            <a:r>
              <a:rPr lang="en-GB" sz="2400" b="0" dirty="0" err="1"/>
              <a:t>ddyddiau</a:t>
            </a:r>
            <a:r>
              <a:rPr lang="en-GB" sz="2400" b="0" dirty="0"/>
              <a:t> </a:t>
            </a:r>
            <a:r>
              <a:rPr lang="en-GB" sz="2400" b="0" dirty="0" err="1"/>
              <a:t>nesaf</a:t>
            </a:r>
            <a:r>
              <a:rPr lang="en-GB" sz="2400" b="0" dirty="0"/>
              <a:t>.  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FC1C6-7480-4010-8498-E512EA73D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48" y="2902747"/>
            <a:ext cx="6757502" cy="364479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0A97CA-DB05-4EA7-A0D6-ADAF727D7DAA}"/>
              </a:ext>
            </a:extLst>
          </p:cNvPr>
          <p:cNvGrpSpPr/>
          <p:nvPr/>
        </p:nvGrpSpPr>
        <p:grpSpPr>
          <a:xfrm>
            <a:off x="5038126" y="3202597"/>
            <a:ext cx="5629874" cy="3467436"/>
            <a:chOff x="-4128098" y="4853527"/>
            <a:chExt cx="6737815" cy="34641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3AF9EA-9BCD-4538-9FAC-ACF3C4F74A1B}"/>
                </a:ext>
              </a:extLst>
            </p:cNvPr>
            <p:cNvGrpSpPr/>
            <p:nvPr/>
          </p:nvGrpSpPr>
          <p:grpSpPr>
            <a:xfrm>
              <a:off x="-1047519" y="4853527"/>
              <a:ext cx="3657236" cy="3464192"/>
              <a:chOff x="-1047519" y="4853527"/>
              <a:chExt cx="3657236" cy="34641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B1D6102-A16F-41B5-AC6C-FEB3CBA16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047519" y="4853527"/>
                <a:ext cx="3657236" cy="1716981"/>
              </a:xfrm>
              <a:prstGeom prst="rect">
                <a:avLst/>
              </a:prstGeom>
              <a:ln w="28575">
                <a:solidFill>
                  <a:srgbClr val="0091A5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2D8886-69E2-4460-B2FC-0A585ADE5174}"/>
                  </a:ext>
                </a:extLst>
              </p:cNvPr>
              <p:cNvSpPr txBox="1"/>
              <p:nvPr/>
            </p:nvSpPr>
            <p:spPr>
              <a:xfrm>
                <a:off x="510007" y="6749528"/>
                <a:ext cx="1573257" cy="1568191"/>
              </a:xfrm>
              <a:prstGeom prst="rect">
                <a:avLst/>
              </a:prstGeom>
              <a:solidFill>
                <a:srgbClr val="0091A5"/>
              </a:solidFill>
              <a:ln>
                <a:solidFill>
                  <a:srgbClr val="0091A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Cliciwch</a:t>
                </a:r>
                <a:r>
                  <a:rPr lang="en-GB" sz="1600" dirty="0">
                    <a:solidFill>
                      <a:schemeClr val="bg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ar</a:t>
                </a:r>
                <a:r>
                  <a:rPr lang="en-GB" sz="1600" dirty="0">
                    <a:solidFill>
                      <a:schemeClr val="bg1"/>
                    </a:solidFill>
                  </a:rPr>
                  <a:t> y map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i</a:t>
                </a:r>
                <a:r>
                  <a:rPr lang="en-GB" sz="1600" dirty="0">
                    <a:solidFill>
                      <a:schemeClr val="bg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edrych</a:t>
                </a:r>
                <a:r>
                  <a:rPr lang="en-GB" sz="1600" dirty="0">
                    <a:solidFill>
                      <a:schemeClr val="bg1"/>
                    </a:solidFill>
                  </a:rPr>
                  <a:t> am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rybuddion</a:t>
                </a:r>
                <a:r>
                  <a:rPr lang="en-GB" sz="1600" dirty="0">
                    <a:solidFill>
                      <a:schemeClr val="bg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yn</a:t>
                </a:r>
                <a:r>
                  <a:rPr lang="en-GB" sz="1600" dirty="0">
                    <a:solidFill>
                      <a:schemeClr val="bg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eich</a:t>
                </a:r>
                <a:r>
                  <a:rPr lang="en-GB" sz="1600" dirty="0">
                    <a:solidFill>
                      <a:schemeClr val="bg1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ardal</a:t>
                </a:r>
                <a:r>
                  <a:rPr lang="en-GB" sz="1600" dirty="0">
                    <a:solidFill>
                      <a:schemeClr val="bg1"/>
                    </a:solidFill>
                  </a:rPr>
                  <a:t> chi.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CDD5493-2564-4489-83A3-B482A0E941FB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4128098" y="7533623"/>
              <a:ext cx="4638104" cy="15314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325C32-3FB3-4F3C-9969-E647573C3093}"/>
              </a:ext>
            </a:extLst>
          </p:cNvPr>
          <p:cNvSpPr txBox="1"/>
          <p:nvPr/>
        </p:nvSpPr>
        <p:spPr>
          <a:xfrm>
            <a:off x="5231904" y="2492896"/>
            <a:ext cx="5112568" cy="369332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www.cyfoethnaturiol.cymru/</a:t>
            </a:r>
            <a:r>
              <a:rPr lang="en-GB" b="1" dirty="0" err="1">
                <a:solidFill>
                  <a:schemeClr val="bg1"/>
                </a:solidFill>
              </a:rPr>
              <a:t>llifogydd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731F-0AF6-43E0-94FE-ED0FC460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9" y="617125"/>
            <a:ext cx="7302180" cy="72050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Sut </a:t>
            </a:r>
            <a:r>
              <a:rPr lang="en-GB" dirty="0" err="1">
                <a:solidFill>
                  <a:schemeClr val="accent1"/>
                </a:solidFill>
              </a:rPr>
              <a:t>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edrych</a:t>
            </a:r>
            <a:r>
              <a:rPr lang="en-GB" dirty="0">
                <a:solidFill>
                  <a:schemeClr val="accent1"/>
                </a:solidFill>
              </a:rPr>
              <a:t> am </a:t>
            </a:r>
            <a:r>
              <a:rPr lang="en-GB" dirty="0" err="1">
                <a:solidFill>
                  <a:schemeClr val="accent1"/>
                </a:solidFill>
              </a:rPr>
              <a:t>risg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ar-lein</a:t>
            </a:r>
            <a:r>
              <a:rPr lang="en-GB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D6CF0-EC92-4176-8F49-38418F52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20" y="2791016"/>
            <a:ext cx="8086389" cy="3762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2BC64-4D72-4AB8-86ED-3D0F27D0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7230" y="1804477"/>
            <a:ext cx="2893242" cy="1728192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A6A036-75AF-49B4-A772-2C55582D9C4B}"/>
              </a:ext>
            </a:extLst>
          </p:cNvPr>
          <p:cNvSpPr txBox="1"/>
          <p:nvPr/>
        </p:nvSpPr>
        <p:spPr>
          <a:xfrm>
            <a:off x="1698641" y="2100800"/>
            <a:ext cx="5112568" cy="369332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www.cyfoethnaturiol.cymru</a:t>
            </a:r>
            <a:r>
              <a:rPr lang="en-GB" b="1" dirty="0">
                <a:solidFill>
                  <a:schemeClr val="bg1"/>
                </a:solidFill>
              </a:rPr>
              <a:t>/</a:t>
            </a:r>
            <a:r>
              <a:rPr lang="en-GB" b="1" dirty="0" err="1">
                <a:solidFill>
                  <a:schemeClr val="bg1"/>
                </a:solidFill>
              </a:rPr>
              <a:t>llifogydd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8F737-6BC0-49DE-9C86-FCBC8F153122}"/>
              </a:ext>
            </a:extLst>
          </p:cNvPr>
          <p:cNvSpPr txBox="1"/>
          <p:nvPr/>
        </p:nvSpPr>
        <p:spPr>
          <a:xfrm>
            <a:off x="1650925" y="1473762"/>
            <a:ext cx="5986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Cadwch</a:t>
            </a:r>
            <a:r>
              <a:rPr lang="en-GB" sz="2400" dirty="0"/>
              <a:t> </a:t>
            </a:r>
            <a:r>
              <a:rPr lang="en-GB" sz="2400" dirty="0" err="1"/>
              <a:t>lygad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lefelau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 </a:t>
            </a:r>
            <a:r>
              <a:rPr lang="en-GB" sz="2400" dirty="0" err="1"/>
              <a:t>leol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3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710" y="1556793"/>
            <a:ext cx="8472754" cy="1512168"/>
          </a:xfrm>
        </p:spPr>
        <p:txBody>
          <a:bodyPr/>
          <a:lstStyle/>
          <a:p>
            <a:r>
              <a:rPr lang="en-GB" sz="2400" b="0" dirty="0">
                <a:latin typeface="+mn-lt"/>
              </a:rPr>
              <a:t>Mae </a:t>
            </a:r>
            <a:r>
              <a:rPr lang="en-GB" sz="2400" b="0" dirty="0" err="1">
                <a:latin typeface="+mn-lt"/>
              </a:rPr>
              <a:t>Rhybuddion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Llifogydd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yn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dangos</a:t>
            </a:r>
            <a:r>
              <a:rPr lang="en-GB" sz="2400" b="0" dirty="0">
                <a:latin typeface="+mn-lt"/>
              </a:rPr>
              <a:t> map </a:t>
            </a:r>
            <a:r>
              <a:rPr lang="en-GB" sz="2400" b="0" dirty="0" err="1">
                <a:latin typeface="+mn-lt"/>
              </a:rPr>
              <a:t>byw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o’r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holl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rybuddion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llifogydd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sydd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mewn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grym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yng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Nghymru</a:t>
            </a:r>
            <a:r>
              <a:rPr lang="en-GB" sz="2400" b="0" dirty="0">
                <a:latin typeface="+mn-lt"/>
              </a:rPr>
              <a:t>. </a:t>
            </a:r>
            <a:r>
              <a:rPr lang="en-GB" sz="2400" b="0" dirty="0" err="1">
                <a:latin typeface="+mn-lt"/>
              </a:rPr>
              <a:t>Gallwch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chwyddo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i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mewn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i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ardaloedd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i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gael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rhagor</a:t>
            </a:r>
            <a:r>
              <a:rPr lang="en-GB" sz="2400" b="0" dirty="0">
                <a:latin typeface="+mn-lt"/>
              </a:rPr>
              <a:t> o </a:t>
            </a:r>
            <a:r>
              <a:rPr lang="en-GB" sz="2400" b="0" dirty="0" err="1">
                <a:latin typeface="+mn-lt"/>
              </a:rPr>
              <a:t>fanylion</a:t>
            </a:r>
            <a:r>
              <a:rPr lang="en-GB" sz="2400" b="0" dirty="0">
                <a:latin typeface="+mn-lt"/>
              </a:rPr>
              <a:t> am y </a:t>
            </a:r>
            <a:r>
              <a:rPr lang="en-GB" sz="2400" b="0" dirty="0" err="1">
                <a:latin typeface="+mn-lt"/>
              </a:rPr>
              <a:t>rhybudd</a:t>
            </a:r>
            <a:r>
              <a:rPr lang="en-GB" sz="2400" b="0" dirty="0">
                <a:latin typeface="+mn-lt"/>
              </a:rPr>
              <a:t> a </a:t>
            </a:r>
            <a:r>
              <a:rPr lang="en-GB" sz="2400" b="0" dirty="0" err="1">
                <a:latin typeface="+mn-lt"/>
              </a:rPr>
              <a:t>chysylltu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i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gyngor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i</a:t>
            </a:r>
            <a:r>
              <a:rPr lang="en-GB" sz="2400" b="0" dirty="0">
                <a:latin typeface="+mn-lt"/>
              </a:rPr>
              <a:t> </a:t>
            </a:r>
            <a:r>
              <a:rPr lang="en-GB" sz="2400" b="0" dirty="0" err="1">
                <a:latin typeface="+mn-lt"/>
              </a:rPr>
              <a:t>baratoi</a:t>
            </a:r>
            <a:r>
              <a:rPr lang="en-GB" sz="2400" b="0" dirty="0">
                <a:latin typeface="+mn-lt"/>
              </a:rPr>
              <a:t> at </a:t>
            </a:r>
            <a:r>
              <a:rPr lang="en-GB" sz="2400" b="0" dirty="0" err="1">
                <a:latin typeface="+mn-lt"/>
              </a:rPr>
              <a:t>lifogydd</a:t>
            </a:r>
            <a:r>
              <a:rPr lang="en-GB" sz="2400" b="0" dirty="0">
                <a:latin typeface="+mn-lt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C5578E-53A0-4691-BEAD-7D43F2BF4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034" y="3217125"/>
            <a:ext cx="5064966" cy="2606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8BE357-6081-4E8F-88E1-E6D86FA934A6}"/>
              </a:ext>
            </a:extLst>
          </p:cNvPr>
          <p:cNvSpPr txBox="1"/>
          <p:nvPr/>
        </p:nvSpPr>
        <p:spPr>
          <a:xfrm>
            <a:off x="5603034" y="6135516"/>
            <a:ext cx="5112568" cy="369332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www.cyfoethnaturiol.cymru</a:t>
            </a:r>
            <a:r>
              <a:rPr lang="en-GB" b="1" dirty="0">
                <a:solidFill>
                  <a:schemeClr val="bg1"/>
                </a:solidFill>
              </a:rPr>
              <a:t>/</a:t>
            </a:r>
            <a:r>
              <a:rPr lang="en-GB" b="1" dirty="0" err="1">
                <a:solidFill>
                  <a:schemeClr val="bg1"/>
                </a:solidFill>
              </a:rPr>
              <a:t>llifogydd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9598E-02DD-4C71-A48E-503923DE534B}"/>
              </a:ext>
            </a:extLst>
          </p:cNvPr>
          <p:cNvSpPr txBox="1"/>
          <p:nvPr/>
        </p:nvSpPr>
        <p:spPr>
          <a:xfrm>
            <a:off x="623392" y="395486"/>
            <a:ext cx="8712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91A5"/>
                </a:solidFill>
              </a:rPr>
              <a:t>Sut </a:t>
            </a:r>
            <a:r>
              <a:rPr lang="en-GB" sz="3200" b="1" dirty="0" err="1">
                <a:solidFill>
                  <a:srgbClr val="0091A5"/>
                </a:solidFill>
              </a:rPr>
              <a:t>i</a:t>
            </a:r>
            <a:r>
              <a:rPr lang="en-GB" sz="3200" b="1" dirty="0">
                <a:solidFill>
                  <a:srgbClr val="0091A5"/>
                </a:solidFill>
              </a:rPr>
              <a:t> </a:t>
            </a:r>
            <a:r>
              <a:rPr lang="en-GB" sz="3200" b="1" dirty="0" err="1">
                <a:solidFill>
                  <a:srgbClr val="0091A5"/>
                </a:solidFill>
              </a:rPr>
              <a:t>edrych</a:t>
            </a:r>
            <a:r>
              <a:rPr lang="en-GB" sz="3200" b="1" dirty="0">
                <a:solidFill>
                  <a:srgbClr val="0091A5"/>
                </a:solidFill>
              </a:rPr>
              <a:t> am </a:t>
            </a:r>
            <a:r>
              <a:rPr lang="en-GB" sz="3200" b="1" dirty="0" err="1">
                <a:solidFill>
                  <a:srgbClr val="0091A5"/>
                </a:solidFill>
              </a:rPr>
              <a:t>rybuddion</a:t>
            </a:r>
            <a:r>
              <a:rPr lang="en-GB" sz="3200" b="1" dirty="0">
                <a:solidFill>
                  <a:srgbClr val="0091A5"/>
                </a:solidFill>
              </a:rPr>
              <a:t> </a:t>
            </a:r>
            <a:r>
              <a:rPr lang="en-GB" sz="3200" b="1" dirty="0" err="1">
                <a:solidFill>
                  <a:srgbClr val="0091A5"/>
                </a:solidFill>
              </a:rPr>
              <a:t>llifogydd</a:t>
            </a:r>
            <a:r>
              <a:rPr lang="en-GB" sz="3200" b="1" dirty="0">
                <a:solidFill>
                  <a:srgbClr val="0091A5"/>
                </a:solidFill>
              </a:rPr>
              <a:t> </a:t>
            </a:r>
            <a:r>
              <a:rPr lang="en-GB" sz="3200" b="1" dirty="0" err="1">
                <a:solidFill>
                  <a:srgbClr val="0091A5"/>
                </a:solidFill>
              </a:rPr>
              <a:t>ar-lein</a:t>
            </a:r>
            <a:r>
              <a:rPr lang="en-GB" sz="3200" b="1" dirty="0">
                <a:solidFill>
                  <a:srgbClr val="0091A5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E4236-F4BE-4486-9C89-007AA32F8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10" y="3492666"/>
            <a:ext cx="3591448" cy="301218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4FFD5D-0D79-428F-8E55-772C14672DB2}"/>
              </a:ext>
            </a:extLst>
          </p:cNvPr>
          <p:cNvCxnSpPr>
            <a:cxnSpLocks/>
          </p:cNvCxnSpPr>
          <p:nvPr/>
        </p:nvCxnSpPr>
        <p:spPr>
          <a:xfrm flipV="1">
            <a:off x="4223792" y="3492666"/>
            <a:ext cx="2016224" cy="238460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966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F575-1229-4A2F-AF19-D856DFF6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476250"/>
            <a:ext cx="6840438" cy="1223963"/>
          </a:xfrm>
        </p:spPr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Canlyniadau</a:t>
            </a:r>
            <a:r>
              <a:rPr lang="en-GB" dirty="0">
                <a:solidFill>
                  <a:schemeClr val="accent1"/>
                </a:solidFill>
              </a:rPr>
              <a:t> ac </a:t>
            </a:r>
            <a:r>
              <a:rPr lang="en-GB" dirty="0" err="1">
                <a:solidFill>
                  <a:schemeClr val="accent1"/>
                </a:solidFill>
              </a:rPr>
              <a:t>effeithiau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llifogydd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AA65-C5A7-4134-949C-A54522860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845395"/>
            <a:ext cx="8496300" cy="4536356"/>
          </a:xfrm>
        </p:spPr>
        <p:txBody>
          <a:bodyPr/>
          <a:lstStyle/>
          <a:p>
            <a:r>
              <a:rPr lang="en-GB" sz="1800" b="0" dirty="0">
                <a:solidFill>
                  <a:schemeClr val="tx1"/>
                </a:solidFill>
              </a:rPr>
              <a:t> </a:t>
            </a:r>
          </a:p>
          <a:p>
            <a:r>
              <a:rPr lang="en-GB" b="0" dirty="0" err="1">
                <a:solidFill>
                  <a:schemeClr val="tx1"/>
                </a:solidFill>
              </a:rPr>
              <a:t>I’r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ardal</a:t>
            </a:r>
            <a:r>
              <a:rPr lang="en-GB" b="0" dirty="0">
                <a:solidFill>
                  <a:schemeClr val="tx1"/>
                </a:solidFill>
              </a:rPr>
              <a:t> yr </a:t>
            </a:r>
            <a:r>
              <a:rPr lang="en-GB" b="0" dirty="0" err="1">
                <a:solidFill>
                  <a:schemeClr val="tx1"/>
                </a:solidFill>
              </a:rPr>
              <a:t>effeithir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arni</a:t>
            </a:r>
            <a:r>
              <a:rPr lang="en-GB" b="0" dirty="0">
                <a:solidFill>
                  <a:schemeClr val="tx1"/>
                </a:solidFill>
              </a:rPr>
              <a:t>, gall </a:t>
            </a:r>
            <a:r>
              <a:rPr lang="en-GB" b="0" dirty="0" err="1">
                <a:solidFill>
                  <a:schemeClr val="tx1"/>
                </a:solidFill>
              </a:rPr>
              <a:t>llifogydd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gael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canlyniadau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tymor</a:t>
            </a:r>
            <a:r>
              <a:rPr lang="en-GB" b="0" dirty="0">
                <a:solidFill>
                  <a:schemeClr val="tx1"/>
                </a:solidFill>
              </a:rPr>
              <a:t> </a:t>
            </a:r>
            <a:r>
              <a:rPr lang="en-GB" b="0" dirty="0" err="1">
                <a:solidFill>
                  <a:schemeClr val="tx1"/>
                </a:solidFill>
              </a:rPr>
              <a:t>byr</a:t>
            </a:r>
            <a:r>
              <a:rPr lang="en-GB" b="0" dirty="0">
                <a:solidFill>
                  <a:schemeClr val="tx1"/>
                </a:solidFill>
              </a:rPr>
              <a:t> a </a:t>
            </a:r>
            <a:r>
              <a:rPr lang="en-GB" b="0" dirty="0" err="1">
                <a:solidFill>
                  <a:schemeClr val="tx1"/>
                </a:solidFill>
              </a:rPr>
              <a:t>thymor</a:t>
            </a:r>
            <a:r>
              <a:rPr lang="en-GB" b="0" dirty="0">
                <a:solidFill>
                  <a:schemeClr val="tx1"/>
                </a:solidFill>
              </a:rPr>
              <a:t> hir.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BE0C6-211B-42E4-9E4C-5CE581684D3C}"/>
              </a:ext>
            </a:extLst>
          </p:cNvPr>
          <p:cNvSpPr txBox="1"/>
          <p:nvPr/>
        </p:nvSpPr>
        <p:spPr>
          <a:xfrm>
            <a:off x="1873500" y="3105835"/>
            <a:ext cx="8496300" cy="1200329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Ystyriwch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effeithiau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llifogydd</a:t>
            </a:r>
            <a:r>
              <a:rPr lang="en-GB" sz="2400" dirty="0">
                <a:solidFill>
                  <a:schemeClr val="bg1"/>
                </a:solidFill>
              </a:rPr>
              <a:t> a </a:t>
            </a:r>
            <a:r>
              <a:rPr lang="en-GB" sz="2400" dirty="0" err="1">
                <a:solidFill>
                  <a:schemeClr val="bg1"/>
                </a:solidFill>
              </a:rPr>
              <a:t>rhowch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sylw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ffyrdd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posibl</a:t>
            </a:r>
            <a:r>
              <a:rPr lang="en-GB" sz="2400" dirty="0">
                <a:solidFill>
                  <a:schemeClr val="bg1"/>
                </a:solidFill>
              </a:rPr>
              <a:t> o </a:t>
            </a:r>
            <a:r>
              <a:rPr lang="en-GB" sz="2400" dirty="0" err="1">
                <a:solidFill>
                  <a:schemeClr val="bg1"/>
                </a:solidFill>
              </a:rPr>
              <a:t>ymdrin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â’r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effeithiau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hynny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drwy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ddefnyddio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  <a:hlinkClick r:id="rId3"/>
              </a:rPr>
              <a:t>gweithgaredd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Effeithiau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Llifogydd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2A7ED-C33A-4484-BA92-DDA695F648F9}"/>
              </a:ext>
            </a:extLst>
          </p:cNvPr>
          <p:cNvSpPr txBox="1"/>
          <p:nvPr/>
        </p:nvSpPr>
        <p:spPr>
          <a:xfrm>
            <a:off x="1808209" y="4869161"/>
            <a:ext cx="8496300" cy="1200329"/>
          </a:xfrm>
          <a:prstGeom prst="rect">
            <a:avLst/>
          </a:prstGeom>
          <a:solidFill>
            <a:srgbClr val="0091A5"/>
          </a:solidFill>
          <a:ln>
            <a:solidFill>
              <a:srgbClr val="0091A5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Trafodwch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deimladau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gwahanol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bobl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yn</a:t>
            </a:r>
            <a:r>
              <a:rPr lang="en-GB" sz="2400" dirty="0">
                <a:solidFill>
                  <a:schemeClr val="bg1"/>
                </a:solidFill>
              </a:rPr>
              <a:t> y </a:t>
            </a:r>
            <a:r>
              <a:rPr lang="en-GB" sz="2400" dirty="0" err="1">
                <a:solidFill>
                  <a:schemeClr val="bg1"/>
                </a:solidFill>
              </a:rPr>
              <a:t>gymuned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wedi</a:t>
            </a:r>
            <a:r>
              <a:rPr lang="en-GB" sz="2400" dirty="0">
                <a:solidFill>
                  <a:schemeClr val="bg1"/>
                </a:solidFill>
              </a:rPr>
              <a:t> i </a:t>
            </a:r>
            <a:r>
              <a:rPr lang="en-GB" sz="2400" dirty="0" err="1">
                <a:solidFill>
                  <a:schemeClr val="bg1"/>
                </a:solidFill>
              </a:rPr>
              <a:t>lifogydd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effeithio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arnyn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nhw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trwy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  <a:hlinkClick r:id="rId3"/>
              </a:rPr>
              <a:t>gweithgaredd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Canlyniad</a:t>
            </a:r>
            <a:r>
              <a:rPr lang="en-GB" sz="2400" i="1" dirty="0">
                <a:solidFill>
                  <a:schemeClr val="bg1"/>
                </a:solidFill>
              </a:rPr>
              <a:t> </a:t>
            </a:r>
            <a:r>
              <a:rPr lang="en-GB" sz="2400" i="1" dirty="0" err="1">
                <a:solidFill>
                  <a:schemeClr val="bg1"/>
                </a:solidFill>
              </a:rPr>
              <a:t>Llifogydd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2970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Am </a:t>
            </a:r>
            <a:r>
              <a:rPr lang="en-GB" dirty="0" err="1">
                <a:solidFill>
                  <a:schemeClr val="accent1"/>
                </a:solidFill>
              </a:rPr>
              <a:t>ragor</a:t>
            </a:r>
            <a:r>
              <a:rPr lang="en-GB" dirty="0">
                <a:solidFill>
                  <a:schemeClr val="accent1"/>
                </a:solidFill>
              </a:rPr>
              <a:t> o </a:t>
            </a:r>
            <a:r>
              <a:rPr lang="en-GB" dirty="0" err="1">
                <a:solidFill>
                  <a:schemeClr val="accent1"/>
                </a:solidFill>
              </a:rPr>
              <a:t>wybodaeth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cysylltwch</a:t>
            </a:r>
            <a:r>
              <a:rPr lang="en-GB" dirty="0">
                <a:solidFill>
                  <a:schemeClr val="accent1"/>
                </a:solidFill>
              </a:rPr>
              <a:t> â </a:t>
            </a:r>
            <a:r>
              <a:rPr lang="en-GB" dirty="0" err="1">
                <a:solidFill>
                  <a:schemeClr val="accent1"/>
                </a:solidFill>
              </a:rPr>
              <a:t>ni</a:t>
            </a:r>
            <a:r>
              <a:rPr lang="en-GB" dirty="0">
                <a:solidFill>
                  <a:schemeClr val="accent1"/>
                </a:solidFill>
              </a:rPr>
              <a:t>: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addysg@cyfoethnaturiolcymru.gov.uk</a:t>
            </a:r>
          </a:p>
        </p:txBody>
      </p:sp>
    </p:spTree>
    <p:extLst>
      <p:ext uri="{BB962C8B-B14F-4D97-AF65-F5344CB8AC3E}">
        <p14:creationId xmlns:p14="http://schemas.microsoft.com/office/powerpoint/2010/main" val="231265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2C59-7964-C43A-8F3B-57FD348B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936525"/>
          </a:xfrm>
        </p:spPr>
        <p:txBody>
          <a:bodyPr anchor="ctr">
            <a:normAutofit/>
          </a:bodyPr>
          <a:lstStyle/>
          <a:p>
            <a:r>
              <a:rPr lang="en-GB" dirty="0" err="1">
                <a:solidFill>
                  <a:srgbClr val="0091A5"/>
                </a:solidFill>
              </a:rPr>
              <a:t>Deall</a:t>
            </a:r>
            <a:r>
              <a:rPr lang="en-GB" dirty="0">
                <a:solidFill>
                  <a:srgbClr val="0091A5"/>
                </a:solidFill>
              </a:rPr>
              <a:t> </a:t>
            </a:r>
            <a:r>
              <a:rPr lang="en-GB" dirty="0" err="1">
                <a:solidFill>
                  <a:srgbClr val="0091A5"/>
                </a:solidFill>
              </a:rPr>
              <a:t>llifogydd</a:t>
            </a:r>
            <a:endParaRPr lang="en-GB" dirty="0">
              <a:solidFill>
                <a:srgbClr val="0091A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42D8BD-435B-DF3D-6DC8-88B18CB9E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601" y="2852936"/>
            <a:ext cx="4313138" cy="5030021"/>
          </a:xfrm>
        </p:spPr>
        <p:txBody>
          <a:bodyPr/>
          <a:lstStyle/>
          <a:p>
            <a:pPr algn="l"/>
            <a:r>
              <a:rPr lang="en-US" dirty="0">
                <a:highlight>
                  <a:srgbClr val="FFFF00"/>
                </a:highlight>
              </a:rPr>
              <a:t> </a:t>
            </a: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1F20"/>
              </a:solidFill>
              <a:highlight>
                <a:srgbClr val="FFFF00"/>
              </a:highlight>
              <a:latin typeface="Reith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Arllwysiad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brig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- y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maint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mwyaf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o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ddŵr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y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sianel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Glawiad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brig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– y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maint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mwyaf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o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lawiad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(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milimetrau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Oediad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amser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-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amser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rhwng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y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glawiad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brig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a’r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arllwysiad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brig.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Ystlys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codi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-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dangos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y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cynnydd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mewn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arllwysiad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hydrograff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Ystlys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gostwng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-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dangos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arllwysiad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dychwelyd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i’r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llif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gwaelodol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/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arferol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hydrograff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100" dirty="0" err="1">
                <a:solidFill>
                  <a:srgbClr val="231F20"/>
                </a:solidFill>
                <a:latin typeface="ReithSans"/>
              </a:rPr>
              <a:t>Llif</a:t>
            </a:r>
            <a:r>
              <a:rPr lang="en-GB" sz="110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dirty="0" err="1">
                <a:solidFill>
                  <a:srgbClr val="231F20"/>
                </a:solidFill>
                <a:latin typeface="ReithSans"/>
              </a:rPr>
              <a:t>gwaelodol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 -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arlwysiad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arferol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yr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 </a:t>
            </a:r>
            <a:r>
              <a:rPr lang="en-GB" sz="1100" b="0" dirty="0" err="1">
                <a:solidFill>
                  <a:srgbClr val="231F20"/>
                </a:solidFill>
                <a:latin typeface="ReithSans"/>
              </a:rPr>
              <a:t>afon</a:t>
            </a:r>
            <a:r>
              <a:rPr lang="en-GB" sz="1100" b="0" dirty="0">
                <a:solidFill>
                  <a:srgbClr val="231F20"/>
                </a:solidFill>
                <a:latin typeface="ReithSans"/>
              </a:rPr>
              <a:t>.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02AF46-78D7-DA20-0700-676068A31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5920" y="1700808"/>
            <a:ext cx="532084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Mae </a:t>
            </a:r>
            <a:r>
              <a:rPr lang="en-US" b="0" dirty="0" err="1">
                <a:solidFill>
                  <a:schemeClr val="tx1"/>
                </a:solidFill>
              </a:rPr>
              <a:t>hydrograff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dangos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sut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mae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afon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ymateb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i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gyfnod</a:t>
            </a:r>
            <a:r>
              <a:rPr lang="en-US" b="0" dirty="0">
                <a:solidFill>
                  <a:schemeClr val="tx1"/>
                </a:solidFill>
              </a:rPr>
              <a:t> o </a:t>
            </a:r>
            <a:r>
              <a:rPr lang="en-US" b="0" dirty="0" err="1">
                <a:solidFill>
                  <a:schemeClr val="tx1"/>
                </a:solidFill>
              </a:rPr>
              <a:t>lawiad</a:t>
            </a:r>
            <a:r>
              <a:rPr lang="en-US" b="0" dirty="0">
                <a:solidFill>
                  <a:schemeClr val="tx1"/>
                </a:solidFill>
              </a:rPr>
              <a:t>. </a:t>
            </a:r>
            <a:r>
              <a:rPr lang="en-US" b="0" dirty="0" err="1">
                <a:solidFill>
                  <a:schemeClr val="tx1"/>
                </a:solidFill>
              </a:rPr>
              <a:t>Fel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arfer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maent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dangos</a:t>
            </a:r>
            <a:r>
              <a:rPr lang="en-US" b="0" dirty="0">
                <a:solidFill>
                  <a:schemeClr val="tx1"/>
                </a:solidFill>
              </a:rPr>
              <a:t> y </a:t>
            </a:r>
            <a:r>
              <a:rPr lang="en-US" b="0" dirty="0" err="1">
                <a:solidFill>
                  <a:schemeClr val="tx1"/>
                </a:solidFill>
              </a:rPr>
              <a:t>newidiadau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lefelau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afon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dros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ychydig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oriau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neu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ddyddiau</a:t>
            </a:r>
            <a:r>
              <a:rPr lang="en-US" b="0" dirty="0">
                <a:solidFill>
                  <a:schemeClr val="tx1"/>
                </a:solidFill>
              </a:rPr>
              <a:t>. </a:t>
            </a:r>
            <a:r>
              <a:rPr lang="en-US" b="0" dirty="0" err="1">
                <a:solidFill>
                  <a:schemeClr val="tx1"/>
                </a:solidFill>
              </a:rPr>
              <a:t>Arllwysiad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afon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yw’r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llif</a:t>
            </a:r>
            <a:r>
              <a:rPr lang="en-US" b="0" dirty="0">
                <a:solidFill>
                  <a:schemeClr val="tx1"/>
                </a:solidFill>
              </a:rPr>
              <a:t> o </a:t>
            </a:r>
            <a:r>
              <a:rPr lang="en-US" b="0" dirty="0" err="1">
                <a:solidFill>
                  <a:schemeClr val="tx1"/>
                </a:solidFill>
              </a:rPr>
              <a:t>ddŵr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sy’n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mynd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heibio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pwynt</a:t>
            </a:r>
            <a:r>
              <a:rPr lang="en-US" b="0" dirty="0">
                <a:solidFill>
                  <a:schemeClr val="tx1"/>
                </a:solidFill>
              </a:rPr>
              <a:t> bob </a:t>
            </a:r>
            <a:r>
              <a:rPr lang="en-US" b="0" dirty="0" err="1">
                <a:solidFill>
                  <a:schemeClr val="tx1"/>
                </a:solidFill>
              </a:rPr>
              <a:t>eiliad</a:t>
            </a:r>
            <a:r>
              <a:rPr lang="en-US" b="0" dirty="0">
                <a:solidFill>
                  <a:schemeClr val="tx1"/>
                </a:solidFill>
              </a:rPr>
              <a:t>. </a:t>
            </a:r>
            <a:r>
              <a:rPr lang="en-US" b="0" dirty="0" err="1">
                <a:solidFill>
                  <a:schemeClr val="tx1"/>
                </a:solidFill>
              </a:rPr>
              <a:t>Caiff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ei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fynegi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mewn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GB" b="0" i="1" dirty="0" err="1">
                <a:solidFill>
                  <a:schemeClr val="tx1"/>
                </a:solidFill>
                <a:effectLst/>
                <a:latin typeface="helvetica neue"/>
              </a:rPr>
              <a:t>cumecs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(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metrau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ciwbig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yr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eiliad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.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Dangosir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arllwysiad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afon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fel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graff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llinell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.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Dangosir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dyodiad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fel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graff</a:t>
            </a:r>
            <a:r>
              <a:rPr lang="en-GB" b="0" i="0" dirty="0">
                <a:solidFill>
                  <a:schemeClr val="tx1"/>
                </a:solidFill>
                <a:effectLst/>
                <a:latin typeface="helvetica neue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helvetica neue"/>
              </a:rPr>
              <a:t>bariau</a:t>
            </a:r>
            <a:r>
              <a:rPr lang="en-GB" b="0" dirty="0">
                <a:solidFill>
                  <a:schemeClr val="tx1"/>
                </a:solidFill>
                <a:latin typeface="helvetica neue"/>
              </a:rPr>
              <a:t>, </a:t>
            </a:r>
            <a:r>
              <a:rPr lang="en-GB" b="0" dirty="0" err="1">
                <a:solidFill>
                  <a:schemeClr val="tx1"/>
                </a:solidFill>
                <a:latin typeface="helvetica neue"/>
              </a:rPr>
              <a:t>fel</a:t>
            </a:r>
            <a:r>
              <a:rPr lang="en-GB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helvetica neue"/>
              </a:rPr>
              <a:t>arfer</a:t>
            </a:r>
            <a:r>
              <a:rPr lang="en-GB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helvetica neue"/>
              </a:rPr>
              <a:t>mewn</a:t>
            </a:r>
            <a:r>
              <a:rPr lang="en-GB" b="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GB" b="0" dirty="0" err="1">
                <a:solidFill>
                  <a:schemeClr val="tx1"/>
                </a:solidFill>
                <a:latin typeface="helvetica neue"/>
              </a:rPr>
              <a:t>milimetrau</a:t>
            </a:r>
            <a:r>
              <a:rPr lang="en-GB" b="0" dirty="0">
                <a:solidFill>
                  <a:schemeClr val="tx1"/>
                </a:solidFill>
                <a:latin typeface="helvetica neue"/>
              </a:rPr>
              <a:t>.</a:t>
            </a:r>
          </a:p>
          <a:p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Gall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ffactorau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sy’n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effeithio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ar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yr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oediad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amser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gynnwys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Maint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y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basn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draenio</a:t>
            </a:r>
            <a:endParaRPr lang="en-GB" sz="1800" b="0" dirty="0">
              <a:solidFill>
                <a:schemeClr val="tx1"/>
              </a:solidFill>
              <a:latin typeface="Arial (headings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Llystyfiant</a:t>
            </a:r>
            <a:endParaRPr lang="en-GB" sz="1800" b="0" dirty="0">
              <a:solidFill>
                <a:schemeClr val="tx1"/>
              </a:solidFill>
              <a:latin typeface="Arial (headings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Graddiant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ochrau’r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dyffryn</a:t>
            </a:r>
            <a:endParaRPr lang="en-GB" sz="1800" b="0" dirty="0">
              <a:solidFill>
                <a:schemeClr val="tx1"/>
              </a:solidFill>
              <a:latin typeface="Arial (headings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Math o </a:t>
            </a:r>
            <a:r>
              <a:rPr lang="en-GB" sz="1800" b="0" dirty="0" err="1">
                <a:solidFill>
                  <a:schemeClr val="tx1"/>
                </a:solidFill>
                <a:latin typeface="Arial (headings)"/>
              </a:rPr>
              <a:t>bridd</a:t>
            </a:r>
            <a:r>
              <a:rPr lang="en-GB" sz="1800" b="0" dirty="0">
                <a:solidFill>
                  <a:schemeClr val="tx1"/>
                </a:solidFill>
                <a:latin typeface="Arial (headings)"/>
              </a:rPr>
              <a:t> </a:t>
            </a:r>
          </a:p>
          <a:p>
            <a:r>
              <a:rPr lang="en-GB" b="0" dirty="0">
                <a:solidFill>
                  <a:schemeClr val="tx1"/>
                </a:solidFill>
                <a:latin typeface="helvetica neue"/>
              </a:rPr>
              <a:t> 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5E65D-A97E-C640-3C05-EFD4C2468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432" y="1268760"/>
            <a:ext cx="3517107" cy="3960440"/>
          </a:xfrm>
          <a:prstGeom prst="rect">
            <a:avLst/>
          </a:prstGeom>
          <a:ln w="25400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53348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620688"/>
            <a:ext cx="87705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 err="1">
                <a:ln w="0"/>
                <a:solidFill>
                  <a:srgbClr val="0091A5"/>
                </a:solidFill>
              </a:rPr>
              <a:t>Ystyriwch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– Pam bod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yn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digwydd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7A7E87-FDA8-448E-9620-719FFCBA3D56}"/>
              </a:ext>
            </a:extLst>
          </p:cNvPr>
          <p:cNvGrpSpPr/>
          <p:nvPr/>
        </p:nvGrpSpPr>
        <p:grpSpPr>
          <a:xfrm>
            <a:off x="1703513" y="1833235"/>
            <a:ext cx="8714695" cy="5525030"/>
            <a:chOff x="182539" y="1498054"/>
            <a:chExt cx="8714695" cy="55250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19" y="2321580"/>
              <a:ext cx="5480750" cy="2775662"/>
            </a:xfrm>
            <a:prstGeom prst="rect">
              <a:avLst/>
            </a:prstGeom>
            <a:ln w="28575">
              <a:solidFill>
                <a:srgbClr val="0091A5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13FBBD-8E75-43FF-9528-6A5D1433B90A}"/>
                </a:ext>
              </a:extLst>
            </p:cNvPr>
            <p:cNvSpPr txBox="1"/>
            <p:nvPr/>
          </p:nvSpPr>
          <p:spPr>
            <a:xfrm>
              <a:off x="182539" y="1498054"/>
              <a:ext cx="846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Gall </a:t>
              </a:r>
              <a:r>
                <a:rPr lang="en-GB" sz="2400" dirty="0" err="1"/>
                <a:t>llifogydd</a:t>
              </a:r>
              <a:r>
                <a:rPr lang="en-GB" sz="2400" dirty="0"/>
                <a:t> </a:t>
              </a:r>
              <a:r>
                <a:rPr lang="en-GB" sz="2400" dirty="0" err="1"/>
                <a:t>ddigwydd</a:t>
              </a:r>
              <a:r>
                <a:rPr lang="en-GB" sz="2400" dirty="0"/>
                <a:t> am </a:t>
              </a:r>
              <a:r>
                <a:rPr lang="en-GB" sz="2400" dirty="0" err="1"/>
                <a:t>nifer</a:t>
              </a:r>
              <a:r>
                <a:rPr lang="en-GB" sz="2400" dirty="0"/>
                <a:t> o </a:t>
              </a:r>
              <a:r>
                <a:rPr lang="en-GB" sz="2400" dirty="0" err="1"/>
                <a:t>resymau</a:t>
              </a:r>
              <a:r>
                <a:rPr lang="en-GB" sz="2400" dirty="0"/>
                <a:t>. </a:t>
              </a:r>
              <a:r>
                <a:rPr lang="en-GB" sz="2400" dirty="0" err="1"/>
                <a:t>Er</a:t>
              </a:r>
              <a:r>
                <a:rPr lang="en-GB" sz="2400" dirty="0"/>
                <a:t> </a:t>
              </a:r>
              <a:r>
                <a:rPr lang="en-GB" sz="2400" dirty="0" err="1"/>
                <a:t>enghraifft</a:t>
              </a:r>
              <a:r>
                <a:rPr lang="en-GB" sz="2400" dirty="0"/>
                <a:t>:</a:t>
              </a:r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F06EA2-01FB-49D1-8870-83E95CFACFF2}"/>
                </a:ext>
              </a:extLst>
            </p:cNvPr>
            <p:cNvSpPr txBox="1"/>
            <p:nvPr/>
          </p:nvSpPr>
          <p:spPr>
            <a:xfrm>
              <a:off x="5909410" y="2129436"/>
              <a:ext cx="2987824" cy="489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Ni all </a:t>
              </a:r>
              <a:r>
                <a:rPr lang="en-GB" sz="2400" dirty="0" err="1"/>
                <a:t>afon</a:t>
              </a:r>
              <a:r>
                <a:rPr lang="en-GB" sz="2400" dirty="0"/>
                <a:t> </a:t>
              </a:r>
              <a:r>
                <a:rPr lang="en-GB" sz="2400" dirty="0" err="1"/>
                <a:t>ymdopi</a:t>
              </a:r>
              <a:r>
                <a:rPr lang="en-GB" sz="2400" dirty="0"/>
                <a:t> </a:t>
              </a:r>
              <a:r>
                <a:rPr lang="en-GB" sz="2400" dirty="0" err="1"/>
                <a:t>â</a:t>
              </a:r>
              <a:r>
                <a:rPr lang="en-GB" sz="2400" dirty="0"/>
                <a:t> faint o </a:t>
              </a:r>
              <a:r>
                <a:rPr lang="en-GB" sz="2400" dirty="0" err="1"/>
                <a:t>ddŵr</a:t>
              </a:r>
              <a:r>
                <a:rPr lang="en-GB" sz="2400" dirty="0"/>
                <a:t> </a:t>
              </a:r>
              <a:r>
                <a:rPr lang="en-GB" sz="2400" dirty="0" err="1"/>
                <a:t>sy’n</a:t>
              </a:r>
              <a:r>
                <a:rPr lang="en-GB" sz="2400" dirty="0"/>
                <a:t>  </a:t>
              </a:r>
              <a:r>
                <a:rPr lang="en-GB" sz="2400" dirty="0" err="1"/>
                <a:t>dod</a:t>
              </a:r>
              <a:r>
                <a:rPr lang="en-GB" sz="2400" dirty="0"/>
                <a:t> </a:t>
              </a:r>
              <a:r>
                <a:rPr lang="en-GB" sz="2400" dirty="0" err="1"/>
                <a:t>i</a:t>
              </a:r>
              <a:r>
                <a:rPr lang="en-GB" sz="2400" dirty="0"/>
                <a:t> </a:t>
              </a:r>
              <a:r>
                <a:rPr lang="en-GB" sz="2400" dirty="0" err="1"/>
                <a:t>mewn</a:t>
              </a:r>
              <a:r>
                <a:rPr lang="en-GB" sz="2400" dirty="0"/>
                <a:t> </a:t>
              </a:r>
              <a:r>
                <a:rPr lang="en-GB" sz="2400" dirty="0" err="1"/>
                <a:t>iddi</a:t>
              </a:r>
              <a:r>
                <a:rPr lang="en-GB" sz="2400" dirty="0"/>
                <a:t> </a:t>
              </a:r>
              <a:r>
                <a:rPr lang="en-GB" sz="2400" dirty="0" err="1"/>
                <a:t>yn</a:t>
              </a:r>
              <a:r>
                <a:rPr lang="en-GB" sz="2400" dirty="0"/>
                <a:t> </a:t>
              </a:r>
              <a:r>
                <a:rPr lang="en-GB" sz="2400" dirty="0" err="1"/>
                <a:t>ystod</a:t>
              </a:r>
              <a:r>
                <a:rPr lang="en-GB" sz="2400" dirty="0"/>
                <a:t> </a:t>
              </a:r>
              <a:r>
                <a:rPr lang="en-GB" sz="2400" dirty="0" err="1"/>
                <a:t>digwyddiad</a:t>
              </a:r>
              <a:r>
                <a:rPr lang="en-GB" sz="2400" dirty="0"/>
                <a:t> o </a:t>
              </a:r>
              <a:r>
                <a:rPr lang="en-GB" sz="2400" dirty="0" err="1"/>
                <a:t>lawiad</a:t>
              </a:r>
              <a:r>
                <a:rPr lang="en-GB" sz="2400" dirty="0"/>
                <a:t>. Pan </a:t>
              </a:r>
              <a:r>
                <a:rPr lang="en-GB" sz="2400" dirty="0" err="1"/>
                <a:t>fydd</a:t>
              </a:r>
              <a:r>
                <a:rPr lang="en-GB" sz="2400" dirty="0"/>
                <a:t> </a:t>
              </a:r>
              <a:r>
                <a:rPr lang="en-GB" sz="2400" dirty="0" err="1"/>
                <a:t>gormod</a:t>
              </a:r>
              <a:r>
                <a:rPr lang="en-GB" sz="2400" dirty="0"/>
                <a:t> o law </a:t>
              </a:r>
              <a:r>
                <a:rPr lang="en-GB" sz="2400" dirty="0" err="1"/>
                <a:t>i</a:t>
              </a:r>
              <a:r>
                <a:rPr lang="en-GB" sz="2400" dirty="0"/>
                <a:t> system </a:t>
              </a:r>
              <a:r>
                <a:rPr lang="en-GB" sz="2400" dirty="0" err="1"/>
                <a:t>ddraenio</a:t>
              </a:r>
              <a:r>
                <a:rPr lang="en-GB" sz="2400" dirty="0"/>
                <a:t> </a:t>
              </a:r>
              <a:r>
                <a:rPr lang="en-GB" sz="2400" dirty="0" err="1"/>
                <a:t>ymdopi</a:t>
              </a:r>
              <a:r>
                <a:rPr lang="en-GB" sz="2400" dirty="0"/>
                <a:t> </a:t>
              </a:r>
              <a:r>
                <a:rPr lang="en-GB" sz="2400" dirty="0" err="1"/>
                <a:t>ag</a:t>
              </a:r>
              <a:r>
                <a:rPr lang="en-GB" sz="2400" dirty="0"/>
                <a:t> e, </a:t>
              </a:r>
              <a:r>
                <a:rPr lang="en-GB" sz="2400" dirty="0" err="1"/>
                <a:t>bydd</a:t>
              </a:r>
              <a:r>
                <a:rPr lang="en-GB" sz="2400" dirty="0"/>
                <a:t> y </a:t>
              </a:r>
              <a:r>
                <a:rPr lang="en-GB" sz="2400" dirty="0" err="1"/>
                <a:t>tir</a:t>
              </a:r>
              <a:r>
                <a:rPr lang="en-GB" sz="2400" dirty="0"/>
                <a:t> o </a:t>
              </a:r>
              <a:r>
                <a:rPr lang="en-GB" sz="2400" dirty="0" err="1"/>
                <a:t>gwmpas</a:t>
              </a:r>
              <a:r>
                <a:rPr lang="en-GB" sz="2400" dirty="0"/>
                <a:t> </a:t>
              </a:r>
              <a:r>
                <a:rPr lang="en-GB" sz="2400" dirty="0" err="1"/>
                <a:t>yn</a:t>
              </a:r>
              <a:r>
                <a:rPr lang="en-GB" sz="2400" dirty="0"/>
                <a:t> </a:t>
              </a:r>
              <a:r>
                <a:rPr lang="en-GB" sz="2400" dirty="0" err="1"/>
                <a:t>cael</a:t>
              </a:r>
              <a:r>
                <a:rPr lang="en-GB" sz="2400" dirty="0"/>
                <a:t> </a:t>
              </a:r>
              <a:r>
                <a:rPr lang="en-GB" sz="2400" dirty="0" err="1"/>
                <a:t>ei</a:t>
              </a:r>
              <a:r>
                <a:rPr lang="en-GB" sz="2400" dirty="0"/>
                <a:t> </a:t>
              </a:r>
              <a:r>
                <a:rPr lang="en-GB" sz="2400" dirty="0" err="1"/>
                <a:t>orlifo</a:t>
              </a:r>
              <a:r>
                <a:rPr lang="en-GB" sz="2400" dirty="0"/>
                <a:t>. </a:t>
              </a:r>
              <a:endParaRPr lang="en-GB" dirty="0"/>
            </a:p>
            <a:p>
              <a:r>
                <a:rPr lang="en-GB" dirty="0"/>
                <a:t>                                                                                                          </a:t>
              </a:r>
            </a:p>
            <a:p>
              <a:pPr marL="342900" indent="-342900">
                <a:buAutoNum type="arabicPeriod"/>
              </a:pPr>
              <a:endParaRPr lang="en-GB" dirty="0"/>
            </a:p>
            <a:p>
              <a:pPr marL="342900" indent="-342900">
                <a:buAutoNum type="arabicPeriod"/>
              </a:pPr>
              <a:endParaRPr lang="en-GB" dirty="0"/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429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392" y="548680"/>
            <a:ext cx="87705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 err="1">
                <a:ln w="0"/>
                <a:solidFill>
                  <a:srgbClr val="0091A5"/>
                </a:solidFill>
              </a:rPr>
              <a:t>Ystyriwch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– Pam bod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yn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 </a:t>
            </a:r>
            <a:r>
              <a:rPr lang="en-US" sz="3200" b="1" dirty="0" err="1">
                <a:ln w="0"/>
                <a:solidFill>
                  <a:srgbClr val="0091A5"/>
                </a:solidFill>
              </a:rPr>
              <a:t>digwydd</a:t>
            </a:r>
            <a:r>
              <a:rPr lang="en-US" sz="3200" b="1" dirty="0">
                <a:ln w="0"/>
                <a:solidFill>
                  <a:srgbClr val="0091A5"/>
                </a:solidFill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9D69E-C781-4868-BE91-EEE25155D292}"/>
              </a:ext>
            </a:extLst>
          </p:cNvPr>
          <p:cNvSpPr txBox="1"/>
          <p:nvPr/>
        </p:nvSpPr>
        <p:spPr>
          <a:xfrm>
            <a:off x="6744072" y="1556792"/>
            <a:ext cx="3956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Pan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glaw</a:t>
            </a:r>
            <a:r>
              <a:rPr lang="en-GB" sz="2400" dirty="0"/>
              <a:t> </a:t>
            </a:r>
            <a:r>
              <a:rPr lang="en-GB" sz="2400" dirty="0" err="1"/>
              <a:t>cyson</a:t>
            </a:r>
            <a:r>
              <a:rPr lang="en-GB" sz="2400" dirty="0"/>
              <a:t> </a:t>
            </a:r>
            <a:r>
              <a:rPr lang="en-GB" sz="2400" dirty="0" err="1"/>
              <a:t>dros</a:t>
            </a:r>
            <a:r>
              <a:rPr lang="en-GB" sz="2400" dirty="0"/>
              <a:t> </a:t>
            </a:r>
            <a:r>
              <a:rPr lang="en-GB" sz="2400" dirty="0" err="1"/>
              <a:t>gyfnod</a:t>
            </a:r>
            <a:r>
              <a:rPr lang="en-GB" sz="2400" dirty="0"/>
              <a:t> </a:t>
            </a:r>
            <a:r>
              <a:rPr lang="en-GB" sz="2400" dirty="0" err="1"/>
              <a:t>hir</a:t>
            </a:r>
            <a:r>
              <a:rPr lang="en-GB" sz="2400" dirty="0"/>
              <a:t> o </a:t>
            </a:r>
            <a:r>
              <a:rPr lang="en-GB" sz="2400" dirty="0" err="1"/>
              <a:t>amser</a:t>
            </a:r>
            <a:r>
              <a:rPr lang="en-GB" sz="2400" dirty="0"/>
              <a:t> gall </a:t>
            </a:r>
            <a:r>
              <a:rPr lang="en-GB" sz="2400" dirty="0" err="1"/>
              <a:t>llifogydd</a:t>
            </a:r>
            <a:r>
              <a:rPr lang="en-GB" sz="2400" dirty="0"/>
              <a:t> </a:t>
            </a:r>
            <a:r>
              <a:rPr lang="en-GB" sz="2400" dirty="0" err="1"/>
              <a:t>ddigwydd</a:t>
            </a:r>
            <a:r>
              <a:rPr lang="en-GB" sz="2400" dirty="0"/>
              <a:t> </a:t>
            </a:r>
            <a:r>
              <a:rPr lang="en-GB" sz="2400" dirty="0" err="1"/>
              <a:t>oherwydd</a:t>
            </a:r>
            <a:r>
              <a:rPr lang="en-GB" sz="2400" dirty="0"/>
              <a:t> bod y </a:t>
            </a:r>
            <a:r>
              <a:rPr lang="en-GB" sz="2400" dirty="0" err="1"/>
              <a:t>tir</a:t>
            </a:r>
            <a:r>
              <a:rPr lang="en-GB" sz="2400" dirty="0"/>
              <a:t> o </a:t>
            </a:r>
            <a:r>
              <a:rPr lang="en-GB" sz="2400" dirty="0" err="1"/>
              <a:t>gwmpas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mynd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 </a:t>
            </a:r>
            <a:r>
              <a:rPr lang="en-GB" sz="2400" dirty="0" err="1"/>
              <a:t>ddirlawn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 err="1"/>
              <a:t>Aiff</a:t>
            </a:r>
            <a:r>
              <a:rPr lang="en-GB" sz="2400" dirty="0"/>
              <a:t> y </a:t>
            </a:r>
            <a:r>
              <a:rPr lang="en-GB" sz="2400" dirty="0" err="1"/>
              <a:t>ddaear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llawn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all </a:t>
            </a:r>
            <a:r>
              <a:rPr lang="en-GB" sz="2400" dirty="0" err="1"/>
              <a:t>rhagor</a:t>
            </a:r>
            <a:r>
              <a:rPr lang="en-GB" sz="2400" dirty="0"/>
              <a:t> </a:t>
            </a:r>
            <a:r>
              <a:rPr lang="en-GB" sz="2400" dirty="0" err="1"/>
              <a:t>ddraenio</a:t>
            </a:r>
            <a:r>
              <a:rPr lang="en-GB" sz="2400" dirty="0"/>
              <a:t> </a:t>
            </a:r>
            <a:r>
              <a:rPr lang="en-GB" sz="2400" dirty="0" err="1"/>
              <a:t>trwyddo</a:t>
            </a:r>
            <a:r>
              <a:rPr lang="en-GB" sz="2400" dirty="0"/>
              <a:t> ac </a:t>
            </a:r>
            <a:r>
              <a:rPr lang="en-GB" sz="2400" dirty="0" err="1"/>
              <a:t>nid</a:t>
            </a:r>
            <a:r>
              <a:rPr lang="en-GB" sz="2400" dirty="0"/>
              <a:t> </a:t>
            </a:r>
            <a:r>
              <a:rPr lang="en-GB" sz="2400" dirty="0" err="1"/>
              <a:t>oes</a:t>
            </a:r>
            <a:r>
              <a:rPr lang="en-GB" sz="2400" dirty="0"/>
              <a:t> unman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fynd</a:t>
            </a:r>
            <a:r>
              <a:rPr lang="en-GB" sz="2400" dirty="0"/>
              <a:t> felly </a:t>
            </a:r>
            <a:r>
              <a:rPr lang="en-GB" sz="2400" dirty="0" err="1"/>
              <a:t>mae’n</a:t>
            </a:r>
            <a:r>
              <a:rPr lang="en-GB" sz="2400" dirty="0"/>
              <a:t> </a:t>
            </a:r>
            <a:r>
              <a:rPr lang="en-GB" sz="2400" dirty="0" err="1"/>
              <a:t>aros</a:t>
            </a:r>
            <a:r>
              <a:rPr lang="en-GB" sz="2400" dirty="0"/>
              <a:t>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ffo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wyneb</a:t>
            </a:r>
            <a:r>
              <a:rPr lang="en-GB" sz="2400" dirty="0"/>
              <a:t>.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9C75D-F109-424D-AA30-4AD246690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2204864"/>
            <a:ext cx="4983250" cy="33169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44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14E1-2835-4F94-95C4-FE97B882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3" y="476252"/>
            <a:ext cx="6581775" cy="576487"/>
          </a:xfrm>
        </p:spPr>
        <p:txBody>
          <a:bodyPr/>
          <a:lstStyle/>
          <a:p>
            <a:r>
              <a:rPr lang="en-US" dirty="0">
                <a:ln w="0"/>
                <a:solidFill>
                  <a:srgbClr val="0091A5"/>
                </a:solidFill>
              </a:rPr>
              <a:t>Pam bod </a:t>
            </a:r>
            <a:r>
              <a:rPr lang="en-US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yn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digwydd</a:t>
            </a:r>
            <a:r>
              <a:rPr lang="en-US" dirty="0">
                <a:ln w="0"/>
                <a:solidFill>
                  <a:srgbClr val="0091A5"/>
                </a:solidFill>
              </a:rPr>
              <a:t>?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F456A-DE3B-4409-814E-A8F5452C39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9" y="1903297"/>
            <a:ext cx="2985637" cy="4478453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F77D1-EC56-4FCB-B5DD-90822EA48A74}"/>
              </a:ext>
            </a:extLst>
          </p:cNvPr>
          <p:cNvSpPr txBox="1"/>
          <p:nvPr/>
        </p:nvSpPr>
        <p:spPr>
          <a:xfrm>
            <a:off x="1775520" y="1268760"/>
            <a:ext cx="40222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GB" sz="2400" dirty="0"/>
              <a:t>    Gall </a:t>
            </a:r>
            <a:r>
              <a:rPr lang="en-GB" sz="2400" dirty="0" err="1"/>
              <a:t>coed</a:t>
            </a:r>
            <a:r>
              <a:rPr lang="en-GB" sz="2400" dirty="0"/>
              <a:t> a </a:t>
            </a:r>
            <a:r>
              <a:rPr lang="en-GB" sz="2400" dirty="0" err="1"/>
              <a:t>gweddillion</a:t>
            </a:r>
            <a:r>
              <a:rPr lang="en-GB" sz="2400" dirty="0"/>
              <a:t>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mynd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 </a:t>
            </a:r>
            <a:r>
              <a:rPr lang="en-GB" sz="2400" dirty="0" err="1"/>
              <a:t>amharu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gyfaint</a:t>
            </a:r>
            <a:r>
              <a:rPr lang="en-GB" sz="2400" dirty="0"/>
              <a:t> </a:t>
            </a:r>
            <a:r>
              <a:rPr lang="en-GB" sz="2400" dirty="0" err="1"/>
              <a:t>llif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. </a:t>
            </a:r>
          </a:p>
          <a:p>
            <a:pPr marL="360363" indent="-360363"/>
            <a:endParaRPr lang="en-GB" sz="2400" dirty="0"/>
          </a:p>
          <a:p>
            <a:pPr marL="360363" indent="-360363"/>
            <a:r>
              <a:rPr lang="en-GB" sz="2400" dirty="0"/>
              <a:t>    Gall </a:t>
            </a:r>
            <a:r>
              <a:rPr lang="en-GB" sz="2400" dirty="0" err="1"/>
              <a:t>hyn</a:t>
            </a:r>
            <a:r>
              <a:rPr lang="en-GB" sz="2400" dirty="0"/>
              <a:t> </a:t>
            </a:r>
            <a:r>
              <a:rPr lang="en-GB" sz="2400" dirty="0" err="1"/>
              <a:t>adeiladu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fyny</a:t>
            </a:r>
            <a:r>
              <a:rPr lang="en-GB" sz="2400" dirty="0"/>
              <a:t>,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rwystro</a:t>
            </a:r>
            <a:r>
              <a:rPr lang="en-GB" sz="2400" dirty="0"/>
              <a:t> </a:t>
            </a:r>
            <a:r>
              <a:rPr lang="en-GB" sz="2400" dirty="0" err="1"/>
              <a:t>cwrs</a:t>
            </a:r>
            <a:r>
              <a:rPr lang="en-GB" sz="2400" dirty="0"/>
              <a:t> y </a:t>
            </a:r>
            <a:r>
              <a:rPr lang="en-GB" sz="2400" dirty="0" err="1"/>
              <a:t>dŵr</a:t>
            </a:r>
            <a:r>
              <a:rPr lang="en-GB" sz="2400" dirty="0"/>
              <a:t>,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oes</a:t>
            </a:r>
            <a:r>
              <a:rPr lang="en-GB" sz="2400" dirty="0"/>
              <a:t> unman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dŵr</a:t>
            </a:r>
            <a:r>
              <a:rPr lang="en-GB" sz="2400" dirty="0"/>
              <a:t> </a:t>
            </a:r>
            <a:r>
              <a:rPr lang="en-GB" sz="2400" dirty="0" err="1"/>
              <a:t>fynd</a:t>
            </a:r>
            <a:r>
              <a:rPr lang="en-GB" sz="2400" dirty="0"/>
              <a:t>, ac o </a:t>
            </a:r>
            <a:r>
              <a:rPr lang="en-GB" sz="2400" dirty="0" err="1"/>
              <a:t>ganlyniad</a:t>
            </a:r>
            <a:r>
              <a:rPr lang="en-GB" sz="2400" dirty="0"/>
              <a:t> </a:t>
            </a:r>
            <a:r>
              <a:rPr lang="en-GB" sz="2400" dirty="0" err="1"/>
              <a:t>bydd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gorlifo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tir</a:t>
            </a:r>
            <a:r>
              <a:rPr lang="en-GB" sz="2400" dirty="0"/>
              <a:t>. </a:t>
            </a:r>
          </a:p>
          <a:p>
            <a:pPr marL="360363" indent="-360363"/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75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14E1-2835-4F94-95C4-FE97B882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2" y="476252"/>
            <a:ext cx="6581775" cy="12239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>
                <a:ln w="0"/>
                <a:solidFill>
                  <a:srgbClr val="0091A5"/>
                </a:solidFill>
              </a:rPr>
              <a:t>Pam bod </a:t>
            </a:r>
            <a:r>
              <a:rPr lang="en-US" dirty="0" err="1">
                <a:ln w="0"/>
                <a:solidFill>
                  <a:srgbClr val="0091A5"/>
                </a:solidFill>
              </a:rPr>
              <a:t>llifogydd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yn</a:t>
            </a:r>
            <a:r>
              <a:rPr lang="en-US" dirty="0">
                <a:ln w="0"/>
                <a:solidFill>
                  <a:srgbClr val="0091A5"/>
                </a:solidFill>
              </a:rPr>
              <a:t> </a:t>
            </a:r>
            <a:r>
              <a:rPr lang="en-US" dirty="0" err="1">
                <a:ln w="0"/>
                <a:solidFill>
                  <a:srgbClr val="0091A5"/>
                </a:solidFill>
              </a:rPr>
              <a:t>digwydd</a:t>
            </a:r>
            <a:r>
              <a:rPr lang="en-US" dirty="0">
                <a:ln w="0"/>
                <a:solidFill>
                  <a:srgbClr val="0091A5"/>
                </a:solidFill>
              </a:rPr>
              <a:t>? </a:t>
            </a:r>
            <a:endParaRPr lang="en-GB" dirty="0">
              <a:solidFill>
                <a:srgbClr val="0091A5"/>
              </a:solidFill>
            </a:endParaRPr>
          </a:p>
        </p:txBody>
      </p:sp>
      <p:pic>
        <p:nvPicPr>
          <p:cNvPr id="5" name="Picture 4" descr="A stream running through a snowy forest&#10;&#10;Description automatically generated">
            <a:extLst>
              <a:ext uri="{FF2B5EF4-FFF2-40B4-BE49-F238E27FC236}">
                <a16:creationId xmlns:a16="http://schemas.microsoft.com/office/drawing/2014/main" id="{157F529D-4F82-4690-AE45-A225E577C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5" r="13359" b="1"/>
          <a:stretch/>
        </p:blipFill>
        <p:spPr>
          <a:xfrm>
            <a:off x="1847850" y="1916835"/>
            <a:ext cx="4168800" cy="4525963"/>
          </a:xfrm>
          <a:prstGeom prst="rect">
            <a:avLst/>
          </a:prstGeom>
          <a:noFill/>
          <a:ln w="28575">
            <a:solidFill>
              <a:srgbClr val="0091A5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28387F-E798-4FB6-92C5-4C9F698B97E4}"/>
              </a:ext>
            </a:extLst>
          </p:cNvPr>
          <p:cNvSpPr txBox="1"/>
          <p:nvPr/>
        </p:nvSpPr>
        <p:spPr>
          <a:xfrm>
            <a:off x="6298121" y="1916835"/>
            <a:ext cx="4168799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400" dirty="0"/>
              <a:t>Gall </a:t>
            </a:r>
            <a:r>
              <a:rPr lang="en-GB" sz="2400" dirty="0" err="1"/>
              <a:t>llifogydd</a:t>
            </a:r>
            <a:r>
              <a:rPr lang="en-GB" sz="2400" dirty="0"/>
              <a:t> </a:t>
            </a:r>
            <a:r>
              <a:rPr lang="en-GB" sz="2400" dirty="0" err="1"/>
              <a:t>ddigwydd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y </a:t>
            </a:r>
            <a:r>
              <a:rPr lang="en-GB" sz="2400" dirty="0" err="1"/>
              <a:t>gaeaf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ôl</a:t>
            </a:r>
            <a:r>
              <a:rPr lang="en-GB" sz="2400" dirty="0"/>
              <a:t> </a:t>
            </a:r>
            <a:r>
              <a:rPr lang="en-GB" sz="2400" dirty="0" err="1"/>
              <a:t>cwymp</a:t>
            </a:r>
            <a:r>
              <a:rPr lang="en-GB" sz="2400" dirty="0"/>
              <a:t> </a:t>
            </a:r>
            <a:r>
              <a:rPr lang="en-GB" sz="2400" dirty="0" err="1"/>
              <a:t>eira</a:t>
            </a:r>
            <a:r>
              <a:rPr lang="en-GB" sz="2400" dirty="0"/>
              <a:t> </a:t>
            </a:r>
            <a:r>
              <a:rPr lang="en-GB" sz="2400" dirty="0" err="1"/>
              <a:t>trwm</a:t>
            </a:r>
            <a:r>
              <a:rPr lang="en-GB" sz="2400" dirty="0"/>
              <a:t>. Pan </a:t>
            </a:r>
            <a:r>
              <a:rPr lang="en-GB" sz="2400" dirty="0" err="1"/>
              <a:t>fydd</a:t>
            </a:r>
            <a:r>
              <a:rPr lang="en-GB" sz="2400" dirty="0"/>
              <a:t> y </a:t>
            </a:r>
            <a:r>
              <a:rPr lang="en-GB" sz="2400" dirty="0" err="1"/>
              <a:t>tymheredd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codi</a:t>
            </a:r>
            <a:r>
              <a:rPr lang="en-GB" sz="2400" dirty="0"/>
              <a:t>, </a:t>
            </a:r>
            <a:r>
              <a:rPr lang="en-GB" sz="2400" dirty="0" err="1"/>
              <a:t>mae’r</a:t>
            </a:r>
            <a:r>
              <a:rPr lang="en-GB" sz="2400" dirty="0"/>
              <a:t> </a:t>
            </a:r>
            <a:r>
              <a:rPr lang="en-GB" sz="2400" dirty="0" err="1"/>
              <a:t>eira’n</a:t>
            </a:r>
            <a:r>
              <a:rPr lang="en-GB" sz="2400" dirty="0"/>
              <a:t> </a:t>
            </a:r>
            <a:r>
              <a:rPr lang="en-GB" sz="2400" dirty="0" err="1"/>
              <a:t>dechrau</a:t>
            </a:r>
            <a:r>
              <a:rPr lang="en-GB" sz="2400" dirty="0"/>
              <a:t> </a:t>
            </a:r>
            <a:r>
              <a:rPr lang="en-GB" sz="2400" dirty="0" err="1"/>
              <a:t>dadlaith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greu</a:t>
            </a:r>
            <a:r>
              <a:rPr lang="en-GB" sz="2400" dirty="0"/>
              <a:t> </a:t>
            </a:r>
            <a:r>
              <a:rPr lang="en-GB" sz="2400" dirty="0" err="1"/>
              <a:t>cyfaint</a:t>
            </a:r>
            <a:r>
              <a:rPr lang="en-GB" sz="2400" dirty="0"/>
              <a:t> </a:t>
            </a:r>
            <a:r>
              <a:rPr lang="en-GB" sz="2400" dirty="0" err="1"/>
              <a:t>enfawr</a:t>
            </a:r>
            <a:r>
              <a:rPr lang="en-GB" sz="2400" dirty="0"/>
              <a:t> o </a:t>
            </a:r>
            <a:r>
              <a:rPr lang="en-GB" sz="2400" dirty="0" err="1"/>
              <a:t>ddŵr</a:t>
            </a:r>
            <a:r>
              <a:rPr lang="en-GB" sz="2400" dirty="0"/>
              <a:t>, </a:t>
            </a:r>
            <a:r>
              <a:rPr lang="en-GB" sz="2400" dirty="0" err="1"/>
              <a:t>fydd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gwneud</a:t>
            </a:r>
            <a:r>
              <a:rPr lang="en-GB" sz="2400" dirty="0"/>
              <a:t>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ffordd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afon</a:t>
            </a:r>
            <a:r>
              <a:rPr lang="en-GB" sz="2400" dirty="0"/>
              <a:t> </a:t>
            </a:r>
            <a:r>
              <a:rPr lang="en-GB" sz="2400" dirty="0" err="1"/>
              <a:t>agosaf</a:t>
            </a:r>
            <a:r>
              <a:rPr lang="en-GB" sz="2400" dirty="0"/>
              <a:t>, a </a:t>
            </a:r>
            <a:r>
              <a:rPr lang="en-GB" sz="2400" dirty="0" err="1"/>
              <a:t>gallai</a:t>
            </a:r>
            <a:r>
              <a:rPr lang="en-GB" sz="2400" dirty="0"/>
              <a:t> </a:t>
            </a:r>
            <a:r>
              <a:rPr lang="en-GB" sz="2400" dirty="0" err="1"/>
              <a:t>achosi</a:t>
            </a:r>
            <a:r>
              <a:rPr lang="en-GB" sz="2400" dirty="0"/>
              <a:t> </a:t>
            </a:r>
            <a:r>
              <a:rPr lang="en-GB" sz="2400" dirty="0" err="1"/>
              <a:t>llifogydd</a:t>
            </a:r>
            <a:r>
              <a:rPr lang="en-GB" sz="2400" dirty="0"/>
              <a:t>. </a:t>
            </a:r>
            <a:endParaRPr lang="en-GB" sz="26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1600" dirty="0">
              <a:solidFill>
                <a:srgbClr val="009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56004"/>
      </p:ext>
    </p:extLst>
  </p:cSld>
  <p:clrMapOvr>
    <a:masterClrMapping/>
  </p:clrMapOvr>
</p:sld>
</file>

<file path=ppt/theme/theme1.xml><?xml version="1.0" encoding="utf-8"?>
<a:theme xmlns:a="http://schemas.openxmlformats.org/drawingml/2006/main" name="NRW">
  <a:themeElements>
    <a:clrScheme name="NRW colours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0091A5"/>
      </a:accent1>
      <a:accent2>
        <a:srgbClr val="2D962D"/>
      </a:accent2>
      <a:accent3>
        <a:srgbClr val="005541"/>
      </a:accent3>
      <a:accent4>
        <a:srgbClr val="82D2F0"/>
      </a:accent4>
      <a:accent5>
        <a:srgbClr val="3C3C41"/>
      </a:accent5>
      <a:accent6>
        <a:srgbClr val="95959D"/>
      </a:accent6>
      <a:hlink>
        <a:srgbClr val="82D2F0"/>
      </a:hlink>
      <a:folHlink>
        <a:srgbClr val="95959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wr / Water">
      <a:srgbClr val="0091A5"/>
    </a:custClr>
    <a:custClr name="Awyr / Air">
      <a:srgbClr val="82D2F0"/>
    </a:custClr>
    <a:custClr name="Bywyd gwyllt / Wildlife">
      <a:srgbClr val="2D962D"/>
    </a:custClr>
    <a:custClr name="Tir / Land">
      <a:srgbClr val="005541"/>
    </a:custClr>
    <a:custClr name="Llwyd / grey">
      <a:srgbClr val="3C3C41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>ACCE-465-396</_dlc_DocId>
    <_dlc_DocIdUrl xmlns="9be56660-2c31-41ef-bc00-23e72f632f2a">
      <Url>https://cyfoethnaturiolcymru.sharepoint.com/teams/are/esd/apr/_layouts/15/DocIdRedir.aspx?ID=ACCE-465-396</Url>
      <Description>ACCE-465-396</Description>
    </_dlc_DocIdUrl>
  </documentManagement>
</p:properties>
</file>

<file path=customXml/item2.xml><?xml version="1.0" encoding="utf-8"?>
<?mso-contentType ?>
<SharedContentType xmlns="Microsoft.SharePoint.Taxonomy.ContentTypeSync" SourceId="78499d3b-94a8-4059-8763-489d4400b14a" ContentTypeId="0x01010067EB80C5FE939D4A9B3D8BA62129B7F503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RW PowerPoint Document" ma:contentTypeID="0x01010067EB80C5FE939D4A9B3D8BA62129B7F50300396978AAEE56C94C9AC497A8AA51F792" ma:contentTypeVersion="86" ma:contentTypeDescription="" ma:contentTypeScope="" ma:versionID="113e1d3e511e79e613f5f42216561544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f1447329c127747137ff0536192be770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A90CB7D-F62F-424B-914F-4E954D5FCEC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be56660-2c31-41ef-bc00-23e72f632f2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0844B7-6CB9-4A72-A2C8-E6ECF37A50C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12771E2-CB3E-47C1-9910-BA1C2ABFD4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56660-2c31-41ef-bc00-23e72f632f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B3C26A9-3D1C-4665-88D7-7E05D593A8B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6E127EE-7477-4A72-86C8-B08D3E2F62F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3227</Words>
  <Application>Microsoft Office PowerPoint</Application>
  <PresentationFormat>Widescreen</PresentationFormat>
  <Paragraphs>370</Paragraphs>
  <Slides>46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(headings)</vt:lpstr>
      <vt:lpstr>Calibri</vt:lpstr>
      <vt:lpstr>helvetica neue</vt:lpstr>
      <vt:lpstr>helvetica neue</vt:lpstr>
      <vt:lpstr>ReithSans</vt:lpstr>
      <vt:lpstr>Segoe UI</vt:lpstr>
      <vt:lpstr>Wingdings</vt:lpstr>
      <vt:lpstr>NRW</vt:lpstr>
      <vt:lpstr> Cyflwyno Llifogydd </vt:lpstr>
      <vt:lpstr>PowerPoint Presentation</vt:lpstr>
      <vt:lpstr> Deall llifogydd</vt:lpstr>
      <vt:lpstr>Deall llifogydd</vt:lpstr>
      <vt:lpstr>Deall llifogydd</vt:lpstr>
      <vt:lpstr>PowerPoint Presentation</vt:lpstr>
      <vt:lpstr>PowerPoint Presentation</vt:lpstr>
      <vt:lpstr>Pam bod llifogydd yn digwydd? </vt:lpstr>
      <vt:lpstr>Pam bod llifogydd yn digwydd? </vt:lpstr>
      <vt:lpstr>Pam bod llifogydd yn digwydd? </vt:lpstr>
      <vt:lpstr>Pa fathau o lifogydd sydd? 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Pa fathau o lifogydd sydd? </vt:lpstr>
      <vt:lpstr>Trafodwch – beth yw peryglon llifogydd?  </vt:lpstr>
      <vt:lpstr> Peryglon llifogydd  </vt:lpstr>
      <vt:lpstr>PowerPoint Presentation</vt:lpstr>
      <vt:lpstr>Peryglon llifddwr</vt:lpstr>
      <vt:lpstr>Peryglon llifddwr</vt:lpstr>
      <vt:lpstr>Peryglon llifddwr</vt:lpstr>
      <vt:lpstr>Paratoi ar gyfer llifogydd</vt:lpstr>
      <vt:lpstr>Paratoi ar gyfer llifogydd</vt:lpstr>
      <vt:lpstr>Paratoi ar gyfer llifogydd</vt:lpstr>
      <vt:lpstr>Paratoi ar gyfer llifogydd</vt:lpstr>
      <vt:lpstr>   Sut i edrych am risg llifogydd ar-lein    Darganfyddwch a ydych mewn perygl o lifogydd nawr neu yn yr ychydig ddyddiau nesaf trwy wirio’r risg llifogydd 5 diwrnod. Mae rhagolwg risg llifogydd 5 diwrnod yn egluro’r risg o lifogydd dros y 5 diwrnod nesaf yng Nghymru ar sail ardal Awdurdod Lleol. </vt:lpstr>
      <vt:lpstr>Sut i edrych am risg llifogydd ar gyfer ardal</vt:lpstr>
      <vt:lpstr>Sut i edrych am risg llifogydd ar-lein   Darganfyddwch y perygl o lifogydd afon neu arfordirol nawr neu yn yr ychydig ddyddiau nesaf.   </vt:lpstr>
      <vt:lpstr>Sut i edrych am risg llifogydd ar-lein </vt:lpstr>
      <vt:lpstr>Mae Rhybuddion Llifogydd yn dangos map byw o’r holl rybuddion llifogydd sydd mewn grym yng Nghymru. Gallwch chwyddo i mewn i ardaloedd i gael rhagor o fanylion am y rhybudd a chysylltu i gyngor i baratoi at lifogydd. </vt:lpstr>
      <vt:lpstr>Canlyniadau ac effeithiau llifogydd</vt:lpstr>
      <vt:lpstr>Am ragor o wybodaeth cysylltwch â ni:  addysg@cyfoethnaturiolcymru.gov.uk</vt:lpstr>
    </vt:vector>
  </TitlesOfParts>
  <Company>Forestry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Michaela Charlwood</dc:creator>
  <cp:lastModifiedBy>Manners, Sophie</cp:lastModifiedBy>
  <cp:revision>512</cp:revision>
  <cp:lastPrinted>2019-06-05T12:02:32Z</cp:lastPrinted>
  <dcterms:created xsi:type="dcterms:W3CDTF">2013-10-25T09:08:07Z</dcterms:created>
  <dcterms:modified xsi:type="dcterms:W3CDTF">2023-08-24T15:34:53Z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0x01010067EB80C5FE939D4A9B3D8BA62129B7F50300396978AAEE56C94C9AC497A8AA51F792</vt:lpwstr>
  </property>
  <property fmtid="{D5CDD505-2E9C-101B-9397-08002B2CF9AE}" pid="3" name="_dlc_DocIdItemGuid">
    <vt:lpwstr>cf739f35-27d2-4bde-b454-6b4c9a63a70b</vt:lpwstr>
  </property>
  <property fmtid="{D5CDD505-2E9C-101B-9397-08002B2CF9AE}" pid="4" name="SharedWithUsers">
    <vt:lpwstr>2027;#Scott, Mariella S.</vt:lpwstr>
  </property>
  <property fmtid="{D5CDD505-2E9C-101B-9397-08002B2CF9AE}" pid="5" name="Order">
    <vt:r8>38800</vt:r8>
  </property>
  <property fmtid="{D5CDD505-2E9C-101B-9397-08002B2CF9AE}" pid="6" name="From1">
    <vt:lpwstr/>
  </property>
  <property fmtid="{D5CDD505-2E9C-101B-9397-08002B2CF9AE}" pid="7" name="xd_ProgID">
    <vt:lpwstr/>
  </property>
  <property fmtid="{D5CDD505-2E9C-101B-9397-08002B2CF9AE}" pid="8" name="MediaServiceImageTags">
    <vt:lpwstr/>
  </property>
  <property fmtid="{D5CDD505-2E9C-101B-9397-08002B2CF9AE}" pid="9" name="lcf76f155ced4ddcb4097134ff3c332f">
    <vt:lpwstr/>
  </property>
  <property fmtid="{D5CDD505-2E9C-101B-9397-08002B2CF9AE}" pid="10" name="TaxCatchAll">
    <vt:lpwstr/>
  </property>
  <property fmtid="{D5CDD505-2E9C-101B-9397-08002B2CF9AE}" pid="11" name="TemplateUrl">
    <vt:lpwstr/>
  </property>
  <property fmtid="{D5CDD505-2E9C-101B-9397-08002B2CF9AE}" pid="12" name="CC">
    <vt:lpwstr/>
  </property>
  <property fmtid="{D5CDD505-2E9C-101B-9397-08002B2CF9AE}" pid="13" name="To">
    <vt:lpwstr/>
  </property>
  <property fmtid="{D5CDD505-2E9C-101B-9397-08002B2CF9AE}" pid="14" name="_ExtendedDescription">
    <vt:lpwstr/>
  </property>
  <property fmtid="{D5CDD505-2E9C-101B-9397-08002B2CF9AE}" pid="15" name="_CopySource">
    <vt:lpwstr>https://cyfoethnaturiolcymru.sharepoint.com/teams/are/esd/apr/Flooding/Introducing Flooding PPTs/Introducing flooding presentation 2023 - ENGLISH.pptx</vt:lpwstr>
  </property>
  <property fmtid="{D5CDD505-2E9C-101B-9397-08002B2CF9AE}" pid="16" name="URL">
    <vt:lpwstr/>
  </property>
  <property fmtid="{D5CDD505-2E9C-101B-9397-08002B2CF9AE}" pid="17" name="BCC">
    <vt:lpwstr/>
  </property>
</Properties>
</file>