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0"/>
  </p:notesMasterIdLst>
  <p:sldIdLst>
    <p:sldId id="273" r:id="rId6"/>
    <p:sldId id="296" r:id="rId7"/>
    <p:sldId id="293" r:id="rId8"/>
    <p:sldId id="294" r:id="rId9"/>
    <p:sldId id="295" r:id="rId10"/>
    <p:sldId id="298" r:id="rId11"/>
    <p:sldId id="275" r:id="rId12"/>
    <p:sldId id="274" r:id="rId13"/>
    <p:sldId id="283" r:id="rId14"/>
    <p:sldId id="284" r:id="rId15"/>
    <p:sldId id="292" r:id="rId16"/>
    <p:sldId id="285" r:id="rId17"/>
    <p:sldId id="276" r:id="rId18"/>
    <p:sldId id="277" r:id="rId19"/>
    <p:sldId id="278" r:id="rId20"/>
    <p:sldId id="279" r:id="rId21"/>
    <p:sldId id="280" r:id="rId22"/>
    <p:sldId id="281" r:id="rId23"/>
    <p:sldId id="288" r:id="rId24"/>
    <p:sldId id="289" r:id="rId25"/>
    <p:sldId id="286" r:id="rId26"/>
    <p:sldId id="297" r:id="rId27"/>
    <p:sldId id="291" r:id="rId28"/>
    <p:sldId id="290" r:id="rId29"/>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695CFA-2B01-44EB-AD7F-AB0D099F840C}">
          <p14:sldIdLst>
            <p14:sldId id="273"/>
            <p14:sldId id="296"/>
            <p14:sldId id="293"/>
            <p14:sldId id="294"/>
            <p14:sldId id="295"/>
            <p14:sldId id="298"/>
            <p14:sldId id="275"/>
            <p14:sldId id="274"/>
            <p14:sldId id="283"/>
            <p14:sldId id="284"/>
            <p14:sldId id="292"/>
            <p14:sldId id="285"/>
            <p14:sldId id="276"/>
            <p14:sldId id="277"/>
            <p14:sldId id="278"/>
            <p14:sldId id="279"/>
            <p14:sldId id="280"/>
            <p14:sldId id="281"/>
            <p14:sldId id="288"/>
            <p14:sldId id="289"/>
            <p14:sldId id="286"/>
            <p14:sldId id="297"/>
            <p14:sldId id="291"/>
            <p14:sldId id="290"/>
          </p14:sldIdLst>
        </p14:section>
      </p14:sectionLst>
    </p:ex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A5"/>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2" autoAdjust="0"/>
    <p:restoredTop sz="72485" autoAdjust="0"/>
  </p:normalViewPr>
  <p:slideViewPr>
    <p:cSldViewPr snapToGrid="0">
      <p:cViewPr varScale="1">
        <p:scale>
          <a:sx n="30" d="100"/>
          <a:sy n="30" d="100"/>
        </p:scale>
        <p:origin x="1096" y="36"/>
      </p:cViewPr>
      <p:guideLst>
        <p:guide orient="horz" pos="2115"/>
        <p:guide pos="3817"/>
      </p:guideLst>
    </p:cSldViewPr>
  </p:slideViewPr>
  <p:outlineViewPr>
    <p:cViewPr>
      <p:scale>
        <a:sx n="33" d="100"/>
        <a:sy n="33" d="100"/>
      </p:scale>
      <p:origin x="0" y="-219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331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0"/>
          <c:showCatName val="0"/>
          <c:showSerName val="0"/>
          <c:showPercent val="0"/>
          <c:showBubbleSize val="0"/>
        </c:dLbls>
        <c:gapWidth val="150"/>
        <c:shape val="box"/>
        <c:axId val="540571896"/>
        <c:axId val="540570584"/>
        <c:axId val="0"/>
      </c:bar3DChart>
      <c:catAx>
        <c:axId val="5405718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0570584"/>
        <c:crosses val="autoZero"/>
        <c:auto val="1"/>
        <c:lblAlgn val="ctr"/>
        <c:lblOffset val="100"/>
        <c:noMultiLvlLbl val="0"/>
      </c:catAx>
      <c:valAx>
        <c:axId val="540570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0571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2"/>
            </a:solidFill>
            <a:ln>
              <a:noFill/>
            </a:ln>
            <a:effectLst/>
            <a:sp3d/>
          </c:spPr>
          <c:invertIfNegative val="0"/>
          <c:cat>
            <c:strRef>
              <c:f>Sheet1!$A$2:$A$11</c:f>
              <c:strCache>
                <c:ptCount val="10"/>
                <c:pt idx="0">
                  <c:v>End of September</c:v>
                </c:pt>
                <c:pt idx="1">
                  <c:v>Beginning of October</c:v>
                </c:pt>
                <c:pt idx="2">
                  <c:v>Mid October</c:v>
                </c:pt>
                <c:pt idx="3">
                  <c:v>End of October</c:v>
                </c:pt>
                <c:pt idx="4">
                  <c:v>Beginning of November</c:v>
                </c:pt>
                <c:pt idx="5">
                  <c:v>Mid November</c:v>
                </c:pt>
                <c:pt idx="6">
                  <c:v>End of November</c:v>
                </c:pt>
                <c:pt idx="7">
                  <c:v>Beginning of December</c:v>
                </c:pt>
                <c:pt idx="8">
                  <c:v>Mid December</c:v>
                </c:pt>
                <c:pt idx="9">
                  <c:v>End of December</c:v>
                </c:pt>
              </c:strCache>
            </c:strRef>
          </c:cat>
          <c:val>
            <c:numRef>
              <c:f>Sheet1!$B$2:$B$11</c:f>
              <c:numCache>
                <c:formatCode>General</c:formatCode>
                <c:ptCount val="10"/>
                <c:pt idx="0">
                  <c:v>100</c:v>
                </c:pt>
                <c:pt idx="1">
                  <c:v>100</c:v>
                </c:pt>
                <c:pt idx="2">
                  <c:v>95</c:v>
                </c:pt>
                <c:pt idx="3">
                  <c:v>95</c:v>
                </c:pt>
                <c:pt idx="4">
                  <c:v>90</c:v>
                </c:pt>
                <c:pt idx="5">
                  <c:v>85</c:v>
                </c:pt>
                <c:pt idx="6">
                  <c:v>80</c:v>
                </c:pt>
                <c:pt idx="7">
                  <c:v>80</c:v>
                </c:pt>
                <c:pt idx="8">
                  <c:v>80</c:v>
                </c:pt>
                <c:pt idx="9">
                  <c:v>80</c:v>
                </c:pt>
              </c:numCache>
            </c:numRef>
          </c:val>
          <c:extLst>
            <c:ext xmlns:c16="http://schemas.microsoft.com/office/drawing/2014/chart" uri="{C3380CC4-5D6E-409C-BE32-E72D297353CC}">
              <c16:uniqueId val="{00000000-3541-4558-9252-20C7241F578A}"/>
            </c:ext>
          </c:extLst>
        </c:ser>
        <c:dLbls>
          <c:showLegendKey val="0"/>
          <c:showVal val="0"/>
          <c:showCatName val="0"/>
          <c:showSerName val="0"/>
          <c:showPercent val="0"/>
          <c:showBubbleSize val="0"/>
        </c:dLbls>
        <c:gapWidth val="150"/>
        <c:shape val="box"/>
        <c:axId val="540571896"/>
        <c:axId val="540570584"/>
        <c:axId val="0"/>
      </c:bar3DChart>
      <c:catAx>
        <c:axId val="5405718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40570584"/>
        <c:crosses val="autoZero"/>
        <c:auto val="1"/>
        <c:lblAlgn val="ctr"/>
        <c:lblOffset val="100"/>
        <c:noMultiLvlLbl val="0"/>
      </c:catAx>
      <c:valAx>
        <c:axId val="540570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dirty="0"/>
                  <a:t>Acorn</a:t>
                </a:r>
                <a:r>
                  <a:rPr lang="en-GB" b="1" baseline="0" dirty="0"/>
                  <a:t> germination %</a:t>
                </a:r>
                <a:endParaRPr lang="en-GB" b="1"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0571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1065" tIns="45533" rIns="91065" bIns="45533" rtlCol="0"/>
          <a:lstStyle>
            <a:lvl1pPr algn="l">
              <a:defRPr sz="1200"/>
            </a:lvl1pPr>
          </a:lstStyle>
          <a:p>
            <a:endParaRPr lang="en-GB" dirty="0"/>
          </a:p>
        </p:txBody>
      </p:sp>
      <p:sp>
        <p:nvSpPr>
          <p:cNvPr id="3" name="Date Placeholder 2"/>
          <p:cNvSpPr>
            <a:spLocks noGrp="1"/>
          </p:cNvSpPr>
          <p:nvPr>
            <p:ph type="dt" idx="1"/>
          </p:nvPr>
        </p:nvSpPr>
        <p:spPr>
          <a:xfrm>
            <a:off x="3815375" y="0"/>
            <a:ext cx="2918830" cy="495029"/>
          </a:xfrm>
          <a:prstGeom prst="rect">
            <a:avLst/>
          </a:prstGeom>
        </p:spPr>
        <p:txBody>
          <a:bodyPr vert="horz" lIns="91065" tIns="45533" rIns="91065" bIns="45533" rtlCol="0"/>
          <a:lstStyle>
            <a:lvl1pPr algn="r">
              <a:defRPr sz="1200"/>
            </a:lvl1pPr>
          </a:lstStyle>
          <a:p>
            <a:fld id="{B435F0E6-AC5D-4E26-8358-3D56013EF103}" type="datetimeFigureOut">
              <a:rPr lang="en-GB" smtClean="0"/>
              <a:t>10/05/2019</a:t>
            </a:fld>
            <a:endParaRPr lang="en-GB"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065" tIns="45533" rIns="91065" bIns="45533" rtlCol="0" anchor="ctr"/>
          <a:lstStyle/>
          <a:p>
            <a:endParaRPr lang="en-GB"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065" tIns="45533" rIns="91065" bIns="45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1286"/>
            <a:ext cx="2918830" cy="495028"/>
          </a:xfrm>
          <a:prstGeom prst="rect">
            <a:avLst/>
          </a:prstGeom>
        </p:spPr>
        <p:txBody>
          <a:bodyPr vert="horz" lIns="91065" tIns="45533" rIns="91065" bIns="4553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1065" tIns="45533" rIns="91065" bIns="45533" rtlCol="0" anchor="b"/>
          <a:lstStyle>
            <a:lvl1pPr algn="r">
              <a:defRPr sz="1200"/>
            </a:lvl1pPr>
          </a:lstStyle>
          <a:p>
            <a:fld id="{AA83DDEC-5940-4676-957C-C087F04EA5B1}" type="slidenum">
              <a:rPr lang="en-GB" smtClean="0"/>
              <a:t>‹#›</a:t>
            </a:fld>
            <a:endParaRPr lang="en-GB" dirty="0"/>
          </a:p>
        </p:txBody>
      </p:sp>
    </p:spTree>
    <p:extLst>
      <p:ext uri="{BB962C8B-B14F-4D97-AF65-F5344CB8AC3E}">
        <p14:creationId xmlns:p14="http://schemas.microsoft.com/office/powerpoint/2010/main" val="114501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bit.ly/2RSomQ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250825"/>
            <a:ext cx="5919787" cy="3328988"/>
          </a:xfrm>
        </p:spPr>
      </p:sp>
      <p:sp>
        <p:nvSpPr>
          <p:cNvPr id="3" name="Notes Placeholder 2"/>
          <p:cNvSpPr>
            <a:spLocks noGrp="1"/>
          </p:cNvSpPr>
          <p:nvPr>
            <p:ph type="body" idx="1"/>
          </p:nvPr>
        </p:nvSpPr>
        <p:spPr>
          <a:xfrm>
            <a:off x="612617" y="368898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highlight>
                <a:srgbClr val="FFFF00"/>
              </a:highligh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F36E6A4-55B7-42F1-9F58-6BBDBC7E90C5}" type="slidenum">
              <a:rPr lang="en-GB" smtClean="0"/>
              <a:t>1</a:t>
            </a:fld>
            <a:endParaRPr lang="en-GB" dirty="0"/>
          </a:p>
        </p:txBody>
      </p:sp>
    </p:spTree>
    <p:extLst>
      <p:ext uri="{BB962C8B-B14F-4D97-AF65-F5344CB8AC3E}">
        <p14:creationId xmlns:p14="http://schemas.microsoft.com/office/powerpoint/2010/main" val="2707417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u="none" strike="noStrike" kern="1200" dirty="0">
                <a:solidFill>
                  <a:schemeClr val="tx1"/>
                </a:solidFill>
                <a:effectLst/>
                <a:latin typeface="+mn-lt"/>
                <a:ea typeface="+mn-ea"/>
                <a:cs typeface="+mn-cs"/>
              </a:rPr>
              <a:t>What is a Germination Test?</a:t>
            </a:r>
          </a:p>
          <a:p>
            <a:pPr fontAlgn="base"/>
            <a:endParaRPr lang="en-GB" sz="1200" b="1"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dirty="0"/>
              <a:t>A germination test estimates the percentage of acorns within a sample that are capable of germinating.</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dirty="0"/>
              <a:t>The germination rate of acorns is the number of acorns germinated against the total number of acorns planted.</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fontAlgn="base"/>
            <a:r>
              <a:rPr lang="en-GB" sz="1200" b="1" i="0" u="none" strike="noStrike" kern="1200" dirty="0">
                <a:solidFill>
                  <a:schemeClr val="tx1"/>
                </a:solidFill>
                <a:effectLst/>
                <a:latin typeface="+mn-lt"/>
                <a:ea typeface="+mn-ea"/>
                <a:cs typeface="+mn-cs"/>
              </a:rPr>
              <a:t>Why do a Germination Test?</a:t>
            </a:r>
          </a:p>
          <a:p>
            <a:pPr fontAlgn="base"/>
            <a:endParaRPr lang="en-GB" sz="1200" b="0" i="0" u="none" strike="noStrike" kern="1200" dirty="0">
              <a:solidFill>
                <a:schemeClr val="tx1"/>
              </a:solidFill>
              <a:effectLst/>
              <a:latin typeface="+mn-lt"/>
              <a:ea typeface="+mn-ea"/>
              <a:cs typeface="+mn-cs"/>
            </a:endParaRPr>
          </a:p>
          <a:p>
            <a:pPr fontAlgn="base"/>
            <a:r>
              <a:rPr lang="en-GB" sz="1200" b="0" i="0" u="none" strike="noStrike" kern="1200" dirty="0">
                <a:solidFill>
                  <a:schemeClr val="tx1"/>
                </a:solidFill>
                <a:effectLst/>
                <a:latin typeface="+mn-lt"/>
                <a:ea typeface="+mn-ea"/>
                <a:cs typeface="+mn-cs"/>
              </a:rPr>
              <a:t>Because knowing the germination rate of a particular seed lot is key to understanding how well that seed will perform once sown.</a:t>
            </a:r>
          </a:p>
          <a:p>
            <a:pPr fontAlgn="base"/>
            <a:endParaRPr lang="en-GB" sz="1200" b="0" i="0" u="none" strike="noStrike" kern="1200" dirty="0">
              <a:solidFill>
                <a:schemeClr val="tx1"/>
              </a:solidFill>
              <a:effectLst/>
              <a:latin typeface="+mn-lt"/>
              <a:ea typeface="+mn-ea"/>
              <a:cs typeface="+mn-cs"/>
            </a:endParaRPr>
          </a:p>
          <a:p>
            <a:pPr fontAlgn="base"/>
            <a:r>
              <a:rPr lang="en-GB" sz="1200" b="0" i="0" u="none" strike="noStrike" kern="1200" dirty="0">
                <a:solidFill>
                  <a:schemeClr val="tx1"/>
                </a:solidFill>
                <a:effectLst/>
                <a:latin typeface="+mn-lt"/>
                <a:ea typeface="+mn-ea"/>
                <a:cs typeface="+mn-cs"/>
              </a:rPr>
              <a:t>If your seed has a 90% germination rate, it means 90 out of 100 seeds are likely to germinate under good growing conditions. You can use this information decide whether the seed you have will produce a decent crop, calculate the best seeding rate, or whether the seed should be used at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10</a:t>
            </a:fld>
            <a:endParaRPr lang="en-GB" dirty="0"/>
          </a:p>
        </p:txBody>
      </p:sp>
    </p:spTree>
    <p:extLst>
      <p:ext uri="{BB962C8B-B14F-4D97-AF65-F5344CB8AC3E}">
        <p14:creationId xmlns:p14="http://schemas.microsoft.com/office/powerpoint/2010/main" val="1967227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Even in a tree nursery environment with the best methods of artificial storage, the germination rates of acorns decline as they dry out. This makes their storing and growing difficult.</a:t>
            </a:r>
          </a:p>
          <a:p>
            <a:endParaRPr lang="en-GB" dirty="0"/>
          </a:p>
          <a:p>
            <a:r>
              <a:rPr lang="en-GB" dirty="0"/>
              <a:t>Slow deterioration will take place in the weeks between acorn collection (September – early November) and sowing (mid November) but once sown in the ground the germination rate will level off.</a:t>
            </a:r>
          </a:p>
          <a:p>
            <a:endParaRPr lang="en-GB" dirty="0"/>
          </a:p>
          <a:p>
            <a:r>
              <a:rPr lang="en-GB" dirty="0"/>
              <a:t>Typically, acorns are sown ranging anywhere from 99% to 60% germinability. </a:t>
            </a:r>
          </a:p>
        </p:txBody>
      </p:sp>
      <p:sp>
        <p:nvSpPr>
          <p:cNvPr id="4" name="Slide Number Placeholder 3"/>
          <p:cNvSpPr>
            <a:spLocks noGrp="1"/>
          </p:cNvSpPr>
          <p:nvPr>
            <p:ph type="sldNum" sz="quarter" idx="10"/>
          </p:nvPr>
        </p:nvSpPr>
        <p:spPr/>
        <p:txBody>
          <a:bodyPr/>
          <a:lstStyle/>
          <a:p>
            <a:fld id="{AA83DDEC-5940-4676-957C-C087F04EA5B1}" type="slidenum">
              <a:rPr lang="en-GB" smtClean="0"/>
              <a:t>11</a:t>
            </a:fld>
            <a:endParaRPr lang="en-GB" dirty="0"/>
          </a:p>
        </p:txBody>
      </p:sp>
    </p:spTree>
    <p:extLst>
      <p:ext uri="{BB962C8B-B14F-4D97-AF65-F5344CB8AC3E}">
        <p14:creationId xmlns:p14="http://schemas.microsoft.com/office/powerpoint/2010/main" val="4769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effectLst/>
                <a:latin typeface="+mn-lt"/>
                <a:ea typeface="+mn-ea"/>
                <a:cs typeface="+mn-cs"/>
              </a:rPr>
              <a:t>There are a number of human and environmental factors that will speed up the deterioration rates of acorns and reduce their chance of successfully germinating and growing on to become trees.</a:t>
            </a:r>
            <a:endParaRPr lang="en-GB" dirty="0"/>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Keeping cool </a:t>
            </a:r>
            <a:r>
              <a:rPr lang="en-GB" sz="1200" b="0" i="0" u="none" strike="noStrike" kern="1200" baseline="0" dirty="0">
                <a:solidFill>
                  <a:schemeClr val="tx1"/>
                </a:solidFill>
                <a:latin typeface="+mn-lt"/>
                <a:ea typeface="+mn-ea"/>
                <a:cs typeface="+mn-cs"/>
              </a:rPr>
              <a:t>– to slow down the rate of deterioration and minimise fungal growth, acorns need to be stored at a low temperature (2ºC - 5ºC) and away from the perils of indoor heating.</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Keeping moist </a:t>
            </a:r>
            <a:r>
              <a:rPr lang="en-GB" sz="1200" b="0" i="0" u="none" strike="noStrike" kern="1200" baseline="0" dirty="0">
                <a:solidFill>
                  <a:schemeClr val="tx1"/>
                </a:solidFill>
                <a:latin typeface="+mn-lt"/>
                <a:ea typeface="+mn-ea"/>
                <a:cs typeface="+mn-cs"/>
              </a:rPr>
              <a:t>– acorns are used to being outside.  Dry air will accelerate the drying out process, they should be stored somewhere cold and damp.</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Beware of wildlife </a:t>
            </a:r>
            <a:r>
              <a:rPr lang="en-GB" sz="1200" b="0" i="0" u="none" strike="noStrike" kern="1200" baseline="0" dirty="0">
                <a:solidFill>
                  <a:schemeClr val="tx1"/>
                </a:solidFill>
                <a:latin typeface="+mn-lt"/>
                <a:ea typeface="+mn-ea"/>
                <a:cs typeface="+mn-cs"/>
              </a:rPr>
              <a:t>– nibbled acorns have a reduced chance of germinating, wherever acorns are stored needs to be visitor proof.</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Let them breathe </a:t>
            </a:r>
            <a:r>
              <a:rPr lang="en-GB" sz="1200" b="0" i="0" u="none" strike="noStrike" kern="1200" baseline="0" dirty="0">
                <a:solidFill>
                  <a:schemeClr val="tx1"/>
                </a:solidFill>
                <a:latin typeface="+mn-lt"/>
                <a:ea typeface="+mn-ea"/>
                <a:cs typeface="+mn-cs"/>
              </a:rPr>
              <a:t>– Acorns are living organisms and need to be able to respire.  They need space and air to breathe.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Handle with care </a:t>
            </a:r>
            <a:r>
              <a:rPr lang="en-GB" sz="1200" b="0" i="0" u="none" strike="noStrike" kern="1200" baseline="0" dirty="0">
                <a:solidFill>
                  <a:schemeClr val="tx1"/>
                </a:solidFill>
                <a:latin typeface="+mn-lt"/>
                <a:ea typeface="+mn-ea"/>
                <a:cs typeface="+mn-cs"/>
              </a:rPr>
              <a:t>– Acorns need to be handled delicately and gently as if they were fine china - mishandling will damage or kill them. </a:t>
            </a: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12</a:t>
            </a:fld>
            <a:endParaRPr lang="en-GB" dirty="0"/>
          </a:p>
        </p:txBody>
      </p:sp>
    </p:spTree>
    <p:extLst>
      <p:ext uri="{BB962C8B-B14F-4D97-AF65-F5344CB8AC3E}">
        <p14:creationId xmlns:p14="http://schemas.microsoft.com/office/powerpoint/2010/main" val="415207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13</a:t>
            </a:fld>
            <a:endParaRPr lang="en-GB" dirty="0"/>
          </a:p>
        </p:txBody>
      </p:sp>
    </p:spTree>
    <p:extLst>
      <p:ext uri="{BB962C8B-B14F-4D97-AF65-F5344CB8AC3E}">
        <p14:creationId xmlns:p14="http://schemas.microsoft.com/office/powerpoint/2010/main" val="1571170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After an initial inspection upon delivery, acorns are tipped into trays which have holes in them to help promote airflow around the acorns to slow mould growth.</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Acorns are then grouped together according to their species and region of provenance.  Kept in trays, ordered and stored on pallets the acorns are kept in a large </a:t>
            </a:r>
            <a:r>
              <a:rPr lang="en-GB" sz="1200" kern="1200" dirty="0" err="1">
                <a:solidFill>
                  <a:schemeClr val="tx1"/>
                </a:solidFill>
                <a:effectLst/>
                <a:latin typeface="+mn-lt"/>
                <a:ea typeface="+mn-ea"/>
                <a:cs typeface="+mn-cs"/>
              </a:rPr>
              <a:t>coldstore</a:t>
            </a:r>
            <a:r>
              <a:rPr lang="en-GB" sz="1200" kern="1200" dirty="0">
                <a:solidFill>
                  <a:schemeClr val="tx1"/>
                </a:solidFill>
                <a:effectLst/>
                <a:latin typeface="+mn-lt"/>
                <a:ea typeface="+mn-ea"/>
                <a:cs typeface="+mn-cs"/>
              </a:rPr>
              <a:t> (think massive walk in fridge) in which the temperature and humidity can be controlled to stop the acorns from drying out.</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14</a:t>
            </a:fld>
            <a:endParaRPr lang="en-GB" dirty="0"/>
          </a:p>
        </p:txBody>
      </p:sp>
    </p:spTree>
    <p:extLst>
      <p:ext uri="{BB962C8B-B14F-4D97-AF65-F5344CB8AC3E}">
        <p14:creationId xmlns:p14="http://schemas.microsoft.com/office/powerpoint/2010/main" val="2880664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83DDEC-5940-4676-957C-C087F04EA5B1}" type="slidenum">
              <a:rPr lang="en-GB" smtClean="0"/>
              <a:t>15</a:t>
            </a:fld>
            <a:endParaRPr lang="en-GB" dirty="0"/>
          </a:p>
        </p:txBody>
      </p:sp>
    </p:spTree>
    <p:extLst>
      <p:ext uri="{BB962C8B-B14F-4D97-AF65-F5344CB8AC3E}">
        <p14:creationId xmlns:p14="http://schemas.microsoft.com/office/powerpoint/2010/main" val="1001577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Once sown, the seed beds are labelled and roughly mapped.  A netting team will then net the beds to prevent birds from taking the acorns.  Other pests such as squirrels are </a:t>
            </a:r>
            <a:r>
              <a:rPr lang="en-GB" sz="1200" u="none" kern="1200" dirty="0">
                <a:solidFill>
                  <a:schemeClr val="tx1"/>
                </a:solidFill>
                <a:effectLst/>
                <a:latin typeface="+mn-lt"/>
                <a:ea typeface="+mn-ea"/>
                <a:cs typeface="+mn-cs"/>
              </a:rPr>
              <a:t>monitored and action </a:t>
            </a:r>
            <a:r>
              <a:rPr lang="en-GB" sz="1200" kern="1200" dirty="0">
                <a:solidFill>
                  <a:schemeClr val="tx1"/>
                </a:solidFill>
                <a:effectLst/>
                <a:latin typeface="+mn-lt"/>
                <a:ea typeface="+mn-ea"/>
                <a:cs typeface="+mn-cs"/>
              </a:rPr>
              <a:t>taken if required.  Herbicide is applied during the winter to kill any weeds.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acorns are left to germinate and are revisited later in the year.</a:t>
            </a:r>
          </a:p>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16</a:t>
            </a:fld>
            <a:endParaRPr lang="en-GB" dirty="0"/>
          </a:p>
        </p:txBody>
      </p:sp>
    </p:spTree>
    <p:extLst>
      <p:ext uri="{BB962C8B-B14F-4D97-AF65-F5344CB8AC3E}">
        <p14:creationId xmlns:p14="http://schemas.microsoft.com/office/powerpoint/2010/main" val="3787318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Roughly 10 days before the acorns emerge the beds are sprayed with herbicide to stop weeds from coming through.  Nets are removed as the trees emerge.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ensure the trees are given the best chance to grow, bird </a:t>
            </a:r>
            <a:r>
              <a:rPr lang="en-GB" sz="1200" kern="1200" dirty="0" err="1">
                <a:solidFill>
                  <a:schemeClr val="tx1"/>
                </a:solidFill>
                <a:effectLst/>
                <a:latin typeface="+mn-lt"/>
                <a:ea typeface="+mn-ea"/>
                <a:cs typeface="+mn-cs"/>
              </a:rPr>
              <a:t>scarers</a:t>
            </a:r>
            <a:r>
              <a:rPr lang="en-GB" sz="1200" kern="1200" dirty="0">
                <a:solidFill>
                  <a:schemeClr val="tx1"/>
                </a:solidFill>
                <a:effectLst/>
                <a:latin typeface="+mn-lt"/>
                <a:ea typeface="+mn-ea"/>
                <a:cs typeface="+mn-cs"/>
              </a:rPr>
              <a:t> are installed, kites and bird bangers (cannons that produce a loud bang </a:t>
            </a:r>
            <a:r>
              <a:rPr lang="en-GB" sz="1200" b="0" i="0" u="none" strike="noStrike" kern="1200" dirty="0">
                <a:solidFill>
                  <a:schemeClr val="tx1"/>
                </a:solidFill>
                <a:effectLst/>
                <a:latin typeface="+mn-lt"/>
                <a:ea typeface="+mn-ea"/>
                <a:cs typeface="+mn-cs"/>
              </a:rPr>
              <a:t>that will make the birds and wildlife move on quickly) </a:t>
            </a:r>
            <a:r>
              <a:rPr lang="en-GB" sz="1200" kern="1200" dirty="0">
                <a:solidFill>
                  <a:schemeClr val="tx1"/>
                </a:solidFill>
                <a:effectLst/>
                <a:latin typeface="+mn-lt"/>
                <a:ea typeface="+mn-ea"/>
                <a:cs typeface="+mn-cs"/>
              </a:rPr>
              <a:t>to deter birds from nibbling at the young saplings.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germination stocktake is done to calculate the germination rate of the seed planted i.e. of the 250 acorns that were planted, 70% have germinated.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crops are irrigated (watered) and any weeds are pulled.  Fertiliser is applied if needed.</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83DDEC-5940-4676-957C-C087F04EA5B1}" type="slidenum">
              <a:rPr lang="en-GB" smtClean="0"/>
              <a:t>17</a:t>
            </a:fld>
            <a:endParaRPr lang="en-GB" dirty="0"/>
          </a:p>
        </p:txBody>
      </p:sp>
    </p:spTree>
    <p:extLst>
      <p:ext uri="{BB962C8B-B14F-4D97-AF65-F5344CB8AC3E}">
        <p14:creationId xmlns:p14="http://schemas.microsoft.com/office/powerpoint/2010/main" val="3515939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Getting the timing </a:t>
            </a:r>
            <a:r>
              <a:rPr lang="en-GB" sz="1200" kern="1200" dirty="0">
                <a:solidFill>
                  <a:schemeClr val="tx1"/>
                </a:solidFill>
                <a:effectLst/>
                <a:latin typeface="+mn-lt"/>
                <a:ea typeface="+mn-ea"/>
                <a:cs typeface="+mn-cs"/>
              </a:rPr>
              <a:t>right is difficult as the saplings need time to establish but it shouldn’t be done when ground conditions are dry as there is a risk that the procedure will kill the trees!  This was a huge problem in 2018 when temperatures soared during a prolonged dry spell.  To enable the trees to be undercut the nursery had to irrigate (water), undercut and irrigate the ground again which proved very time consuming. </a:t>
            </a:r>
          </a:p>
          <a:p>
            <a:r>
              <a:rPr lang="en-GB" sz="1200" kern="1200" dirty="0">
                <a:solidFill>
                  <a:schemeClr val="tx1"/>
                </a:solidFill>
                <a:effectLst/>
                <a:latin typeface="+mn-lt"/>
                <a:ea typeface="+mn-ea"/>
                <a:cs typeface="+mn-cs"/>
              </a:rPr>
              <a:t> </a:t>
            </a:r>
          </a:p>
          <a:p>
            <a:endParaRPr lang="en-GB" dirty="0"/>
          </a:p>
          <a:p>
            <a:endParaRPr lang="en-GB" sz="1200" kern="1200" dirty="0">
              <a:solidFill>
                <a:schemeClr val="tx1"/>
              </a:solidFill>
              <a:effectLst/>
              <a:latin typeface="+mn-lt"/>
              <a:ea typeface="+mn-ea"/>
              <a:cs typeface="+mn-cs"/>
            </a:endParaRPr>
          </a:p>
          <a:p>
            <a:br>
              <a:rPr lang="en-GB" dirty="0"/>
            </a:b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18</a:t>
            </a:fld>
            <a:endParaRPr lang="en-GB" dirty="0"/>
          </a:p>
        </p:txBody>
      </p:sp>
    </p:spTree>
    <p:extLst>
      <p:ext uri="{BB962C8B-B14F-4D97-AF65-F5344CB8AC3E}">
        <p14:creationId xmlns:p14="http://schemas.microsoft.com/office/powerpoint/2010/main" val="4215456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Everything within the tree - metabolism, energy consumption, growth and so on slows down.  </a:t>
            </a:r>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19</a:t>
            </a:fld>
            <a:endParaRPr lang="en-GB" dirty="0"/>
          </a:p>
        </p:txBody>
      </p:sp>
    </p:spTree>
    <p:extLst>
      <p:ext uri="{BB962C8B-B14F-4D97-AF65-F5344CB8AC3E}">
        <p14:creationId xmlns:p14="http://schemas.microsoft.com/office/powerpoint/2010/main" val="707945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2</a:t>
            </a:fld>
            <a:endParaRPr lang="en-GB" dirty="0"/>
          </a:p>
        </p:txBody>
      </p:sp>
    </p:spTree>
    <p:extLst>
      <p:ext uri="{BB962C8B-B14F-4D97-AF65-F5344CB8AC3E}">
        <p14:creationId xmlns:p14="http://schemas.microsoft.com/office/powerpoint/2010/main" val="663730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Differences between a fibrous root system and a tap root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A </a:t>
            </a:r>
            <a:r>
              <a:rPr lang="en-GB" sz="1200" b="1" i="0" u="none" strike="noStrike" kern="1200" dirty="0">
                <a:solidFill>
                  <a:schemeClr val="tx1"/>
                </a:solidFill>
                <a:effectLst/>
                <a:latin typeface="+mn-lt"/>
                <a:ea typeface="+mn-ea"/>
                <a:cs typeface="+mn-cs"/>
              </a:rPr>
              <a:t>taproot</a:t>
            </a:r>
            <a:r>
              <a:rPr lang="en-GB" sz="1200" b="0" i="0" u="none" strike="noStrike" kern="1200" dirty="0">
                <a:solidFill>
                  <a:schemeClr val="tx1"/>
                </a:solidFill>
                <a:effectLst/>
                <a:latin typeface="+mn-lt"/>
                <a:ea typeface="+mn-ea"/>
                <a:cs typeface="+mn-cs"/>
              </a:rPr>
              <a:t> is when there is one main root that grows straight down deep into the soil. It only has very few lateral roots that develop and grow off this main root.</a:t>
            </a:r>
            <a:br>
              <a:rPr lang="en-GB" sz="1200" b="0" i="0" u="none" strike="noStrike" kern="1200" dirty="0">
                <a:solidFill>
                  <a:schemeClr val="tx1"/>
                </a:solidFill>
                <a:effectLst/>
                <a:latin typeface="+mn-lt"/>
                <a:ea typeface="+mn-ea"/>
                <a:cs typeface="+mn-cs"/>
              </a:rPr>
            </a:b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A </a:t>
            </a:r>
            <a:r>
              <a:rPr lang="en-GB" sz="1200" b="1" i="0" u="none" strike="noStrike" kern="1200" dirty="0">
                <a:solidFill>
                  <a:schemeClr val="tx1"/>
                </a:solidFill>
                <a:effectLst/>
                <a:latin typeface="+mn-lt"/>
                <a:ea typeface="+mn-ea"/>
                <a:cs typeface="+mn-cs"/>
              </a:rPr>
              <a:t>fibrous</a:t>
            </a:r>
            <a:r>
              <a:rPr lang="en-GB" sz="1200" b="0" i="0" u="none" strike="noStrike" kern="1200" dirty="0">
                <a:solidFill>
                  <a:schemeClr val="tx1"/>
                </a:solidFill>
                <a:effectLst/>
                <a:latin typeface="+mn-lt"/>
                <a:ea typeface="+mn-ea"/>
                <a:cs typeface="+mn-cs"/>
              </a:rPr>
              <a:t> root is a root that consists of groups of roots of similar size and length. A fibrous root system does not penetrate deeply into the soil but rather creates a thick network of roots that are good at holding the soil together.</a:t>
            </a:r>
            <a:endParaRPr lang="en-GB"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What are the benefits of undercutting?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Undercutting roots </a:t>
            </a:r>
            <a:r>
              <a:rPr lang="en-GB" sz="1200" kern="1200" dirty="0">
                <a:solidFill>
                  <a:schemeClr val="tx1"/>
                </a:solidFill>
                <a:effectLst/>
                <a:latin typeface="+mn-lt"/>
                <a:ea typeface="+mn-ea"/>
                <a:cs typeface="+mn-cs"/>
              </a:rPr>
              <a:t>stimulates extra roots to grow, producing a bushier root system</a:t>
            </a:r>
            <a:r>
              <a:rPr lang="en-GB" sz="1200" b="0" kern="1200" dirty="0">
                <a:solidFill>
                  <a:schemeClr val="tx1"/>
                </a:solidFill>
                <a:effectLst/>
                <a:latin typeface="+mn-lt"/>
                <a:ea typeface="+mn-ea"/>
                <a:cs typeface="+mn-cs"/>
              </a:rPr>
              <a:t>.   The </a:t>
            </a:r>
            <a:r>
              <a:rPr lang="en-GB" sz="1200" kern="1200" dirty="0">
                <a:solidFill>
                  <a:schemeClr val="tx1"/>
                </a:solidFill>
                <a:effectLst/>
                <a:latin typeface="+mn-lt"/>
                <a:ea typeface="+mn-ea"/>
                <a:cs typeface="+mn-cs"/>
              </a:rPr>
              <a:t>more roots you have on a plant the better/easier it will establish.</a:t>
            </a:r>
            <a:endParaRPr lang="en-GB" b="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Undercutting</a:t>
            </a:r>
            <a:r>
              <a:rPr lang="en-GB" b="0" dirty="0">
                <a:solidFill>
                  <a:schemeClr val="tx1"/>
                </a:solidFill>
              </a:rPr>
              <a:t> prevents taproots from growing too deeply which may be problematic when it comes to lifting the trees out of the soil.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GB" sz="1200" b="0" i="0" u="none" strike="noStrike"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20</a:t>
            </a:fld>
            <a:endParaRPr lang="en-GB" dirty="0"/>
          </a:p>
        </p:txBody>
      </p:sp>
    </p:spTree>
    <p:extLst>
      <p:ext uri="{BB962C8B-B14F-4D97-AF65-F5344CB8AC3E}">
        <p14:creationId xmlns:p14="http://schemas.microsoft.com/office/powerpoint/2010/main" val="2005567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the autumn the trees are </a:t>
            </a:r>
            <a:r>
              <a:rPr lang="en-GB" sz="1200" u="none" kern="1200" dirty="0">
                <a:solidFill>
                  <a:schemeClr val="tx1"/>
                </a:solidFill>
                <a:effectLst/>
                <a:latin typeface="+mn-lt"/>
                <a:ea typeface="+mn-ea"/>
                <a:cs typeface="+mn-cs"/>
              </a:rPr>
              <a:t>counted</a:t>
            </a:r>
            <a:r>
              <a:rPr lang="en-GB" sz="1200" kern="1200" dirty="0">
                <a:solidFill>
                  <a:schemeClr val="tx1"/>
                </a:solidFill>
                <a:effectLst/>
                <a:latin typeface="+mn-lt"/>
                <a:ea typeface="+mn-ea"/>
                <a:cs typeface="+mn-cs"/>
              </a:rPr>
              <a:t> and heights measured so that the nursery knows how many trees of what sizes they have available.  </a:t>
            </a:r>
            <a:r>
              <a:rPr lang="en-GB" dirty="0"/>
              <a:t>As the trees become dormant in the late autumn/winter they are ready to be mechanically lifted (dug up by machine). To check whether or not they are fully dormant the tree nursery carries out a ‘Root Electrolyte test’.  Only when the checks show that the trees have reached a certain level of dormancy, can they be lifted.  They are then graded (best to worst), counted into bags and are ready to go to the forest for planting.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Those that don’t make the grade or are too small after one year’s growth are kept dormant and put in the </a:t>
            </a:r>
            <a:r>
              <a:rPr lang="en-GB" sz="1200" kern="1200" dirty="0" err="1">
                <a:solidFill>
                  <a:schemeClr val="tx1"/>
                </a:solidFill>
                <a:effectLst/>
                <a:latin typeface="+mn-lt"/>
                <a:ea typeface="+mn-ea"/>
                <a:cs typeface="+mn-cs"/>
              </a:rPr>
              <a:t>coldstore</a:t>
            </a:r>
            <a:r>
              <a:rPr lang="en-GB" sz="1200" kern="1200" dirty="0">
                <a:solidFill>
                  <a:schemeClr val="tx1"/>
                </a:solidFill>
                <a:effectLst/>
                <a:latin typeface="+mn-lt"/>
                <a:ea typeface="+mn-ea"/>
                <a:cs typeface="+mn-cs"/>
              </a:rPr>
              <a:t> to be planted out again in the spring.  These trees will go on to be planted in a forest after their second year in the nursery.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83DDEC-5940-4676-957C-C087F04EA5B1}" type="slidenum">
              <a:rPr lang="en-GB" smtClean="0"/>
              <a:t>21</a:t>
            </a:fld>
            <a:endParaRPr lang="en-GB" dirty="0"/>
          </a:p>
        </p:txBody>
      </p:sp>
    </p:spTree>
    <p:extLst>
      <p:ext uri="{BB962C8B-B14F-4D97-AF65-F5344CB8AC3E}">
        <p14:creationId xmlns:p14="http://schemas.microsoft.com/office/powerpoint/2010/main" val="2160354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22</a:t>
            </a:fld>
            <a:endParaRPr lang="en-GB" dirty="0"/>
          </a:p>
        </p:txBody>
      </p:sp>
    </p:spTree>
    <p:extLst>
      <p:ext uri="{BB962C8B-B14F-4D97-AF65-F5344CB8AC3E}">
        <p14:creationId xmlns:p14="http://schemas.microsoft.com/office/powerpoint/2010/main" val="433240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Want to learn more about Oak trees?  Inspired to have a go at growing your own acorns onto trees?  Check out the ‘Trees and Woodlands’ page for our </a:t>
            </a:r>
            <a:r>
              <a:rPr lang="en-GB" b="1" dirty="0"/>
              <a:t>‘Spotlight on Oak’ </a:t>
            </a:r>
            <a:r>
              <a:rPr lang="en-GB" b="0" dirty="0"/>
              <a:t>PowerPoint</a:t>
            </a:r>
            <a:r>
              <a:rPr lang="en-GB" b="1" dirty="0"/>
              <a:t>, </a:t>
            </a:r>
            <a:r>
              <a:rPr lang="en-GB" b="1" dirty="0">
                <a:solidFill>
                  <a:schemeClr val="tx1"/>
                </a:solidFill>
              </a:rPr>
              <a:t>H</a:t>
            </a:r>
            <a:r>
              <a:rPr lang="en-GB" sz="1200" b="1" i="0" u="none" strike="noStrike" kern="1200" dirty="0">
                <a:solidFill>
                  <a:schemeClr val="tx1"/>
                </a:solidFill>
                <a:effectLst/>
                <a:latin typeface="+mn-lt"/>
                <a:ea typeface="+mn-ea"/>
                <a:cs typeface="+mn-cs"/>
              </a:rPr>
              <a:t>ow to grow an acorn </a:t>
            </a:r>
            <a:r>
              <a:rPr lang="en-GB" sz="1200" b="0" i="0" u="none" strike="noStrike" kern="1200" dirty="0">
                <a:solidFill>
                  <a:schemeClr val="tx1"/>
                </a:solidFill>
                <a:effectLst/>
                <a:latin typeface="+mn-lt"/>
                <a:ea typeface="+mn-ea"/>
                <a:cs typeface="+mn-cs"/>
              </a:rPr>
              <a:t>(information note) and much more.</a:t>
            </a:r>
          </a:p>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hlinkClick r:id="rId3"/>
              </a:rPr>
              <a:t>https://bit.ly/2RSomQ1</a:t>
            </a:r>
            <a:endParaRPr lang="en-GB" dirty="0"/>
          </a:p>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23</a:t>
            </a:fld>
            <a:endParaRPr lang="en-GB" dirty="0"/>
          </a:p>
        </p:txBody>
      </p:sp>
    </p:spTree>
    <p:extLst>
      <p:ext uri="{BB962C8B-B14F-4D97-AF65-F5344CB8AC3E}">
        <p14:creationId xmlns:p14="http://schemas.microsoft.com/office/powerpoint/2010/main" val="1767195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83DDEC-5940-4676-957C-C087F04EA5B1}" type="slidenum">
              <a:rPr lang="en-GB" smtClean="0"/>
              <a:t>24</a:t>
            </a:fld>
            <a:endParaRPr lang="en-GB" dirty="0"/>
          </a:p>
        </p:txBody>
      </p:sp>
    </p:spTree>
    <p:extLst>
      <p:ext uri="{BB962C8B-B14F-4D97-AF65-F5344CB8AC3E}">
        <p14:creationId xmlns:p14="http://schemas.microsoft.com/office/powerpoint/2010/main" val="277481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83DDEC-5940-4676-957C-C087F04EA5B1}" type="slidenum">
              <a:rPr lang="en-GB" smtClean="0"/>
              <a:t>3</a:t>
            </a:fld>
            <a:endParaRPr lang="en-GB" dirty="0"/>
          </a:p>
        </p:txBody>
      </p:sp>
    </p:spTree>
    <p:extLst>
      <p:ext uri="{BB962C8B-B14F-4D97-AF65-F5344CB8AC3E}">
        <p14:creationId xmlns:p14="http://schemas.microsoft.com/office/powerpoint/2010/main" val="89222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Why plant native, local provenance trees?</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Native trees </a:t>
            </a:r>
            <a:r>
              <a:rPr lang="en-GB" sz="1200" b="0" i="0" u="none" strike="noStrike" kern="1200" dirty="0">
                <a:solidFill>
                  <a:schemeClr val="tx1"/>
                </a:solidFill>
                <a:effectLst/>
                <a:latin typeface="+mn-lt"/>
                <a:ea typeface="+mn-ea"/>
                <a:cs typeface="+mn-cs"/>
              </a:rPr>
              <a:t>- The term native is used for any species that would naturally live and grow in Britain – they haven’t been intentionally brought to Britain or accidentally introduced by humans.  Native trees and shrubs support a wider range of plants and animals than introduced non-native species, and are more likely to survive and flourish than species which have been introduced.  </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Non-native trees</a:t>
            </a:r>
            <a:r>
              <a:rPr lang="en-GB" sz="1200" b="0" i="0" u="none" strike="noStrike" kern="1200" dirty="0">
                <a:solidFill>
                  <a:schemeClr val="tx1"/>
                </a:solidFill>
                <a:effectLst/>
                <a:latin typeface="+mn-lt"/>
                <a:ea typeface="+mn-ea"/>
                <a:cs typeface="+mn-cs"/>
              </a:rPr>
              <a:t> - Non-native species are any species that have been brought to the UK by humans, either deliberately or accidentally, that would not naturally live here e.g. cedar or eucalyptus. </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planting of native, local provenance trees ensures that their genetic makeup of the trees being planted have has</a:t>
            </a:r>
            <a:r>
              <a:rPr lang="en-GB" sz="1200" b="0" i="0" u="none" strike="noStrike" kern="1200" baseline="0" dirty="0">
                <a:solidFill>
                  <a:schemeClr val="tx1"/>
                </a:solidFill>
                <a:latin typeface="+mn-lt"/>
                <a:ea typeface="+mn-ea"/>
                <a:cs typeface="+mn-cs"/>
              </a:rPr>
              <a:t> become adapted over time to the range of climatic and soil conditions in the place in which they are growing</a:t>
            </a:r>
            <a:r>
              <a:rPr lang="en-GB" sz="1200" b="0" i="0" u="none" strike="noStrike" kern="1200" dirty="0">
                <a:solidFill>
                  <a:schemeClr val="tx1"/>
                </a:solidFill>
                <a:effectLst/>
                <a:latin typeface="+mn-lt"/>
                <a:ea typeface="+mn-ea"/>
                <a:cs typeface="+mn-cs"/>
              </a:rPr>
              <a:t> - temperature fluctuations, rainfall levels and wind speeds.  </a:t>
            </a:r>
            <a:r>
              <a:rPr lang="en-GB" sz="1200" b="0" i="0" u="none" strike="noStrike" kern="1200" baseline="0" dirty="0">
                <a:solidFill>
                  <a:schemeClr val="tx1"/>
                </a:solidFill>
                <a:effectLst/>
                <a:latin typeface="+mn-lt"/>
                <a:ea typeface="+mn-ea"/>
                <a:cs typeface="+mn-cs"/>
              </a:rPr>
              <a:t>P</a:t>
            </a:r>
            <a:r>
              <a:rPr lang="en-GB" sz="1200" b="0" i="0" u="none" strike="noStrike" kern="1200" baseline="0" dirty="0">
                <a:solidFill>
                  <a:schemeClr val="tx1"/>
                </a:solidFill>
                <a:latin typeface="+mn-lt"/>
                <a:ea typeface="+mn-ea"/>
                <a:cs typeface="+mn-cs"/>
              </a:rPr>
              <a:t>lanting trees of the incorrect provenance can result in the grower struggling to get the trees established and in some cases, the failure and death of the trees.  </a:t>
            </a:r>
            <a:r>
              <a:rPr lang="en-GB" sz="1200" b="0" i="0" u="none" strike="noStrike" kern="1200" dirty="0">
                <a:solidFill>
                  <a:schemeClr val="tx1"/>
                </a:solidFill>
                <a:effectLst/>
                <a:latin typeface="+mn-lt"/>
                <a:ea typeface="+mn-ea"/>
                <a:cs typeface="+mn-cs"/>
              </a:rPr>
              <a:t>For example planting trees which have been collected from seed collected in the south east of England (‘40’ provenance) in the north of Scotland could result in the death of the trees as they have come from a warmer climate and would be unable to adapt and survive the colder climate. </a:t>
            </a:r>
            <a:endParaRPr lang="en-GB" sz="1200" b="0" i="0" u="none" strike="noStrike" kern="1200" baseline="0" dirty="0">
              <a:solidFill>
                <a:schemeClr val="tx1"/>
              </a:solidFill>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With increasing concern about pests and diseases in trees and the onset of climate change woodland managers are looking to ensure that the trees they plant are as resilient (resistant) as possible to outbreaks of disease and are best adapted to changing climatic conditions.  Planting native, local provenance trees gives the best chance of ensuring this.</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Importing trees from abroad increases biosecurity risks (the risk of the spread of infectious diseases) – for example, the tree fungus Ash Dieback (</a:t>
            </a:r>
            <a:r>
              <a:rPr lang="en-GB" sz="1200" b="0" i="0" u="none" strike="noStrike" kern="1200" dirty="0" err="1">
                <a:solidFill>
                  <a:schemeClr val="tx1"/>
                </a:solidFill>
                <a:effectLst/>
                <a:latin typeface="+mn-lt"/>
                <a:ea typeface="+mn-ea"/>
                <a:cs typeface="+mn-cs"/>
              </a:rPr>
              <a:t>Chalara</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fraxinea</a:t>
            </a:r>
            <a:r>
              <a:rPr lang="en-GB" sz="1200" b="0" i="0" u="none" strike="noStrike" kern="1200" dirty="0">
                <a:solidFill>
                  <a:schemeClr val="tx1"/>
                </a:solidFill>
                <a:effectLst/>
                <a:latin typeface="+mn-lt"/>
                <a:ea typeface="+mn-ea"/>
                <a:cs typeface="+mn-cs"/>
              </a:rPr>
              <a:t>) was brought into the UK on trees shipped over from Europe.   </a:t>
            </a:r>
          </a:p>
          <a:p>
            <a:pPr fontAlgn="t"/>
            <a:endParaRPr lang="en-GB" sz="1200" b="0" i="0" u="none" strike="noStrike" kern="1200" dirty="0">
              <a:solidFill>
                <a:schemeClr val="tx1"/>
              </a:solidFill>
              <a:effectLst/>
              <a:latin typeface="+mn-lt"/>
              <a:ea typeface="+mn-ea"/>
              <a:cs typeface="+mn-cs"/>
            </a:endParaRPr>
          </a:p>
          <a:p>
            <a:pPr fontAlgn="t"/>
            <a:endParaRPr lang="en-GB" sz="1200" b="0" i="0" u="none" strike="noStrike" kern="1200" dirty="0">
              <a:solidFill>
                <a:schemeClr val="tx1"/>
              </a:solidFill>
              <a:effectLst/>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4</a:t>
            </a:fld>
            <a:endParaRPr lang="en-GB" dirty="0"/>
          </a:p>
        </p:txBody>
      </p:sp>
    </p:spTree>
    <p:extLst>
      <p:ext uri="{BB962C8B-B14F-4D97-AF65-F5344CB8AC3E}">
        <p14:creationId xmlns:p14="http://schemas.microsoft.com/office/powerpoint/2010/main" val="1595625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A83DDEC-5940-4676-957C-C087F04EA5B1}" type="slidenum">
              <a:rPr lang="en-GB" smtClean="0"/>
              <a:t>5</a:t>
            </a:fld>
            <a:endParaRPr lang="en-GB" dirty="0"/>
          </a:p>
        </p:txBody>
      </p:sp>
    </p:spTree>
    <p:extLst>
      <p:ext uri="{BB962C8B-B14F-4D97-AF65-F5344CB8AC3E}">
        <p14:creationId xmlns:p14="http://schemas.microsoft.com/office/powerpoint/2010/main" val="3312449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6</a:t>
            </a:fld>
            <a:endParaRPr lang="en-GB" dirty="0"/>
          </a:p>
        </p:txBody>
      </p:sp>
    </p:spTree>
    <p:extLst>
      <p:ext uri="{BB962C8B-B14F-4D97-AF65-F5344CB8AC3E}">
        <p14:creationId xmlns:p14="http://schemas.microsoft.com/office/powerpoint/2010/main" val="544061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acorn is the ripened seed of the oak tree and looks very much like an egg in a cup.   Young acorns are green, maturing to brown when fully ripe.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heavy seed, acorns have large energy reserves enabling them to spend time getting firmly established and giving them a better chance of surviving to maturity.  Size does matter; larger acorns are believed to lead to larger saplings however it’s likely to be only an early competitive advantage with growth rates evening out as the trees mature and they are subject to fewer pressures e.g. frost, animal predators and competing plants.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Ripening dates vary from year to year and from county to county by as much as three to four weeks, making it difficult to advise on actual dates however they generally </a:t>
            </a:r>
            <a:r>
              <a:rPr lang="en-GB" sz="1200" b="0" i="0" u="none" strike="noStrike" kern="1200" baseline="0" dirty="0">
                <a:solidFill>
                  <a:schemeClr val="tx1"/>
                </a:solidFill>
                <a:latin typeface="+mn-lt"/>
                <a:ea typeface="+mn-ea"/>
                <a:cs typeface="+mn-cs"/>
              </a:rPr>
              <a:t>begin to fall </a:t>
            </a:r>
            <a:r>
              <a:rPr lang="en-GB" sz="1200" kern="1200" dirty="0">
                <a:solidFill>
                  <a:schemeClr val="tx1"/>
                </a:solidFill>
                <a:effectLst/>
                <a:latin typeface="+mn-lt"/>
                <a:ea typeface="+mn-ea"/>
                <a:cs typeface="+mn-cs"/>
              </a:rPr>
              <a:t>from late September, </a:t>
            </a:r>
            <a:r>
              <a:rPr lang="en-GB" sz="1200" b="0" i="0" u="none" strike="noStrike" kern="1200" baseline="0" dirty="0">
                <a:solidFill>
                  <a:schemeClr val="tx1"/>
                </a:solidFill>
                <a:latin typeface="+mn-lt"/>
                <a:ea typeface="+mn-ea"/>
                <a:cs typeface="+mn-cs"/>
              </a:rPr>
              <a:t>particularly during strong winds and/or after the first frosts </a:t>
            </a:r>
            <a:r>
              <a:rPr lang="en-GB" sz="1200" kern="1200" dirty="0">
                <a:solidFill>
                  <a:schemeClr val="tx1"/>
                </a:solidFill>
                <a:effectLst/>
                <a:latin typeface="+mn-lt"/>
                <a:ea typeface="+mn-ea"/>
                <a:cs typeface="+mn-cs"/>
              </a:rPr>
              <a:t>through to the first week in November.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Collectors need to keep a watchful eye on their trees - once the cold air sets in that is the time acorns will begin to drop.  The first fall acorns should be discarded as they are not fully ripe – these often fall with the first autumn winds.  The main fall is approximately 2 weeks later.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Acorns are ‘recalcitrant’ which means they are highly perishable.  Once they have fallen from the tree they will either germinate (usually 5-15 weeks after dropping), be eaten or begin to dry out and die.  To give Acorn Antics acorns the best chance of developing from a seed to a tree harvesting should take place as soon as possible after the main fall as acorns will quickly begin to decay.  The longer acorns are on the woodland floor, the quicker they lose their viability.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Seed viability </a:t>
            </a:r>
            <a:r>
              <a:rPr lang="en-GB" sz="1200" b="0" i="0" u="none" strike="noStrike" kern="1200" dirty="0">
                <a:solidFill>
                  <a:schemeClr val="tx1"/>
                </a:solidFill>
                <a:effectLst/>
                <a:latin typeface="+mn-lt"/>
                <a:ea typeface="+mn-ea"/>
                <a:cs typeface="+mn-cs"/>
              </a:rPr>
              <a:t>- A viable seed is one which is capable of germination under suitable conditions.</a:t>
            </a:r>
            <a:endParaRPr lang="en-GB" sz="1200" kern="1200" dirty="0">
              <a:solidFill>
                <a:schemeClr val="tx1"/>
              </a:solidFill>
              <a:effectLst/>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To maintain their viability the fruits must be kept cool with a high moisture content in a breathable atmosphere.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7</a:t>
            </a:fld>
            <a:endParaRPr lang="en-GB" dirty="0"/>
          </a:p>
        </p:txBody>
      </p:sp>
    </p:spTree>
    <p:extLst>
      <p:ext uri="{BB962C8B-B14F-4D97-AF65-F5344CB8AC3E}">
        <p14:creationId xmlns:p14="http://schemas.microsoft.com/office/powerpoint/2010/main" val="1838633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NRW receives acorns from education groups they are taken to Forestry Commission England’s Delamere tree nursery in Cheshire.  A state of the art tree nursery, Natural Resources Wales sources almost all of it’s conifer and broadleaf trees from the Delamere tree nursery. </a:t>
            </a:r>
          </a:p>
          <a:p>
            <a:endParaRPr lang="en-GB" dirty="0"/>
          </a:p>
          <a:p>
            <a:r>
              <a:rPr lang="en-GB" dirty="0"/>
              <a:t>Once the sacks of acorns arrive at the tree nursery they are checked and weighed.  Where they have come from and who has collected them is recorded.  A </a:t>
            </a:r>
            <a:r>
              <a:rPr lang="en-GB" sz="1200" kern="1200" dirty="0">
                <a:solidFill>
                  <a:schemeClr val="tx1"/>
                </a:solidFill>
                <a:effectLst/>
                <a:latin typeface="+mn-lt"/>
                <a:ea typeface="+mn-ea"/>
                <a:cs typeface="+mn-cs"/>
              </a:rPr>
              <a:t>random sample of acorns is taken to calculate the number of acorns per kg.</a:t>
            </a:r>
            <a:endParaRPr lang="en-GB" dirty="0"/>
          </a:p>
          <a:p>
            <a:endParaRPr lang="en-GB" dirty="0"/>
          </a:p>
          <a:p>
            <a:endParaRPr lang="en-GB" sz="1200" b="0" i="0" u="none" strike="noStrike" kern="1200" baseline="0" dirty="0">
              <a:solidFill>
                <a:schemeClr val="tx1"/>
              </a:solidFill>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8</a:t>
            </a:fld>
            <a:endParaRPr lang="en-GB" dirty="0"/>
          </a:p>
        </p:txBody>
      </p:sp>
    </p:spTree>
    <p:extLst>
      <p:ext uri="{BB962C8B-B14F-4D97-AF65-F5344CB8AC3E}">
        <p14:creationId xmlns:p14="http://schemas.microsoft.com/office/powerpoint/2010/main" val="386148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Nursery staff will take a sample of acorns from each collection and undergo a ‘cut test’</a:t>
            </a:r>
            <a:r>
              <a:rPr lang="en-GB" sz="1200" b="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make an assessment of the viability of the seed e.g. are they viable (alive) or are they dead.  This involves literally cutting some acorns in half and doing a visual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Seed viability </a:t>
            </a:r>
            <a:r>
              <a:rPr lang="en-GB" sz="1200" dirty="0"/>
              <a:t>- A viable seed is one which is capable of germination.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cut acorns on the left in the photo have a higher viability than those in the middle which have begun to perish. The acorns on the far right are dead.  </a:t>
            </a:r>
            <a:r>
              <a:rPr lang="en-GB" dirty="0"/>
              <a:t>The quality of the acorns received </a:t>
            </a:r>
            <a:r>
              <a:rPr lang="en-GB" sz="1200" kern="1200" dirty="0">
                <a:solidFill>
                  <a:schemeClr val="tx1"/>
                </a:solidFill>
                <a:effectLst/>
                <a:latin typeface="+mn-lt"/>
                <a:ea typeface="+mn-ea"/>
                <a:cs typeface="+mn-cs"/>
              </a:rPr>
              <a:t>will determine how thickly they will be sown.  Poor quality acorns are sown thickly whilst good quality acorns are sown less densely in the hope that they will all germinate even if sown at density.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9</a:t>
            </a:fld>
            <a:endParaRPr lang="en-GB" dirty="0"/>
          </a:p>
        </p:txBody>
      </p:sp>
    </p:spTree>
    <p:extLst>
      <p:ext uri="{BB962C8B-B14F-4D97-AF65-F5344CB8AC3E}">
        <p14:creationId xmlns:p14="http://schemas.microsoft.com/office/powerpoint/2010/main" val="100443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SUPERGRAPHIC_FINAL"/>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4365626"/>
            <a:ext cx="12192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p:nvPr>
        </p:nvSpPr>
        <p:spPr>
          <a:xfrm>
            <a:off x="914400" y="1983359"/>
            <a:ext cx="10363200" cy="1470025"/>
          </a:xfrm>
        </p:spPr>
        <p:txBody>
          <a:bodyPr>
            <a:noAutofit/>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828800" y="3726557"/>
            <a:ext cx="8534400" cy="1752600"/>
          </a:xfrm>
        </p:spPr>
        <p:txBody>
          <a:bodyPr>
            <a:noAutofit/>
          </a:bodyPr>
          <a:lstStyle>
            <a:lvl1pPr marL="0" indent="0" algn="ctr">
              <a:buNone/>
              <a:defRPr>
                <a:solidFill>
                  <a:srgbClr val="0091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vert="horz" lIns="0" tIns="0" rIns="0" bIns="0" rtlCol="0" anchor="b" anchorCtr="0"/>
          <a:lstStyle>
            <a:lvl1pPr>
              <a:defRPr lang="en-GB" smtClean="0"/>
            </a:lvl1pPr>
          </a:lstStyle>
          <a:p>
            <a:fld id="{95B698E4-0AB5-410A-A0CD-38C73D25D732}" type="datetime3">
              <a:rPr lang="en-US">
                <a:solidFill>
                  <a:srgbClr val="3C3C41"/>
                </a:solidFill>
              </a:rPr>
              <a:pPr/>
              <a:t>10 May 2019</a:t>
            </a:fld>
            <a:endParaRPr dirty="0">
              <a:solidFill>
                <a:srgbClr val="3C3C41"/>
              </a:solidFill>
            </a:endParaRPr>
          </a:p>
        </p:txBody>
      </p:sp>
      <p:sp>
        <p:nvSpPr>
          <p:cNvPr id="5" name="Footer Placeholder 4"/>
          <p:cNvSpPr>
            <a:spLocks noGrp="1"/>
          </p:cNvSpPr>
          <p:nvPr>
            <p:ph type="ftr" sz="quarter" idx="11"/>
          </p:nvPr>
        </p:nvSpPr>
        <p:spPr/>
        <p:txBody>
          <a:bodyPr/>
          <a:lstStyle/>
          <a:p>
            <a:endParaRPr lang="en-GB" dirty="0">
              <a:solidFill>
                <a:srgbClr val="3C3C41"/>
              </a:solidFill>
            </a:endParaRPr>
          </a:p>
        </p:txBody>
      </p:sp>
      <p:sp>
        <p:nvSpPr>
          <p:cNvPr id="6" name="Slide Number Placeholder 5"/>
          <p:cNvSpPr>
            <a:spLocks noGrp="1"/>
          </p:cNvSpPr>
          <p:nvPr>
            <p:ph type="sldNum" sz="quarter" idx="12"/>
          </p:nvPr>
        </p:nvSpPr>
        <p:spPr/>
        <p:txBody>
          <a:bodyPr vert="horz" lIns="0" tIns="0" rIns="0" bIns="0" rtlCol="0" anchor="b" anchorCtr="0"/>
          <a:lstStyle>
            <a:lvl1pPr>
              <a:defRPr lang="en-GB" smtClean="0"/>
            </a:lvl1pPr>
          </a:lstStyle>
          <a:p>
            <a:fld id="{1EB79DAB-90E4-4F14-9B31-761BB9951B41}" type="slidenum">
              <a:rPr>
                <a:solidFill>
                  <a:srgbClr val="3C3C41"/>
                </a:solidFill>
              </a:rPr>
              <a:pPr/>
              <a:t>‹#›</a:t>
            </a:fld>
            <a:endParaRPr dirty="0">
              <a:solidFill>
                <a:srgbClr val="3C3C41"/>
              </a:solidFill>
            </a:endParaRPr>
          </a:p>
        </p:txBody>
      </p:sp>
    </p:spTree>
    <p:extLst>
      <p:ext uri="{BB962C8B-B14F-4D97-AF65-F5344CB8AC3E}">
        <p14:creationId xmlns:p14="http://schemas.microsoft.com/office/powerpoint/2010/main" val="285533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799" y="476250"/>
            <a:ext cx="8760884" cy="1223963"/>
          </a:xfrm>
        </p:spPr>
        <p:txBody>
          <a:bodyPr vert="horz" lIns="0" tIns="0" rIns="0" bIns="0" rtlCol="0" anchor="ctr">
            <a:noAutofit/>
          </a:bodyPr>
          <a:lstStyle>
            <a:lvl1pPr>
              <a:defRPr lang="en-GB"/>
            </a:lvl1pPr>
          </a:lstStyle>
          <a:p>
            <a:pPr lvl="0"/>
            <a:r>
              <a:rPr lang="en-US"/>
              <a:t>Click to edit Master title style</a:t>
            </a:r>
            <a:endParaRPr lang="en-GB" dirty="0"/>
          </a:p>
        </p:txBody>
      </p:sp>
      <p:sp>
        <p:nvSpPr>
          <p:cNvPr id="3" name="Picture Placeholder 2"/>
          <p:cNvSpPr>
            <a:spLocks noGrp="1"/>
          </p:cNvSpPr>
          <p:nvPr>
            <p:ph type="pic" idx="1"/>
          </p:nvPr>
        </p:nvSpPr>
        <p:spPr>
          <a:xfrm>
            <a:off x="431799" y="1989138"/>
            <a:ext cx="8760884" cy="4608214"/>
          </a:xfrm>
        </p:spPr>
        <p:txBody>
          <a:bodyPr>
            <a:noAutofit/>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9306984" y="1989138"/>
            <a:ext cx="2453216" cy="4608214"/>
          </a:xfrm>
        </p:spPr>
        <p:txBody>
          <a:bodyPr>
            <a:noAutofit/>
          </a:bodyPr>
          <a:lstStyle>
            <a:lvl1pPr marL="0" indent="0">
              <a:spcBef>
                <a:spcPts val="600"/>
              </a:spcBef>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r">
              <a:defRPr/>
            </a:lvl1pPr>
          </a:lstStyle>
          <a:p>
            <a:fld id="{5F934297-E040-40B9-8B9E-1F9726BDDFE6}" type="datetime3">
              <a:rPr lang="en-US" smtClean="0">
                <a:solidFill>
                  <a:srgbClr val="3C3C41"/>
                </a:solidFill>
              </a:rPr>
              <a:pPr/>
              <a:t>10 May 2019</a:t>
            </a:fld>
            <a:endParaRPr dirty="0">
              <a:solidFill>
                <a:srgbClr val="3C3C41"/>
              </a:solidFill>
            </a:endParaRPr>
          </a:p>
        </p:txBody>
      </p:sp>
      <p:sp>
        <p:nvSpPr>
          <p:cNvPr id="6" name="Footer Placeholder 5"/>
          <p:cNvSpPr>
            <a:spLocks noGrp="1"/>
          </p:cNvSpPr>
          <p:nvPr>
            <p:ph type="ftr" sz="quarter" idx="11"/>
          </p:nvPr>
        </p:nvSpPr>
        <p:spPr/>
        <p:txBody>
          <a:bodyPr/>
          <a:lstStyle/>
          <a:p>
            <a:endParaRPr lang="en-GB" dirty="0">
              <a:solidFill>
                <a:srgbClr val="3C3C41"/>
              </a:solidFill>
            </a:endParaRPr>
          </a:p>
        </p:txBody>
      </p:sp>
      <p:sp>
        <p:nvSpPr>
          <p:cNvPr id="7" name="Slide Number Placeholder 6"/>
          <p:cNvSpPr>
            <a:spLocks noGrp="1"/>
          </p:cNvSpPr>
          <p:nvPr>
            <p:ph type="sldNum" sz="quarter" idx="12"/>
          </p:nvPr>
        </p:nvSpPr>
        <p:spPr/>
        <p:txBody>
          <a:bodyPr/>
          <a:lstStyle/>
          <a:p>
            <a:fld id="{1EB79DAB-90E4-4F14-9B31-761BB9951B41}" type="slidenum">
              <a:rPr>
                <a:solidFill>
                  <a:srgbClr val="3C3C41"/>
                </a:solidFill>
              </a:rPr>
              <a:pPr/>
              <a:t>‹#›</a:t>
            </a:fld>
            <a:endParaRPr dirty="0">
              <a:solidFill>
                <a:srgbClr val="3C3C41"/>
              </a:solidFill>
            </a:endParaRPr>
          </a:p>
        </p:txBody>
      </p:sp>
    </p:spTree>
    <p:extLst>
      <p:ext uri="{BB962C8B-B14F-4D97-AF65-F5344CB8AC3E}">
        <p14:creationId xmlns:p14="http://schemas.microsoft.com/office/powerpoint/2010/main" val="361581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Vertical Text Placeholder 2"/>
          <p:cNvSpPr>
            <a:spLocks noGrp="1"/>
          </p:cNvSpPr>
          <p:nvPr>
            <p:ph type="body" orient="vert" idx="1"/>
          </p:nvPr>
        </p:nvSpPr>
        <p:spPr>
          <a:xfrm>
            <a:off x="431800" y="1989138"/>
            <a:ext cx="11328400" cy="4536206"/>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lgn="r">
              <a:defRPr/>
            </a:lvl1pPr>
          </a:lstStyle>
          <a:p>
            <a:fld id="{36359631-7D1F-459B-928E-43544B05E48E}" type="datetime3">
              <a:rPr lang="en-US" smtClean="0">
                <a:solidFill>
                  <a:srgbClr val="3C3C41"/>
                </a:solidFill>
              </a:rPr>
              <a:pPr/>
              <a:t>10 May 2019</a:t>
            </a:fld>
            <a:endParaRPr dirty="0">
              <a:solidFill>
                <a:srgbClr val="3C3C41"/>
              </a:solidFill>
            </a:endParaRPr>
          </a:p>
        </p:txBody>
      </p:sp>
      <p:sp>
        <p:nvSpPr>
          <p:cNvPr id="5" name="Footer Placeholder 4"/>
          <p:cNvSpPr>
            <a:spLocks noGrp="1"/>
          </p:cNvSpPr>
          <p:nvPr>
            <p:ph type="ftr" sz="quarter" idx="11"/>
          </p:nvPr>
        </p:nvSpPr>
        <p:spPr/>
        <p:txBody>
          <a:bodyPr/>
          <a:lstStyle/>
          <a:p>
            <a:endParaRPr lang="en-GB" dirty="0">
              <a:solidFill>
                <a:srgbClr val="3C3C41"/>
              </a:solidFill>
            </a:endParaRPr>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385323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984" y="1844824"/>
            <a:ext cx="2453216" cy="4608513"/>
          </a:xfrm>
        </p:spPr>
        <p:txBody>
          <a:bodyPr vert="eaVert">
            <a:noAutofit/>
          </a:bodyPr>
          <a:lstStyle/>
          <a:p>
            <a:r>
              <a:rPr lang="en-US"/>
              <a:t>Click to edit Master title style</a:t>
            </a:r>
            <a:endParaRPr lang="en-GB" dirty="0"/>
          </a:p>
        </p:txBody>
      </p:sp>
      <p:sp>
        <p:nvSpPr>
          <p:cNvPr id="3" name="Vertical Text Placeholder 2"/>
          <p:cNvSpPr>
            <a:spLocks noGrp="1"/>
          </p:cNvSpPr>
          <p:nvPr>
            <p:ph type="body" orient="vert" idx="1"/>
          </p:nvPr>
        </p:nvSpPr>
        <p:spPr>
          <a:xfrm>
            <a:off x="609599" y="548681"/>
            <a:ext cx="8583084" cy="6003707"/>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lgn="r">
              <a:defRPr/>
            </a:lvl1pPr>
          </a:lstStyle>
          <a:p>
            <a:fld id="{5C166BB2-EF58-472A-B562-AE6313B280A8}" type="datetime3">
              <a:rPr lang="en-US" smtClean="0">
                <a:solidFill>
                  <a:srgbClr val="3C3C41"/>
                </a:solidFill>
              </a:rPr>
              <a:pPr/>
              <a:t>10 May 2019</a:t>
            </a:fld>
            <a:endParaRPr dirty="0">
              <a:solidFill>
                <a:srgbClr val="3C3C41"/>
              </a:solidFill>
            </a:endParaRPr>
          </a:p>
        </p:txBody>
      </p:sp>
      <p:sp>
        <p:nvSpPr>
          <p:cNvPr id="5" name="Footer Placeholder 4"/>
          <p:cNvSpPr>
            <a:spLocks noGrp="1"/>
          </p:cNvSpPr>
          <p:nvPr>
            <p:ph type="ftr" sz="quarter" idx="11"/>
          </p:nvPr>
        </p:nvSpPr>
        <p:spPr/>
        <p:txBody>
          <a:bodyPr/>
          <a:lstStyle/>
          <a:p>
            <a:endParaRPr lang="en-GB" dirty="0">
              <a:solidFill>
                <a:srgbClr val="3C3C41"/>
              </a:solidFill>
            </a:endParaRPr>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108186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idx="1"/>
          </p:nvPr>
        </p:nvSpPr>
        <p:spPr>
          <a:xfrm>
            <a:off x="431800" y="1916832"/>
            <a:ext cx="11328400" cy="4536356"/>
          </a:xfrm>
        </p:spPr>
        <p:txBody>
          <a:bodyPr>
            <a:noAutofit/>
          </a:bodyPr>
          <a:lstStyle>
            <a:lvl1pPr>
              <a:defRPr sz="24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348528" y="54067"/>
            <a:ext cx="2844800" cy="365125"/>
          </a:xfrm>
        </p:spPr>
        <p:txBody>
          <a:bodyPr>
            <a:noAutofit/>
          </a:bodyPr>
          <a:lstStyle>
            <a:lvl1pPr algn="r">
              <a:defRPr>
                <a:solidFill>
                  <a:srgbClr val="3C3C41"/>
                </a:solidFill>
              </a:defRPr>
            </a:lvl1pPr>
          </a:lstStyle>
          <a:p>
            <a:fld id="{7E9EFE7B-2BB4-4E22-8F09-F199B7FE1F90}" type="datetime3">
              <a:rPr lang="en-US" smtClean="0"/>
              <a:pPr/>
              <a:t>10 May 2019</a:t>
            </a:fld>
            <a:endParaRPr dirty="0"/>
          </a:p>
        </p:txBody>
      </p:sp>
      <p:sp>
        <p:nvSpPr>
          <p:cNvPr id="5" name="Footer Placeholder 4"/>
          <p:cNvSpPr>
            <a:spLocks noGrp="1"/>
          </p:cNvSpPr>
          <p:nvPr>
            <p:ph type="ftr" sz="quarter" idx="11"/>
          </p:nvPr>
        </p:nvSpPr>
        <p:spPr>
          <a:xfrm>
            <a:off x="9309099" y="107107"/>
            <a:ext cx="2451100" cy="312084"/>
          </a:xfrm>
        </p:spPr>
        <p:txBody>
          <a:bodyPr>
            <a:noAutofit/>
          </a:bodyPr>
          <a:lstStyle>
            <a:lvl1pPr>
              <a:defRPr>
                <a:solidFill>
                  <a:srgbClr val="3C3C41"/>
                </a:solidFill>
              </a:defRPr>
            </a:lvl1pPr>
          </a:lstStyle>
          <a:p>
            <a:endParaRPr lang="en-GB" dirty="0"/>
          </a:p>
        </p:txBody>
      </p:sp>
      <p:sp>
        <p:nvSpPr>
          <p:cNvPr id="6" name="Slide Number Placeholder 5"/>
          <p:cNvSpPr>
            <a:spLocks noGrp="1"/>
          </p:cNvSpPr>
          <p:nvPr>
            <p:ph type="sldNum" sz="quarter" idx="12"/>
          </p:nvPr>
        </p:nvSpPr>
        <p:spPr/>
        <p:txBody>
          <a:bodyPr/>
          <a:lstStyle>
            <a:lvl1pPr algn="r">
              <a:defRPr>
                <a:solidFill>
                  <a:srgbClr val="3C3C41"/>
                </a:solidFill>
              </a:defRPr>
            </a:lvl1pPr>
          </a:lstStyle>
          <a:p>
            <a:fld id="{1EB79DAB-90E4-4F14-9B31-761BB9951B41}" type="slidenum">
              <a:rPr smtClean="0"/>
              <a:pPr/>
              <a:t>‹#›</a:t>
            </a:fld>
            <a:endParaRPr dirty="0"/>
          </a:p>
        </p:txBody>
      </p:sp>
    </p:spTree>
    <p:extLst>
      <p:ext uri="{BB962C8B-B14F-4D97-AF65-F5344CB8AC3E}">
        <p14:creationId xmlns:p14="http://schemas.microsoft.com/office/powerpoint/2010/main" val="383709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SUPERGRAPHIC_FINAL"/>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4365626"/>
            <a:ext cx="12192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963084" y="3507086"/>
            <a:ext cx="10363200" cy="1362075"/>
          </a:xfrm>
        </p:spPr>
        <p:txBody>
          <a:bodyPr anchor="t">
            <a:normAutofit/>
          </a:bodyPr>
          <a:lstStyle>
            <a:lvl1pPr algn="l">
              <a:defRPr sz="3200" b="0" cap="all"/>
            </a:lvl1pPr>
          </a:lstStyle>
          <a:p>
            <a:r>
              <a:rPr lang="en-US"/>
              <a:t>Click to edit Master title style</a:t>
            </a:r>
            <a:endParaRPr lang="en-GB" dirty="0"/>
          </a:p>
        </p:txBody>
      </p:sp>
      <p:sp>
        <p:nvSpPr>
          <p:cNvPr id="3" name="Text Placeholder 2"/>
          <p:cNvSpPr>
            <a:spLocks noGrp="1"/>
          </p:cNvSpPr>
          <p:nvPr>
            <p:ph type="body" idx="1"/>
          </p:nvPr>
        </p:nvSpPr>
        <p:spPr>
          <a:xfrm>
            <a:off x="963084" y="2006899"/>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r">
              <a:defRPr/>
            </a:lvl1pPr>
          </a:lstStyle>
          <a:p>
            <a:fld id="{FA6D568E-1C59-4CAF-A029-FD62F99FD889}" type="datetime3">
              <a:rPr lang="en-US" smtClean="0">
                <a:solidFill>
                  <a:srgbClr val="3C3C41"/>
                </a:solidFill>
              </a:rPr>
              <a:pPr/>
              <a:t>10 May 2019</a:t>
            </a:fld>
            <a:endParaRPr dirty="0">
              <a:solidFill>
                <a:srgbClr val="3C3C41"/>
              </a:solidFill>
            </a:endParaRPr>
          </a:p>
        </p:txBody>
      </p:sp>
      <p:sp>
        <p:nvSpPr>
          <p:cNvPr id="5" name="Footer Placeholder 4"/>
          <p:cNvSpPr>
            <a:spLocks noGrp="1"/>
          </p:cNvSpPr>
          <p:nvPr>
            <p:ph type="ftr" sz="quarter" idx="11"/>
          </p:nvPr>
        </p:nvSpPr>
        <p:spPr/>
        <p:txBody>
          <a:bodyPr/>
          <a:lstStyle/>
          <a:p>
            <a:endParaRPr lang="en-GB" dirty="0">
              <a:solidFill>
                <a:srgbClr val="3C3C41"/>
              </a:solidFill>
            </a:endParaRPr>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2086080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sz="half" idx="1"/>
          </p:nvPr>
        </p:nvSpPr>
        <p:spPr>
          <a:xfrm>
            <a:off x="431800" y="1916833"/>
            <a:ext cx="55584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65495" y="1916833"/>
            <a:ext cx="53848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lgn="r">
              <a:defRPr/>
            </a:lvl1pPr>
          </a:lstStyle>
          <a:p>
            <a:fld id="{4AC1BCF0-B662-4372-B5A6-2FF7226A59F1}" type="datetime3">
              <a:rPr lang="en-US" smtClean="0">
                <a:solidFill>
                  <a:srgbClr val="3C3C41"/>
                </a:solidFill>
              </a:rPr>
              <a:pPr/>
              <a:t>10 May 2019</a:t>
            </a:fld>
            <a:endParaRPr dirty="0">
              <a:solidFill>
                <a:srgbClr val="3C3C41"/>
              </a:solidFill>
            </a:endParaRPr>
          </a:p>
        </p:txBody>
      </p:sp>
      <p:sp>
        <p:nvSpPr>
          <p:cNvPr id="6" name="Footer Placeholder 5"/>
          <p:cNvSpPr>
            <a:spLocks noGrp="1"/>
          </p:cNvSpPr>
          <p:nvPr>
            <p:ph type="ftr" sz="quarter" idx="11"/>
          </p:nvPr>
        </p:nvSpPr>
        <p:spPr/>
        <p:txBody>
          <a:bodyPr/>
          <a:lstStyle/>
          <a:p>
            <a:endParaRPr lang="en-GB" dirty="0">
              <a:solidFill>
                <a:srgbClr val="3C3C41"/>
              </a:solidFill>
            </a:endParaRPr>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72524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41B6A8E4-17AA-4AC4-89B9-B29C821773F6}" type="datetime3">
              <a:rPr lang="en-US">
                <a:solidFill>
                  <a:srgbClr val="3C3C41"/>
                </a:solidFill>
              </a:rPr>
              <a:pPr/>
              <a:t>10 May 2019</a:t>
            </a:fld>
            <a:endParaRPr dirty="0">
              <a:solidFill>
                <a:srgbClr val="3C3C41"/>
              </a:solidFill>
            </a:endParaRPr>
          </a:p>
        </p:txBody>
      </p:sp>
      <p:sp>
        <p:nvSpPr>
          <p:cNvPr id="4" name="Footer Placeholder 3"/>
          <p:cNvSpPr>
            <a:spLocks noGrp="1"/>
          </p:cNvSpPr>
          <p:nvPr>
            <p:ph type="ftr" sz="quarter" idx="11"/>
          </p:nvPr>
        </p:nvSpPr>
        <p:spPr/>
        <p:txBody>
          <a:bodyPr/>
          <a:lstStyle/>
          <a:p>
            <a:endParaRPr lang="en-GB" dirty="0">
              <a:solidFill>
                <a:srgbClr val="3C3C41"/>
              </a:solidFill>
            </a:endParaRPr>
          </a:p>
        </p:txBody>
      </p:sp>
      <p:sp>
        <p:nvSpPr>
          <p:cNvPr id="5" name="Slide Number Placeholder 4"/>
          <p:cNvSpPr>
            <a:spLocks noGrp="1"/>
          </p:cNvSpPr>
          <p:nvPr>
            <p:ph type="sldNum" sz="quarter" idx="12"/>
          </p:nvPr>
        </p:nvSpPr>
        <p:spPr/>
        <p:txBody>
          <a:bodyPr/>
          <a:lstStyle/>
          <a:p>
            <a:fld id="{1EB79DAB-90E4-4F14-9B31-761BB9951B41}" type="slidenum">
              <a:rPr>
                <a:solidFill>
                  <a:srgbClr val="3C3C41"/>
                </a:solidFill>
              </a:rPr>
              <a:pPr/>
              <a:t>‹#›</a:t>
            </a:fld>
            <a:endParaRPr dirty="0">
              <a:solidFill>
                <a:srgbClr val="3C3C41"/>
              </a:solidFill>
            </a:endParaRPr>
          </a:p>
        </p:txBody>
      </p:sp>
      <p:sp>
        <p:nvSpPr>
          <p:cNvPr id="8" name="Content Placeholder 2"/>
          <p:cNvSpPr>
            <a:spLocks noGrp="1"/>
          </p:cNvSpPr>
          <p:nvPr>
            <p:ph sz="half" idx="1"/>
          </p:nvPr>
        </p:nvSpPr>
        <p:spPr>
          <a:xfrm>
            <a:off x="431800" y="1916831"/>
            <a:ext cx="11328400"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431801" y="4293096"/>
            <a:ext cx="11318495"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3256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1" y="476250"/>
            <a:ext cx="8775700" cy="1223963"/>
          </a:xfrm>
        </p:spPr>
        <p:txBody>
          <a:bodyPr>
            <a:noAutofit/>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31800" y="1989138"/>
            <a:ext cx="55584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1800" y="2708920"/>
            <a:ext cx="55584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201800" y="1989138"/>
            <a:ext cx="55584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1800" y="2708920"/>
            <a:ext cx="55584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lgn="r">
              <a:defRPr/>
            </a:lvl1pPr>
          </a:lstStyle>
          <a:p>
            <a:fld id="{7986C46A-F843-447A-8F94-C253222F6B0E}" type="datetime3">
              <a:rPr lang="en-US" smtClean="0">
                <a:solidFill>
                  <a:srgbClr val="3C3C41"/>
                </a:solidFill>
              </a:rPr>
              <a:pPr/>
              <a:t>10 May 2019</a:t>
            </a:fld>
            <a:endParaRPr dirty="0">
              <a:solidFill>
                <a:srgbClr val="3C3C41"/>
              </a:solidFill>
            </a:endParaRPr>
          </a:p>
        </p:txBody>
      </p:sp>
      <p:sp>
        <p:nvSpPr>
          <p:cNvPr id="8" name="Footer Placeholder 7"/>
          <p:cNvSpPr>
            <a:spLocks noGrp="1"/>
          </p:cNvSpPr>
          <p:nvPr>
            <p:ph type="ftr" sz="quarter" idx="11"/>
          </p:nvPr>
        </p:nvSpPr>
        <p:spPr/>
        <p:txBody>
          <a:bodyPr/>
          <a:lstStyle/>
          <a:p>
            <a:endParaRPr lang="en-GB" dirty="0">
              <a:solidFill>
                <a:srgbClr val="3C3C41"/>
              </a:solidFill>
            </a:endParaRPr>
          </a:p>
        </p:txBody>
      </p:sp>
      <p:sp>
        <p:nvSpPr>
          <p:cNvPr id="9" name="Slide Number Placeholder 8"/>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379719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lgn="r">
              <a:defRPr/>
            </a:lvl1pPr>
          </a:lstStyle>
          <a:p>
            <a:fld id="{1FA7E4C7-43F1-4ECF-A514-1D14603EEA9D}" type="datetime3">
              <a:rPr lang="en-US" smtClean="0">
                <a:solidFill>
                  <a:srgbClr val="3C3C41"/>
                </a:solidFill>
              </a:rPr>
              <a:pPr/>
              <a:t>10 May 2019</a:t>
            </a:fld>
            <a:endParaRPr dirty="0">
              <a:solidFill>
                <a:srgbClr val="3C3C41"/>
              </a:solidFill>
            </a:endParaRPr>
          </a:p>
        </p:txBody>
      </p:sp>
      <p:sp>
        <p:nvSpPr>
          <p:cNvPr id="4" name="Footer Placeholder 3"/>
          <p:cNvSpPr>
            <a:spLocks noGrp="1"/>
          </p:cNvSpPr>
          <p:nvPr>
            <p:ph type="ftr" sz="quarter" idx="11"/>
          </p:nvPr>
        </p:nvSpPr>
        <p:spPr/>
        <p:txBody>
          <a:bodyPr/>
          <a:lstStyle/>
          <a:p>
            <a:endParaRPr lang="en-GB" dirty="0">
              <a:solidFill>
                <a:srgbClr val="3C3C41"/>
              </a:solidFill>
            </a:endParaRPr>
          </a:p>
        </p:txBody>
      </p:sp>
      <p:sp>
        <p:nvSpPr>
          <p:cNvPr id="5" name="Slide Number Placeholder 4"/>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428456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1E02EA0E-FF6F-4CE6-9D55-67502EE03C71}" type="datetime3">
              <a:rPr lang="en-US" smtClean="0">
                <a:solidFill>
                  <a:srgbClr val="3C3C41"/>
                </a:solidFill>
              </a:rPr>
              <a:pPr/>
              <a:t>10 May 2019</a:t>
            </a:fld>
            <a:endParaRPr dirty="0">
              <a:solidFill>
                <a:srgbClr val="3C3C41"/>
              </a:solidFill>
            </a:endParaRPr>
          </a:p>
        </p:txBody>
      </p:sp>
      <p:sp>
        <p:nvSpPr>
          <p:cNvPr id="3" name="Footer Placeholder 2"/>
          <p:cNvSpPr>
            <a:spLocks noGrp="1"/>
          </p:cNvSpPr>
          <p:nvPr>
            <p:ph type="ftr" sz="quarter" idx="11"/>
          </p:nvPr>
        </p:nvSpPr>
        <p:spPr/>
        <p:txBody>
          <a:bodyPr/>
          <a:lstStyle/>
          <a:p>
            <a:endParaRPr lang="en-GB" dirty="0">
              <a:solidFill>
                <a:srgbClr val="3C3C41"/>
              </a:solidFill>
            </a:endParaRPr>
          </a:p>
        </p:txBody>
      </p:sp>
      <p:sp>
        <p:nvSpPr>
          <p:cNvPr id="4" name="Slide Number Placeholder 3"/>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264798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1" y="476250"/>
            <a:ext cx="8760884" cy="1223963"/>
          </a:xfrm>
        </p:spPr>
        <p:txBody>
          <a:bodyPr vert="horz" lIns="0" tIns="0" rIns="0" bIns="0" rtlCol="0" anchor="ctr">
            <a:noAutofit/>
          </a:bodyPr>
          <a:lstStyle>
            <a:lvl1pPr>
              <a:defRPr lang="en-GB" dirty="0"/>
            </a:lvl1pPr>
          </a:lstStyle>
          <a:p>
            <a:pPr lvl="0"/>
            <a:r>
              <a:rPr lang="en-US"/>
              <a:t>Click to edit Master title style</a:t>
            </a:r>
            <a:endParaRPr lang="en-GB" dirty="0"/>
          </a:p>
        </p:txBody>
      </p:sp>
      <p:sp>
        <p:nvSpPr>
          <p:cNvPr id="3" name="Content Placeholder 2"/>
          <p:cNvSpPr>
            <a:spLocks noGrp="1"/>
          </p:cNvSpPr>
          <p:nvPr>
            <p:ph idx="1"/>
          </p:nvPr>
        </p:nvSpPr>
        <p:spPr>
          <a:xfrm>
            <a:off x="431799" y="1916833"/>
            <a:ext cx="8760884" cy="4608511"/>
          </a:xfrm>
        </p:spPr>
        <p:txBody>
          <a:bodyPr>
            <a:noAutofit/>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9306984" y="1978026"/>
            <a:ext cx="2453216" cy="4542032"/>
          </a:xfrm>
        </p:spPr>
        <p:txBody>
          <a:bodyPr>
            <a:noAutofit/>
          </a:bodyPr>
          <a:lstStyle>
            <a:lvl1pPr marL="0" indent="0">
              <a:spcBef>
                <a:spcPts val="600"/>
              </a:spcBef>
              <a:spcAft>
                <a:spcPts val="600"/>
              </a:spcAft>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r">
              <a:defRPr/>
            </a:lvl1pPr>
          </a:lstStyle>
          <a:p>
            <a:fld id="{FB8DC4F9-3CF5-46C8-A80A-DE5B03B3E759}" type="datetime3">
              <a:rPr lang="en-US" smtClean="0">
                <a:solidFill>
                  <a:srgbClr val="3C3C41"/>
                </a:solidFill>
              </a:rPr>
              <a:pPr/>
              <a:t>10 May 2019</a:t>
            </a:fld>
            <a:endParaRPr dirty="0">
              <a:solidFill>
                <a:srgbClr val="3C3C41"/>
              </a:solidFill>
            </a:endParaRPr>
          </a:p>
        </p:txBody>
      </p:sp>
      <p:sp>
        <p:nvSpPr>
          <p:cNvPr id="6" name="Footer Placeholder 5"/>
          <p:cNvSpPr>
            <a:spLocks noGrp="1"/>
          </p:cNvSpPr>
          <p:nvPr>
            <p:ph type="ftr" sz="quarter" idx="11"/>
          </p:nvPr>
        </p:nvSpPr>
        <p:spPr/>
        <p:txBody>
          <a:bodyPr/>
          <a:lstStyle/>
          <a:p>
            <a:endParaRPr lang="en-GB" dirty="0">
              <a:solidFill>
                <a:srgbClr val="3C3C41"/>
              </a:solidFill>
            </a:endParaRPr>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49819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1" y="476250"/>
            <a:ext cx="8775700" cy="1223963"/>
          </a:xfrm>
          <a:prstGeom prst="rect">
            <a:avLst/>
          </a:prstGeom>
        </p:spPr>
        <p:txBody>
          <a:bodyPr vert="horz" lIns="0" tIns="0" rIns="0" bIns="0" rtlCol="0" anchor="ctr">
            <a:normAutofit/>
          </a:bodyPr>
          <a:lstStyle/>
          <a:p>
            <a:r>
              <a:rPr lang="en-US"/>
              <a:t>Click to edit Master title style</a:t>
            </a:r>
            <a:endParaRPr lang="en-GB" dirty="0"/>
          </a:p>
        </p:txBody>
      </p:sp>
      <p:pic>
        <p:nvPicPr>
          <p:cNvPr id="1026" name="Picture 2" descr="NRW_logo_CMYK_stack"/>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499601" y="581026"/>
            <a:ext cx="2207684"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31800" y="1916833"/>
            <a:ext cx="11150600" cy="420933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348528" y="63592"/>
            <a:ext cx="2844800" cy="365125"/>
          </a:xfrm>
          <a:prstGeom prst="rect">
            <a:avLst/>
          </a:prstGeom>
        </p:spPr>
        <p:txBody>
          <a:bodyPr vert="horz" lIns="0" tIns="0" rIns="0" bIns="0" rtlCol="0" anchor="b" anchorCtr="0"/>
          <a:lstStyle>
            <a:lvl1pPr algn="r">
              <a:defRPr lang="en-GB" sz="900" b="1" smtClean="0">
                <a:solidFill>
                  <a:schemeClr val="tx2"/>
                </a:solidFill>
              </a:defRPr>
            </a:lvl1pPr>
          </a:lstStyle>
          <a:p>
            <a:fld id="{41B6A8E4-17AA-4AC4-89B9-B29C821773F6}" type="datetime3">
              <a:rPr lang="en-US">
                <a:solidFill>
                  <a:srgbClr val="3C3C41"/>
                </a:solidFill>
              </a:rPr>
              <a:pPr/>
              <a:t>10 May 2019</a:t>
            </a:fld>
            <a:endParaRPr dirty="0">
              <a:solidFill>
                <a:srgbClr val="3C3C41"/>
              </a:solidFill>
            </a:endParaRPr>
          </a:p>
        </p:txBody>
      </p:sp>
      <p:sp>
        <p:nvSpPr>
          <p:cNvPr id="5" name="Footer Placeholder 4"/>
          <p:cNvSpPr>
            <a:spLocks noGrp="1"/>
          </p:cNvSpPr>
          <p:nvPr>
            <p:ph type="ftr" sz="quarter" idx="3"/>
          </p:nvPr>
        </p:nvSpPr>
        <p:spPr>
          <a:xfrm>
            <a:off x="9309099" y="116632"/>
            <a:ext cx="2451100" cy="312084"/>
          </a:xfrm>
          <a:prstGeom prst="rect">
            <a:avLst/>
          </a:prstGeom>
        </p:spPr>
        <p:txBody>
          <a:bodyPr vert="horz" lIns="0" tIns="0" rIns="0" bIns="0" rtlCol="0" anchor="b" anchorCtr="0"/>
          <a:lstStyle>
            <a:lvl1pPr algn="r">
              <a:defRPr sz="900" b="1">
                <a:solidFill>
                  <a:schemeClr val="tx2"/>
                </a:solidFill>
              </a:defRPr>
            </a:lvl1pPr>
          </a:lstStyle>
          <a:p>
            <a:endParaRPr lang="en-GB" dirty="0">
              <a:solidFill>
                <a:srgbClr val="3C3C41"/>
              </a:solidFill>
            </a:endParaRPr>
          </a:p>
        </p:txBody>
      </p:sp>
      <p:sp>
        <p:nvSpPr>
          <p:cNvPr id="6" name="Slide Number Placeholder 5"/>
          <p:cNvSpPr>
            <a:spLocks noGrp="1"/>
          </p:cNvSpPr>
          <p:nvPr>
            <p:ph type="sldNum" sz="quarter" idx="4"/>
          </p:nvPr>
        </p:nvSpPr>
        <p:spPr>
          <a:xfrm>
            <a:off x="9207500" y="6413501"/>
            <a:ext cx="2844800" cy="365125"/>
          </a:xfrm>
          <a:prstGeom prst="rect">
            <a:avLst/>
          </a:prstGeom>
        </p:spPr>
        <p:txBody>
          <a:bodyPr vert="horz" lIns="0" tIns="0" rIns="0" bIns="0" rtlCol="0" anchor="b" anchorCtr="0"/>
          <a:lstStyle>
            <a:lvl1pPr algn="r">
              <a:defRPr lang="en-GB" sz="900" b="1" smtClean="0">
                <a:solidFill>
                  <a:schemeClr val="tx2"/>
                </a:solidFill>
              </a:defRPr>
            </a:lvl1pPr>
          </a:lstStyle>
          <a:p>
            <a:fld id="{1EB79DAB-90E4-4F14-9B31-761BB9951B41}" type="slidenum">
              <a:rPr>
                <a:solidFill>
                  <a:srgbClr val="3C3C41"/>
                </a:solidFill>
              </a:rPr>
              <a:pPr/>
              <a:t>‹#›</a:t>
            </a:fld>
            <a:endParaRPr dirty="0">
              <a:solidFill>
                <a:srgbClr val="3C3C41"/>
              </a:solidFill>
            </a:endParaRPr>
          </a:p>
        </p:txBody>
      </p:sp>
      <p:sp>
        <p:nvSpPr>
          <p:cNvPr id="7" name="AutoShape 2"/>
          <p:cNvSpPr>
            <a:spLocks noChangeArrowheads="1"/>
          </p:cNvSpPr>
          <p:nvPr/>
        </p:nvSpPr>
        <p:spPr bwMode="auto">
          <a:xfrm>
            <a:off x="9309101" y="428625"/>
            <a:ext cx="2451100"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sz="1800" dirty="0">
              <a:solidFill>
                <a:prstClr val="black"/>
              </a:solidFill>
            </a:endParaRPr>
          </a:p>
        </p:txBody>
      </p:sp>
      <p:sp>
        <p:nvSpPr>
          <p:cNvPr id="8" name="AutoShape 3"/>
          <p:cNvSpPr>
            <a:spLocks noChangeArrowheads="1"/>
          </p:cNvSpPr>
          <p:nvPr/>
        </p:nvSpPr>
        <p:spPr bwMode="auto">
          <a:xfrm flipV="1">
            <a:off x="431801" y="428625"/>
            <a:ext cx="8775700"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sz="1800" dirty="0">
              <a:solidFill>
                <a:prstClr val="black"/>
              </a:solidFill>
            </a:endParaRPr>
          </a:p>
        </p:txBody>
      </p:sp>
    </p:spTree>
    <p:extLst>
      <p:ext uri="{BB962C8B-B14F-4D97-AF65-F5344CB8AC3E}">
        <p14:creationId xmlns:p14="http://schemas.microsoft.com/office/powerpoint/2010/main" val="3240282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rgbClr val="0091A5"/>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266700" indent="-2667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42925" indent="-2762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809625" indent="-2667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ijmMA9hlo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youtu.be/Lt-FrVBhE_Y" TargetMode="External"/><Relationship Id="rId5" Type="http://schemas.openxmlformats.org/officeDocument/2006/relationships/image" Target="../media/image31.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35.png"/><Relationship Id="rId9"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9.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svg"/><Relationship Id="rId4" Type="http://schemas.microsoft.com/office/2007/relationships/hdphoto" Target="../media/hdphoto5.wdp"/><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6.wdp"/><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hyperlink" Target="https://bit.ly/2DZ6hY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hyperlink" Target="https://naturalresources.wales/guidance-and-advice/business-sectors/education-learning-and-skills/acorn-antics/?lang=en" TargetMode="External"/><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752532"/>
            <a:ext cx="7772400" cy="2262113"/>
          </a:xfrm>
        </p:spPr>
        <p:txBody>
          <a:bodyPr/>
          <a:lstStyle/>
          <a:p>
            <a:br>
              <a:rPr lang="en-GB" dirty="0"/>
            </a:br>
            <a:br>
              <a:rPr lang="en-GB" sz="4000" dirty="0"/>
            </a:br>
            <a:r>
              <a:rPr lang="en-GB" sz="4000" dirty="0">
                <a:solidFill>
                  <a:srgbClr val="0091A5"/>
                </a:solidFill>
              </a:rPr>
              <a:t>Growing trees from seed</a:t>
            </a:r>
            <a:br>
              <a:rPr lang="en-GB" sz="4000" dirty="0">
                <a:solidFill>
                  <a:srgbClr val="0091A5"/>
                </a:solidFill>
              </a:rPr>
            </a:br>
            <a:br>
              <a:rPr lang="en-GB" sz="4000" dirty="0">
                <a:solidFill>
                  <a:srgbClr val="0091A5"/>
                </a:solidFill>
              </a:rPr>
            </a:br>
            <a:r>
              <a:rPr lang="en-GB" sz="3000" dirty="0"/>
              <a:t>Operation Acorn</a:t>
            </a:r>
            <a:br>
              <a:rPr lang="en-GB" sz="4000" dirty="0">
                <a:solidFill>
                  <a:srgbClr val="0091A5"/>
                </a:solidFill>
              </a:rPr>
            </a:br>
            <a:br>
              <a:rPr lang="en-GB" sz="4000" dirty="0">
                <a:solidFill>
                  <a:srgbClr val="0091A5"/>
                </a:solidFill>
              </a:rPr>
            </a:br>
            <a:br>
              <a:rPr lang="en-GB" sz="4000" dirty="0">
                <a:solidFill>
                  <a:srgbClr val="0091A5"/>
                </a:solidFill>
              </a:rPr>
            </a:br>
            <a:r>
              <a:rPr lang="en-GB" sz="4000" dirty="0">
                <a:solidFill>
                  <a:srgbClr val="0091A5"/>
                </a:solidFill>
              </a:rPr>
              <a:t> </a:t>
            </a:r>
            <a:br>
              <a:rPr lang="en-GB" dirty="0">
                <a:solidFill>
                  <a:srgbClr val="0091A5"/>
                </a:solidFill>
              </a:rPr>
            </a:br>
            <a:br>
              <a:rPr lang="en-GB" dirty="0"/>
            </a:br>
            <a:endParaRPr lang="en-GB" sz="1800" baseline="30000" dirty="0">
              <a:solidFill>
                <a:srgbClr val="0091A5"/>
              </a:solidFill>
            </a:endParaRPr>
          </a:p>
        </p:txBody>
      </p:sp>
      <p:pic>
        <p:nvPicPr>
          <p:cNvPr id="4" name="Picture 3">
            <a:extLst>
              <a:ext uri="{FF2B5EF4-FFF2-40B4-BE49-F238E27FC236}">
                <a16:creationId xmlns:a16="http://schemas.microsoft.com/office/drawing/2014/main" id="{4654C523-1C3C-4886-9CEA-23B6345C84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9623" y="561594"/>
            <a:ext cx="2781257" cy="635088"/>
          </a:xfrm>
          <a:prstGeom prst="rect">
            <a:avLst/>
          </a:prstGeom>
        </p:spPr>
      </p:pic>
    </p:spTree>
    <p:extLst>
      <p:ext uri="{BB962C8B-B14F-4D97-AF65-F5344CB8AC3E}">
        <p14:creationId xmlns:p14="http://schemas.microsoft.com/office/powerpoint/2010/main" val="384113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A237-0871-45AF-9F7A-3CC4455B071B}"/>
              </a:ext>
            </a:extLst>
          </p:cNvPr>
          <p:cNvSpPr>
            <a:spLocks noGrp="1"/>
          </p:cNvSpPr>
          <p:nvPr>
            <p:ph type="title"/>
          </p:nvPr>
        </p:nvSpPr>
        <p:spPr>
          <a:xfrm>
            <a:off x="431801" y="476250"/>
            <a:ext cx="8775700" cy="676085"/>
          </a:xfrm>
        </p:spPr>
        <p:txBody>
          <a:bodyPr/>
          <a:lstStyle/>
          <a:p>
            <a:r>
              <a:rPr lang="en-GB" dirty="0">
                <a:solidFill>
                  <a:schemeClr val="accent1"/>
                </a:solidFill>
              </a:rPr>
              <a:t>The race to germinate</a:t>
            </a:r>
          </a:p>
        </p:txBody>
      </p:sp>
      <p:sp>
        <p:nvSpPr>
          <p:cNvPr id="4" name="Rectangle 3">
            <a:extLst>
              <a:ext uri="{FF2B5EF4-FFF2-40B4-BE49-F238E27FC236}">
                <a16:creationId xmlns:a16="http://schemas.microsoft.com/office/drawing/2014/main" id="{5FFC7A2B-5DBC-4344-838F-15F893996F2F}"/>
              </a:ext>
            </a:extLst>
          </p:cNvPr>
          <p:cNvSpPr/>
          <p:nvPr/>
        </p:nvSpPr>
        <p:spPr>
          <a:xfrm>
            <a:off x="431800" y="5402306"/>
            <a:ext cx="5481973" cy="1200329"/>
          </a:xfrm>
          <a:prstGeom prst="rect">
            <a:avLst/>
          </a:prstGeom>
          <a:solidFill>
            <a:srgbClr val="0091A5"/>
          </a:solidFill>
        </p:spPr>
        <p:txBody>
          <a:bodyPr wrap="square">
            <a:spAutoFit/>
          </a:bodyPr>
          <a:lstStyle/>
          <a:p>
            <a:r>
              <a:rPr lang="en-GB" b="1" dirty="0">
                <a:solidFill>
                  <a:schemeClr val="bg1"/>
                </a:solidFill>
              </a:rPr>
              <a:t>Video of an acorn germinating, filmed over 8 months - 1.26 minutes</a:t>
            </a:r>
          </a:p>
          <a:p>
            <a:endParaRPr lang="en-GB" dirty="0">
              <a:solidFill>
                <a:schemeClr val="bg1"/>
              </a:solidFill>
            </a:endParaRPr>
          </a:p>
          <a:p>
            <a:r>
              <a:rPr lang="en-GB" dirty="0">
                <a:solidFill>
                  <a:schemeClr val="bg1"/>
                </a:solidFill>
                <a:hlinkClick r:id="rId3"/>
              </a:rPr>
              <a:t>https://www.youtube.com/watch?v=ijmMA9hlo00</a:t>
            </a:r>
            <a:endParaRPr lang="en-GB" dirty="0">
              <a:solidFill>
                <a:schemeClr val="bg1"/>
              </a:solidFill>
            </a:endParaRPr>
          </a:p>
        </p:txBody>
      </p:sp>
      <p:sp>
        <p:nvSpPr>
          <p:cNvPr id="6" name="TextBox 5">
            <a:extLst>
              <a:ext uri="{FF2B5EF4-FFF2-40B4-BE49-F238E27FC236}">
                <a16:creationId xmlns:a16="http://schemas.microsoft.com/office/drawing/2014/main" id="{3CD4BD2C-8A3C-468B-B790-30B645091573}"/>
              </a:ext>
            </a:extLst>
          </p:cNvPr>
          <p:cNvSpPr txBox="1"/>
          <p:nvPr/>
        </p:nvSpPr>
        <p:spPr>
          <a:xfrm>
            <a:off x="6096000" y="1748981"/>
            <a:ext cx="5903496" cy="5570756"/>
          </a:xfrm>
          <a:prstGeom prst="rect">
            <a:avLst/>
          </a:prstGeom>
          <a:noFill/>
        </p:spPr>
        <p:txBody>
          <a:bodyPr wrap="square" rtlCol="0">
            <a:spAutoFit/>
          </a:bodyPr>
          <a:lstStyle/>
          <a:p>
            <a:r>
              <a:rPr lang="en-GB" sz="2200" dirty="0"/>
              <a:t>Once all the acorns have been received and checked a germination test is undertaken.</a:t>
            </a:r>
          </a:p>
          <a:p>
            <a:endParaRPr lang="en-GB" sz="2200" dirty="0"/>
          </a:p>
          <a:p>
            <a:r>
              <a:rPr lang="en-GB" sz="2200" b="1" dirty="0">
                <a:solidFill>
                  <a:schemeClr val="accent1"/>
                </a:solidFill>
              </a:rPr>
              <a:t>Question - What is a germination test?</a:t>
            </a:r>
          </a:p>
          <a:p>
            <a:endParaRPr lang="en-GB" sz="2200" dirty="0"/>
          </a:p>
          <a:p>
            <a:r>
              <a:rPr lang="en-GB" sz="2200" dirty="0"/>
              <a:t>A germination test estimates the percentage of acorns within a sample that are capable of germinating.</a:t>
            </a:r>
          </a:p>
          <a:p>
            <a:endParaRPr lang="en-GB" sz="2200" dirty="0"/>
          </a:p>
          <a:p>
            <a:r>
              <a:rPr lang="en-GB" sz="2200" b="1" dirty="0">
                <a:solidFill>
                  <a:schemeClr val="accent1"/>
                </a:solidFill>
              </a:rPr>
              <a:t>Question - Why do a germination test?</a:t>
            </a:r>
            <a:endParaRPr lang="en-GB" sz="2200" dirty="0">
              <a:solidFill>
                <a:schemeClr val="accent1"/>
              </a:solidFill>
            </a:endParaRPr>
          </a:p>
          <a:p>
            <a:endParaRPr lang="en-GB" sz="2200" dirty="0"/>
          </a:p>
          <a:p>
            <a:r>
              <a:rPr lang="en-GB" sz="2200" dirty="0"/>
              <a:t>Knowing the germination rate of a particular seed is key to understanding how well that seed will grow once sown.</a:t>
            </a:r>
          </a:p>
          <a:p>
            <a:endParaRPr lang="en-GB" sz="2400" b="1" dirty="0"/>
          </a:p>
          <a:p>
            <a:endParaRPr lang="en-GB" sz="2400" dirty="0"/>
          </a:p>
        </p:txBody>
      </p:sp>
      <p:pic>
        <p:nvPicPr>
          <p:cNvPr id="10" name="Picture 9">
            <a:extLst>
              <a:ext uri="{FF2B5EF4-FFF2-40B4-BE49-F238E27FC236}">
                <a16:creationId xmlns:a16="http://schemas.microsoft.com/office/drawing/2014/main" id="{11FDE5BE-47ED-414A-B591-A64320A494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800" y="1518265"/>
            <a:ext cx="5481973" cy="3734594"/>
          </a:xfrm>
          <a:prstGeom prst="rect">
            <a:avLst/>
          </a:prstGeom>
          <a:ln w="19050">
            <a:solidFill>
              <a:srgbClr val="0091A5"/>
            </a:solidFill>
          </a:ln>
        </p:spPr>
      </p:pic>
      <p:pic>
        <p:nvPicPr>
          <p:cNvPr id="19" name="Picture 18">
            <a:extLst>
              <a:ext uri="{FF2B5EF4-FFF2-40B4-BE49-F238E27FC236}">
                <a16:creationId xmlns:a16="http://schemas.microsoft.com/office/drawing/2014/main" id="{4AB7BFF9-6B8D-4E0F-9845-548AA3A36A2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60278" y="525018"/>
            <a:ext cx="2747223" cy="627317"/>
          </a:xfrm>
          <a:prstGeom prst="rect">
            <a:avLst/>
          </a:prstGeom>
        </p:spPr>
      </p:pic>
    </p:spTree>
    <p:extLst>
      <p:ext uri="{BB962C8B-B14F-4D97-AF65-F5344CB8AC3E}">
        <p14:creationId xmlns:p14="http://schemas.microsoft.com/office/powerpoint/2010/main" val="36739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4E78-E899-49B1-8E8D-E3687E770CF5}"/>
              </a:ext>
            </a:extLst>
          </p:cNvPr>
          <p:cNvSpPr>
            <a:spLocks noGrp="1"/>
          </p:cNvSpPr>
          <p:nvPr>
            <p:ph type="title"/>
          </p:nvPr>
        </p:nvSpPr>
        <p:spPr>
          <a:xfrm>
            <a:off x="431801" y="476251"/>
            <a:ext cx="8775700" cy="678782"/>
          </a:xfrm>
        </p:spPr>
        <p:txBody>
          <a:bodyPr/>
          <a:lstStyle/>
          <a:p>
            <a:r>
              <a:rPr lang="en-GB" sz="2800" dirty="0">
                <a:solidFill>
                  <a:schemeClr val="accent1"/>
                </a:solidFill>
              </a:rPr>
              <a:t>Time vs average acorn germination rate</a:t>
            </a:r>
          </a:p>
        </p:txBody>
      </p:sp>
      <p:graphicFrame>
        <p:nvGraphicFramePr>
          <p:cNvPr id="5" name="Chart 4">
            <a:extLst>
              <a:ext uri="{FF2B5EF4-FFF2-40B4-BE49-F238E27FC236}">
                <a16:creationId xmlns:a16="http://schemas.microsoft.com/office/drawing/2014/main" id="{0D484FAF-B654-49CF-808F-57795267102B}"/>
              </a:ext>
            </a:extLst>
          </p:cNvPr>
          <p:cNvGraphicFramePr>
            <a:graphicFrameLocks/>
          </p:cNvGraphicFramePr>
          <p:nvPr>
            <p:extLst>
              <p:ext uri="{D42A27DB-BD31-4B8C-83A1-F6EECF244321}">
                <p14:modId xmlns:p14="http://schemas.microsoft.com/office/powerpoint/2010/main" val="352867981"/>
              </p:ext>
            </p:extLst>
          </p:nvPr>
        </p:nvGraphicFramePr>
        <p:xfrm>
          <a:off x="-1" y="1700212"/>
          <a:ext cx="7716254" cy="49893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D484FAF-B654-49CF-808F-57795267102B}"/>
              </a:ext>
            </a:extLst>
          </p:cNvPr>
          <p:cNvGraphicFramePr>
            <a:graphicFrameLocks/>
          </p:cNvGraphicFramePr>
          <p:nvPr>
            <p:extLst>
              <p:ext uri="{D42A27DB-BD31-4B8C-83A1-F6EECF244321}">
                <p14:modId xmlns:p14="http://schemas.microsoft.com/office/powerpoint/2010/main" val="3053202169"/>
              </p:ext>
            </p:extLst>
          </p:nvPr>
        </p:nvGraphicFramePr>
        <p:xfrm>
          <a:off x="-2" y="2130341"/>
          <a:ext cx="8534401" cy="455921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10E22EFE-DC3A-40C3-B279-6EBFEC214097}"/>
              </a:ext>
            </a:extLst>
          </p:cNvPr>
          <p:cNvSpPr txBox="1"/>
          <p:nvPr/>
        </p:nvSpPr>
        <p:spPr>
          <a:xfrm>
            <a:off x="5260625" y="1425124"/>
            <a:ext cx="4826803" cy="369332"/>
          </a:xfrm>
          <a:prstGeom prst="rect">
            <a:avLst/>
          </a:prstGeom>
          <a:noFill/>
        </p:spPr>
        <p:txBody>
          <a:bodyPr wrap="square" rtlCol="0">
            <a:spAutoFit/>
          </a:bodyPr>
          <a:lstStyle/>
          <a:p>
            <a:r>
              <a:rPr lang="en-GB" b="1" dirty="0"/>
              <a:t>Acorns sown in the ground at the nursery</a:t>
            </a:r>
          </a:p>
        </p:txBody>
      </p:sp>
      <p:sp>
        <p:nvSpPr>
          <p:cNvPr id="12" name="TextBox 11">
            <a:extLst>
              <a:ext uri="{FF2B5EF4-FFF2-40B4-BE49-F238E27FC236}">
                <a16:creationId xmlns:a16="http://schemas.microsoft.com/office/drawing/2014/main" id="{1F44DF0E-DB3C-435A-B1D0-310086161EF0}"/>
              </a:ext>
            </a:extLst>
          </p:cNvPr>
          <p:cNvSpPr txBox="1"/>
          <p:nvPr/>
        </p:nvSpPr>
        <p:spPr>
          <a:xfrm>
            <a:off x="2958907" y="1184122"/>
            <a:ext cx="2449503" cy="369332"/>
          </a:xfrm>
          <a:prstGeom prst="rect">
            <a:avLst/>
          </a:prstGeom>
          <a:noFill/>
        </p:spPr>
        <p:txBody>
          <a:bodyPr wrap="square" rtlCol="0">
            <a:spAutoFit/>
          </a:bodyPr>
          <a:lstStyle/>
          <a:p>
            <a:r>
              <a:rPr lang="en-GB" b="1" dirty="0"/>
              <a:t>Acorns collected</a:t>
            </a:r>
          </a:p>
        </p:txBody>
      </p:sp>
      <p:sp>
        <p:nvSpPr>
          <p:cNvPr id="15" name="TextBox 14">
            <a:extLst>
              <a:ext uri="{FF2B5EF4-FFF2-40B4-BE49-F238E27FC236}">
                <a16:creationId xmlns:a16="http://schemas.microsoft.com/office/drawing/2014/main" id="{5F05C933-473F-4419-A3E1-F06C7A8C1C38}"/>
              </a:ext>
            </a:extLst>
          </p:cNvPr>
          <p:cNvSpPr txBox="1"/>
          <p:nvPr/>
        </p:nvSpPr>
        <p:spPr>
          <a:xfrm>
            <a:off x="431802" y="1060789"/>
            <a:ext cx="2448858" cy="646331"/>
          </a:xfrm>
          <a:prstGeom prst="rect">
            <a:avLst/>
          </a:prstGeom>
          <a:noFill/>
          <a:ln w="57150">
            <a:solidFill>
              <a:schemeClr val="bg1"/>
            </a:solidFill>
          </a:ln>
        </p:spPr>
        <p:txBody>
          <a:bodyPr wrap="square" rtlCol="0">
            <a:spAutoFit/>
          </a:bodyPr>
          <a:lstStyle/>
          <a:p>
            <a:r>
              <a:rPr lang="en-GB" b="1" dirty="0"/>
              <a:t>Acorns ripen on tree and begin to drop</a:t>
            </a:r>
          </a:p>
        </p:txBody>
      </p:sp>
      <p:grpSp>
        <p:nvGrpSpPr>
          <p:cNvPr id="51" name="Group 50">
            <a:extLst>
              <a:ext uri="{FF2B5EF4-FFF2-40B4-BE49-F238E27FC236}">
                <a16:creationId xmlns:a16="http://schemas.microsoft.com/office/drawing/2014/main" id="{A788DED5-54FE-4B9E-BFF6-47E54AA50392}"/>
              </a:ext>
            </a:extLst>
          </p:cNvPr>
          <p:cNvGrpSpPr/>
          <p:nvPr/>
        </p:nvGrpSpPr>
        <p:grpSpPr>
          <a:xfrm>
            <a:off x="1063354" y="1684898"/>
            <a:ext cx="1779152" cy="551166"/>
            <a:chOff x="1063057" y="1700212"/>
            <a:chExt cx="1779152" cy="551166"/>
          </a:xfrm>
        </p:grpSpPr>
        <p:cxnSp>
          <p:nvCxnSpPr>
            <p:cNvPr id="22" name="Straight Arrow Connector 21">
              <a:extLst>
                <a:ext uri="{FF2B5EF4-FFF2-40B4-BE49-F238E27FC236}">
                  <a16:creationId xmlns:a16="http://schemas.microsoft.com/office/drawing/2014/main" id="{EE0A8BC6-C719-4217-A9C5-D7D4F9349985}"/>
                </a:ext>
              </a:extLst>
            </p:cNvPr>
            <p:cNvCxnSpPr>
              <a:cxnSpLocks/>
            </p:cNvCxnSpPr>
            <p:nvPr/>
          </p:nvCxnSpPr>
          <p:spPr>
            <a:xfrm>
              <a:off x="1063057" y="2236031"/>
              <a:ext cx="1779152" cy="1534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1DBE68-F953-43FB-AA62-56B3381BFA6B}"/>
                </a:ext>
              </a:extLst>
            </p:cNvPr>
            <p:cNvCxnSpPr>
              <a:cxnSpLocks/>
            </p:cNvCxnSpPr>
            <p:nvPr/>
          </p:nvCxnSpPr>
          <p:spPr>
            <a:xfrm>
              <a:off x="1620252" y="1700212"/>
              <a:ext cx="0" cy="551166"/>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385063CB-DCF2-4893-95C6-9EDD197F5BC6}"/>
              </a:ext>
            </a:extLst>
          </p:cNvPr>
          <p:cNvGrpSpPr/>
          <p:nvPr/>
        </p:nvGrpSpPr>
        <p:grpSpPr>
          <a:xfrm>
            <a:off x="1856683" y="1555208"/>
            <a:ext cx="2516249" cy="438568"/>
            <a:chOff x="1864870" y="1679357"/>
            <a:chExt cx="2377756" cy="438568"/>
          </a:xfrm>
        </p:grpSpPr>
        <p:cxnSp>
          <p:nvCxnSpPr>
            <p:cNvPr id="30" name="Straight Arrow Connector 29">
              <a:extLst>
                <a:ext uri="{FF2B5EF4-FFF2-40B4-BE49-F238E27FC236}">
                  <a16:creationId xmlns:a16="http://schemas.microsoft.com/office/drawing/2014/main" id="{F87EF54F-272C-4933-A91F-80DCC3041E15}"/>
                </a:ext>
              </a:extLst>
            </p:cNvPr>
            <p:cNvCxnSpPr>
              <a:cxnSpLocks/>
            </p:cNvCxnSpPr>
            <p:nvPr/>
          </p:nvCxnSpPr>
          <p:spPr>
            <a:xfrm>
              <a:off x="1864870" y="2096602"/>
              <a:ext cx="2377756"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F4F5389-503D-49A8-9101-66712AC47D15}"/>
                </a:ext>
              </a:extLst>
            </p:cNvPr>
            <p:cNvCxnSpPr>
              <a:cxnSpLocks/>
            </p:cNvCxnSpPr>
            <p:nvPr/>
          </p:nvCxnSpPr>
          <p:spPr>
            <a:xfrm flipH="1">
              <a:off x="3274072" y="1679357"/>
              <a:ext cx="329884" cy="43856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68FF705-2A2F-4C20-B9C4-F63770D6841E}"/>
              </a:ext>
            </a:extLst>
          </p:cNvPr>
          <p:cNvGrpSpPr/>
          <p:nvPr/>
        </p:nvGrpSpPr>
        <p:grpSpPr>
          <a:xfrm>
            <a:off x="3926087" y="1770053"/>
            <a:ext cx="1828298" cy="448995"/>
            <a:chOff x="3953377" y="1411341"/>
            <a:chExt cx="1828298" cy="448995"/>
          </a:xfrm>
        </p:grpSpPr>
        <p:cxnSp>
          <p:nvCxnSpPr>
            <p:cNvPr id="29" name="Straight Arrow Connector 28">
              <a:extLst>
                <a:ext uri="{FF2B5EF4-FFF2-40B4-BE49-F238E27FC236}">
                  <a16:creationId xmlns:a16="http://schemas.microsoft.com/office/drawing/2014/main" id="{3B9B26FA-6566-4A3B-B9E7-5F28E9BB84C2}"/>
                </a:ext>
              </a:extLst>
            </p:cNvPr>
            <p:cNvCxnSpPr>
              <a:cxnSpLocks/>
            </p:cNvCxnSpPr>
            <p:nvPr/>
          </p:nvCxnSpPr>
          <p:spPr>
            <a:xfrm>
              <a:off x="3953377" y="1860336"/>
              <a:ext cx="1828298"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CCEA8AE-F8B5-4DCB-9DE7-9BC084E207EB}"/>
                </a:ext>
              </a:extLst>
            </p:cNvPr>
            <p:cNvCxnSpPr>
              <a:cxnSpLocks/>
            </p:cNvCxnSpPr>
            <p:nvPr/>
          </p:nvCxnSpPr>
          <p:spPr>
            <a:xfrm flipH="1">
              <a:off x="5238953" y="1411341"/>
              <a:ext cx="329884" cy="43856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1F91042B-9CF4-4940-ABB2-BA04722FEEB4}"/>
              </a:ext>
            </a:extLst>
          </p:cNvPr>
          <p:cNvSpPr txBox="1"/>
          <p:nvPr/>
        </p:nvSpPr>
        <p:spPr>
          <a:xfrm>
            <a:off x="8246407" y="2015628"/>
            <a:ext cx="3813438" cy="4524315"/>
          </a:xfrm>
          <a:prstGeom prst="rect">
            <a:avLst/>
          </a:prstGeom>
          <a:noFill/>
        </p:spPr>
        <p:txBody>
          <a:bodyPr wrap="square" rtlCol="0">
            <a:spAutoFit/>
          </a:bodyPr>
          <a:lstStyle/>
          <a:p>
            <a:r>
              <a:rPr lang="en-GB" sz="2400" b="1" dirty="0">
                <a:solidFill>
                  <a:schemeClr val="accent1"/>
                </a:solidFill>
              </a:rPr>
              <a:t>Question – what impact does time have on the germination % rate of acorns?</a:t>
            </a:r>
          </a:p>
          <a:p>
            <a:endParaRPr lang="en-GB" sz="2400" b="1" dirty="0">
              <a:solidFill>
                <a:schemeClr val="accent1"/>
              </a:solidFill>
            </a:endParaRPr>
          </a:p>
          <a:p>
            <a:r>
              <a:rPr lang="en-GB" sz="2400" b="1" dirty="0">
                <a:solidFill>
                  <a:schemeClr val="accent1"/>
                </a:solidFill>
              </a:rPr>
              <a:t>What is the germination % rate when the acorns:</a:t>
            </a:r>
          </a:p>
          <a:p>
            <a:endParaRPr lang="en-GB" sz="2400" b="1" dirty="0">
              <a:solidFill>
                <a:schemeClr val="accent1"/>
              </a:solidFill>
            </a:endParaRPr>
          </a:p>
          <a:p>
            <a:pPr marL="342900" indent="-342900">
              <a:buFontTx/>
              <a:buChar char="-"/>
            </a:pPr>
            <a:r>
              <a:rPr lang="en-GB" sz="2400" b="1" dirty="0">
                <a:solidFill>
                  <a:schemeClr val="accent1"/>
                </a:solidFill>
              </a:rPr>
              <a:t>Drop from the tree?</a:t>
            </a:r>
          </a:p>
          <a:p>
            <a:pPr marL="342900" indent="-342900">
              <a:buFontTx/>
              <a:buChar char="-"/>
            </a:pPr>
            <a:r>
              <a:rPr lang="en-GB" sz="2400" b="1" dirty="0">
                <a:solidFill>
                  <a:schemeClr val="accent1"/>
                </a:solidFill>
              </a:rPr>
              <a:t>Are collected?</a:t>
            </a:r>
          </a:p>
          <a:p>
            <a:pPr marL="342900" indent="-342900">
              <a:buFontTx/>
              <a:buChar char="-"/>
            </a:pPr>
            <a:r>
              <a:rPr lang="en-GB" sz="2400" b="1" dirty="0">
                <a:solidFill>
                  <a:schemeClr val="accent1"/>
                </a:solidFill>
              </a:rPr>
              <a:t>Sown in the ground at the nursery?</a:t>
            </a:r>
          </a:p>
        </p:txBody>
      </p:sp>
      <p:pic>
        <p:nvPicPr>
          <p:cNvPr id="55" name="Picture 54">
            <a:extLst>
              <a:ext uri="{FF2B5EF4-FFF2-40B4-BE49-F238E27FC236}">
                <a16:creationId xmlns:a16="http://schemas.microsoft.com/office/drawing/2014/main" id="{4F0FEE90-CB75-4A74-BC2B-A6BC3BBB050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76704" y="635308"/>
            <a:ext cx="2295075" cy="612988"/>
          </a:xfrm>
          <a:prstGeom prst="rect">
            <a:avLst/>
          </a:prstGeom>
        </p:spPr>
      </p:pic>
    </p:spTree>
    <p:extLst>
      <p:ext uri="{BB962C8B-B14F-4D97-AF65-F5344CB8AC3E}">
        <p14:creationId xmlns:p14="http://schemas.microsoft.com/office/powerpoint/2010/main" val="275774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E9FFFE-AE5C-472A-AECA-BF6072EB90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01" y="4689394"/>
            <a:ext cx="2831181" cy="1881556"/>
          </a:xfrm>
          <a:prstGeom prst="rect">
            <a:avLst/>
          </a:prstGeom>
          <a:ln w="19050">
            <a:solidFill>
              <a:srgbClr val="0091A5"/>
            </a:solidFill>
          </a:ln>
        </p:spPr>
      </p:pic>
      <p:sp>
        <p:nvSpPr>
          <p:cNvPr id="2" name="Title 1">
            <a:extLst>
              <a:ext uri="{FF2B5EF4-FFF2-40B4-BE49-F238E27FC236}">
                <a16:creationId xmlns:a16="http://schemas.microsoft.com/office/drawing/2014/main" id="{F715A7FE-BACB-41C8-8B69-223B82A46AEF}"/>
              </a:ext>
            </a:extLst>
          </p:cNvPr>
          <p:cNvSpPr>
            <a:spLocks noGrp="1"/>
          </p:cNvSpPr>
          <p:nvPr>
            <p:ph type="title"/>
          </p:nvPr>
        </p:nvSpPr>
        <p:spPr>
          <a:xfrm>
            <a:off x="431801" y="163644"/>
            <a:ext cx="8775700" cy="1223963"/>
          </a:xfrm>
        </p:spPr>
        <p:txBody>
          <a:bodyPr/>
          <a:lstStyle/>
          <a:p>
            <a:r>
              <a:rPr lang="en-GB" dirty="0">
                <a:solidFill>
                  <a:schemeClr val="accent1"/>
                </a:solidFill>
              </a:rPr>
              <a:t>Keeping deterioration at bay</a:t>
            </a:r>
          </a:p>
        </p:txBody>
      </p:sp>
      <p:pic>
        <p:nvPicPr>
          <p:cNvPr id="8" name="Content Placeholder 7">
            <a:extLst>
              <a:ext uri="{FF2B5EF4-FFF2-40B4-BE49-F238E27FC236}">
                <a16:creationId xmlns:a16="http://schemas.microsoft.com/office/drawing/2014/main" id="{8FED597A-1DB2-4EFB-96EE-81CD7DF056EC}"/>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3731793" y="3654790"/>
            <a:ext cx="2926080" cy="1956816"/>
          </a:xfrm>
          <a:ln w="19050">
            <a:solidFill>
              <a:srgbClr val="0091A5"/>
            </a:solidFill>
          </a:ln>
        </p:spPr>
      </p:pic>
      <p:pic>
        <p:nvPicPr>
          <p:cNvPr id="6" name="Picture 5">
            <a:extLst>
              <a:ext uri="{FF2B5EF4-FFF2-40B4-BE49-F238E27FC236}">
                <a16:creationId xmlns:a16="http://schemas.microsoft.com/office/drawing/2014/main" id="{0D8A4575-5EFC-4991-999D-F83E9CBE5351}"/>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9920449" y="2245766"/>
            <a:ext cx="1660207" cy="3495188"/>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AD3958E-13E1-4FF5-BA10-58F1556219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1801" y="2624804"/>
            <a:ext cx="2833401" cy="1881556"/>
          </a:xfrm>
          <a:prstGeom prst="rect">
            <a:avLst/>
          </a:prstGeom>
          <a:ln w="19050">
            <a:solidFill>
              <a:srgbClr val="0091A5"/>
            </a:solidFill>
          </a:ln>
        </p:spPr>
      </p:pic>
      <p:pic>
        <p:nvPicPr>
          <p:cNvPr id="12" name="Picture 11">
            <a:extLst>
              <a:ext uri="{FF2B5EF4-FFF2-40B4-BE49-F238E27FC236}">
                <a16:creationId xmlns:a16="http://schemas.microsoft.com/office/drawing/2014/main" id="{517789DF-19E9-46D6-8346-D062D28566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15749" y="3048989"/>
            <a:ext cx="2435889" cy="2727590"/>
          </a:xfrm>
          <a:prstGeom prst="rect">
            <a:avLst/>
          </a:prstGeom>
        </p:spPr>
      </p:pic>
      <p:sp>
        <p:nvSpPr>
          <p:cNvPr id="16" name="TextBox 15">
            <a:extLst>
              <a:ext uri="{FF2B5EF4-FFF2-40B4-BE49-F238E27FC236}">
                <a16:creationId xmlns:a16="http://schemas.microsoft.com/office/drawing/2014/main" id="{4E6EDD2D-F405-4BC8-9E22-D52ABFC638C8}"/>
              </a:ext>
            </a:extLst>
          </p:cNvPr>
          <p:cNvSpPr txBox="1"/>
          <p:nvPr/>
        </p:nvSpPr>
        <p:spPr>
          <a:xfrm>
            <a:off x="316576" y="1679955"/>
            <a:ext cx="11558848" cy="830997"/>
          </a:xfrm>
          <a:prstGeom prst="rect">
            <a:avLst/>
          </a:prstGeom>
          <a:noFill/>
        </p:spPr>
        <p:txBody>
          <a:bodyPr wrap="square" rtlCol="0">
            <a:spAutoFit/>
          </a:bodyPr>
          <a:lstStyle/>
          <a:p>
            <a:r>
              <a:rPr lang="en-GB" sz="2400" b="1" dirty="0">
                <a:solidFill>
                  <a:schemeClr val="accent1"/>
                </a:solidFill>
              </a:rPr>
              <a:t>Question –  What factors might speed up the deterioration of an acorn and reduce it’s chances of successfully germinating?</a:t>
            </a:r>
          </a:p>
        </p:txBody>
      </p:sp>
      <p:pic>
        <p:nvPicPr>
          <p:cNvPr id="17" name="Picture 16">
            <a:extLst>
              <a:ext uri="{FF2B5EF4-FFF2-40B4-BE49-F238E27FC236}">
                <a16:creationId xmlns:a16="http://schemas.microsoft.com/office/drawing/2014/main" id="{7B1E6785-69D8-470E-8007-20EF71DFC5F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460278" y="525018"/>
            <a:ext cx="2747223" cy="627317"/>
          </a:xfrm>
          <a:prstGeom prst="rect">
            <a:avLst/>
          </a:prstGeom>
        </p:spPr>
      </p:pic>
    </p:spTree>
    <p:extLst>
      <p:ext uri="{BB962C8B-B14F-4D97-AF65-F5344CB8AC3E}">
        <p14:creationId xmlns:p14="http://schemas.microsoft.com/office/powerpoint/2010/main" val="287038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EB73-E7B5-430A-B62C-F506ACB5AD83}"/>
              </a:ext>
            </a:extLst>
          </p:cNvPr>
          <p:cNvSpPr>
            <a:spLocks noGrp="1"/>
          </p:cNvSpPr>
          <p:nvPr>
            <p:ph type="title"/>
          </p:nvPr>
        </p:nvSpPr>
        <p:spPr>
          <a:xfrm>
            <a:off x="431801" y="476250"/>
            <a:ext cx="8775700" cy="784991"/>
          </a:xfrm>
        </p:spPr>
        <p:txBody>
          <a:bodyPr/>
          <a:lstStyle/>
          <a:p>
            <a:r>
              <a:rPr lang="en-GB" dirty="0">
                <a:solidFill>
                  <a:schemeClr val="accent1"/>
                </a:solidFill>
              </a:rPr>
              <a:t>Acorn rates of germination</a:t>
            </a:r>
          </a:p>
        </p:txBody>
      </p:sp>
      <p:pic>
        <p:nvPicPr>
          <p:cNvPr id="5" name="Content Placeholder 4">
            <a:extLst>
              <a:ext uri="{FF2B5EF4-FFF2-40B4-BE49-F238E27FC236}">
                <a16:creationId xmlns:a16="http://schemas.microsoft.com/office/drawing/2014/main" id="{F226B49A-E287-4B9C-9781-AD0FBF05DF18}"/>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51257" y="1261241"/>
            <a:ext cx="3840654" cy="5120872"/>
          </a:xfrm>
          <a:ln w="28575">
            <a:solidFill>
              <a:schemeClr val="accent1"/>
            </a:solidFill>
          </a:ln>
        </p:spPr>
      </p:pic>
      <p:pic>
        <p:nvPicPr>
          <p:cNvPr id="9" name="Picture 8">
            <a:extLst>
              <a:ext uri="{FF2B5EF4-FFF2-40B4-BE49-F238E27FC236}">
                <a16:creationId xmlns:a16="http://schemas.microsoft.com/office/drawing/2014/main" id="{51E647E2-8A32-45E5-8FB8-78FE7AF1C1E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60278" y="525018"/>
            <a:ext cx="2747223" cy="627317"/>
          </a:xfrm>
          <a:prstGeom prst="rect">
            <a:avLst/>
          </a:prstGeom>
        </p:spPr>
      </p:pic>
      <p:sp>
        <p:nvSpPr>
          <p:cNvPr id="3" name="TextBox 2">
            <a:extLst>
              <a:ext uri="{FF2B5EF4-FFF2-40B4-BE49-F238E27FC236}">
                <a16:creationId xmlns:a16="http://schemas.microsoft.com/office/drawing/2014/main" id="{D54897C2-85FD-4120-880B-8292100A0997}"/>
              </a:ext>
            </a:extLst>
          </p:cNvPr>
          <p:cNvSpPr txBox="1"/>
          <p:nvPr/>
        </p:nvSpPr>
        <p:spPr>
          <a:xfrm>
            <a:off x="4651302" y="1458913"/>
            <a:ext cx="6365174" cy="6740307"/>
          </a:xfrm>
          <a:prstGeom prst="rect">
            <a:avLst/>
          </a:prstGeom>
          <a:noFill/>
        </p:spPr>
        <p:txBody>
          <a:bodyPr wrap="square" rtlCol="0">
            <a:spAutoFit/>
          </a:bodyPr>
          <a:lstStyle/>
          <a:p>
            <a:endParaRPr lang="en-GB" dirty="0"/>
          </a:p>
          <a:p>
            <a:pPr marL="171450" indent="-171450">
              <a:buFont typeface="Arial" panose="020B0604020202020204" pitchFamily="34" charset="0"/>
              <a:buChar char="•"/>
            </a:pPr>
            <a:r>
              <a:rPr lang="en-GB" sz="2400" dirty="0"/>
              <a:t>The average number of viable acorns is:</a:t>
            </a:r>
          </a:p>
          <a:p>
            <a:pPr marL="171450" indent="-171450">
              <a:buFont typeface="Arial" panose="020B0604020202020204" pitchFamily="34" charset="0"/>
              <a:buChar char="•"/>
            </a:pPr>
            <a:endParaRPr lang="en-GB" sz="2400" dirty="0"/>
          </a:p>
          <a:p>
            <a:pPr marL="285750" indent="-285750">
              <a:buFontTx/>
              <a:buChar char="-"/>
            </a:pPr>
            <a:r>
              <a:rPr lang="en-GB" sz="2400" dirty="0"/>
              <a:t>250 per kg. for sessile oak</a:t>
            </a:r>
          </a:p>
          <a:p>
            <a:pPr marL="285750" indent="-285750">
              <a:buFontTx/>
              <a:buChar char="-"/>
            </a:pPr>
            <a:r>
              <a:rPr lang="en-GB" sz="2400" dirty="0"/>
              <a:t>220 per kg. for pedunculate oak</a:t>
            </a:r>
          </a:p>
          <a:p>
            <a:pPr marL="171450" indent="-171450">
              <a:buFont typeface="Arial" panose="020B0604020202020204" pitchFamily="34" charset="0"/>
              <a:buChar char="•"/>
            </a:pPr>
            <a:endParaRPr lang="en-GB" sz="2400" dirty="0"/>
          </a:p>
          <a:p>
            <a:pPr marL="171450" indent="-171450">
              <a:buFont typeface="Arial" panose="020B0604020202020204" pitchFamily="34" charset="0"/>
              <a:buChar char="•"/>
            </a:pPr>
            <a:r>
              <a:rPr lang="en-GB" sz="2400" dirty="0"/>
              <a:t>The approximate number of oak trees that will successfully germinate per kg. of acorns is 80-120 for both sessile and pedunculate. </a:t>
            </a:r>
          </a:p>
          <a:p>
            <a:pPr marL="171450" indent="-171450">
              <a:buFont typeface="Arial" panose="020B0604020202020204" pitchFamily="34" charset="0"/>
              <a:buChar char="•"/>
            </a:pPr>
            <a:endParaRPr lang="en-GB" dirty="0"/>
          </a:p>
          <a:p>
            <a:r>
              <a:rPr lang="en-GB" sz="2400" b="1" dirty="0">
                <a:solidFill>
                  <a:srgbClr val="0091A5"/>
                </a:solidFill>
              </a:rPr>
              <a:t>Question – If 250 sessile acorns are planted and 120 acorns successfully germinate, what’s the acorn germination rate as a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1083619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E3FFF-E01F-45C2-A589-EAD323415C18}"/>
              </a:ext>
            </a:extLst>
          </p:cNvPr>
          <p:cNvSpPr>
            <a:spLocks noGrp="1"/>
          </p:cNvSpPr>
          <p:nvPr>
            <p:ph type="title"/>
          </p:nvPr>
        </p:nvSpPr>
        <p:spPr>
          <a:xfrm>
            <a:off x="431801" y="379998"/>
            <a:ext cx="8775700" cy="721929"/>
          </a:xfrm>
        </p:spPr>
        <p:txBody>
          <a:bodyPr/>
          <a:lstStyle/>
          <a:p>
            <a:r>
              <a:rPr lang="en-GB" dirty="0">
                <a:solidFill>
                  <a:schemeClr val="accent1"/>
                </a:solidFill>
              </a:rPr>
              <a:t>Winter - Storing acorns</a:t>
            </a:r>
          </a:p>
        </p:txBody>
      </p:sp>
      <p:sp>
        <p:nvSpPr>
          <p:cNvPr id="7" name="TextBox 6">
            <a:extLst>
              <a:ext uri="{FF2B5EF4-FFF2-40B4-BE49-F238E27FC236}">
                <a16:creationId xmlns:a16="http://schemas.microsoft.com/office/drawing/2014/main" id="{3CA7680B-6B2F-44F5-BBDE-0B3C4878A6FC}"/>
              </a:ext>
            </a:extLst>
          </p:cNvPr>
          <p:cNvSpPr txBox="1"/>
          <p:nvPr/>
        </p:nvSpPr>
        <p:spPr>
          <a:xfrm>
            <a:off x="8239507" y="3152204"/>
            <a:ext cx="3711861" cy="3416320"/>
          </a:xfrm>
          <a:prstGeom prst="rect">
            <a:avLst/>
          </a:prstGeom>
          <a:noFill/>
        </p:spPr>
        <p:txBody>
          <a:bodyPr wrap="square" rtlCol="0">
            <a:spAutoFit/>
          </a:bodyPr>
          <a:lstStyle/>
          <a:p>
            <a:r>
              <a:rPr lang="en-GB" sz="2400" dirty="0"/>
              <a:t>When it’s been confirmed that all the acorns have been delivered to the nursery, the trays are emptied and acorns grouped according to their species and region of provenance in the </a:t>
            </a:r>
            <a:r>
              <a:rPr lang="en-GB" sz="2400" dirty="0" err="1"/>
              <a:t>coldstore</a:t>
            </a:r>
            <a:r>
              <a:rPr lang="en-GB" sz="2400" dirty="0"/>
              <a:t>.</a:t>
            </a:r>
          </a:p>
        </p:txBody>
      </p:sp>
      <p:pic>
        <p:nvPicPr>
          <p:cNvPr id="8" name="Picture 7">
            <a:extLst>
              <a:ext uri="{FF2B5EF4-FFF2-40B4-BE49-F238E27FC236}">
                <a16:creationId xmlns:a16="http://schemas.microsoft.com/office/drawing/2014/main" id="{5BF0B8ED-175E-42A3-9A85-E8684C7278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60278" y="525018"/>
            <a:ext cx="2747223" cy="627317"/>
          </a:xfrm>
          <a:prstGeom prst="rect">
            <a:avLst/>
          </a:prstGeom>
        </p:spPr>
      </p:pic>
      <p:pic>
        <p:nvPicPr>
          <p:cNvPr id="5" name="Content Placeholder 4">
            <a:extLst>
              <a:ext uri="{FF2B5EF4-FFF2-40B4-BE49-F238E27FC236}">
                <a16:creationId xmlns:a16="http://schemas.microsoft.com/office/drawing/2014/main" id="{1C66B79F-6D94-458B-B397-D3CBDFECD896}"/>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3226388" y="2837035"/>
            <a:ext cx="4854623" cy="3640967"/>
          </a:xfrm>
          <a:ln w="19050">
            <a:solidFill>
              <a:schemeClr val="accent1"/>
            </a:solidFill>
          </a:ln>
        </p:spPr>
      </p:pic>
      <p:pic>
        <p:nvPicPr>
          <p:cNvPr id="4" name="Picture 3">
            <a:extLst>
              <a:ext uri="{FF2B5EF4-FFF2-40B4-BE49-F238E27FC236}">
                <a16:creationId xmlns:a16="http://schemas.microsoft.com/office/drawing/2014/main" id="{6673E506-59CA-4B58-9166-B597FE4AD1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1801" y="1152335"/>
            <a:ext cx="4737607" cy="2664904"/>
          </a:xfrm>
          <a:prstGeom prst="rect">
            <a:avLst/>
          </a:prstGeom>
          <a:ln w="19050">
            <a:solidFill>
              <a:schemeClr val="accent1"/>
            </a:solidFill>
          </a:ln>
        </p:spPr>
      </p:pic>
      <p:sp>
        <p:nvSpPr>
          <p:cNvPr id="9" name="TextBox 8">
            <a:extLst>
              <a:ext uri="{FF2B5EF4-FFF2-40B4-BE49-F238E27FC236}">
                <a16:creationId xmlns:a16="http://schemas.microsoft.com/office/drawing/2014/main" id="{C3622D2E-7DD3-4F67-8011-B67A961702FA}"/>
              </a:ext>
            </a:extLst>
          </p:cNvPr>
          <p:cNvSpPr txBox="1"/>
          <p:nvPr/>
        </p:nvSpPr>
        <p:spPr>
          <a:xfrm>
            <a:off x="5169408" y="1501697"/>
            <a:ext cx="5086187" cy="1200329"/>
          </a:xfrm>
          <a:prstGeom prst="rect">
            <a:avLst/>
          </a:prstGeom>
          <a:noFill/>
        </p:spPr>
        <p:txBody>
          <a:bodyPr wrap="square" rtlCol="0">
            <a:spAutoFit/>
          </a:bodyPr>
          <a:lstStyle/>
          <a:p>
            <a:r>
              <a:rPr lang="en-GB" sz="2400" dirty="0"/>
              <a:t>Once they have been checked, acorns are sorted and tipped onto trays and stored on pallets.</a:t>
            </a:r>
          </a:p>
        </p:txBody>
      </p:sp>
    </p:spTree>
    <p:extLst>
      <p:ext uri="{BB962C8B-B14F-4D97-AF65-F5344CB8AC3E}">
        <p14:creationId xmlns:p14="http://schemas.microsoft.com/office/powerpoint/2010/main" val="3799563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A6A79-7B8B-472B-8A97-C1F57A6DEA62}"/>
              </a:ext>
            </a:extLst>
          </p:cNvPr>
          <p:cNvSpPr>
            <a:spLocks noGrp="1"/>
          </p:cNvSpPr>
          <p:nvPr>
            <p:ph type="title"/>
          </p:nvPr>
        </p:nvSpPr>
        <p:spPr>
          <a:xfrm>
            <a:off x="431801" y="476250"/>
            <a:ext cx="8775700" cy="676085"/>
          </a:xfrm>
        </p:spPr>
        <p:txBody>
          <a:bodyPr/>
          <a:lstStyle/>
          <a:p>
            <a:r>
              <a:rPr lang="en-GB" dirty="0">
                <a:solidFill>
                  <a:schemeClr val="accent1"/>
                </a:solidFill>
              </a:rPr>
              <a:t>Preparing to sow</a:t>
            </a:r>
          </a:p>
        </p:txBody>
      </p:sp>
      <p:pic>
        <p:nvPicPr>
          <p:cNvPr id="13" name="Picture 12">
            <a:extLst>
              <a:ext uri="{FF2B5EF4-FFF2-40B4-BE49-F238E27FC236}">
                <a16:creationId xmlns:a16="http://schemas.microsoft.com/office/drawing/2014/main" id="{213E2B7F-C0A3-41C9-955B-D293298B58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01" y="1550616"/>
            <a:ext cx="4808897" cy="3606673"/>
          </a:xfrm>
          <a:prstGeom prst="rect">
            <a:avLst/>
          </a:prstGeom>
          <a:ln w="19050">
            <a:solidFill>
              <a:schemeClr val="accent1"/>
            </a:solidFill>
          </a:ln>
        </p:spPr>
      </p:pic>
      <p:pic>
        <p:nvPicPr>
          <p:cNvPr id="6" name="Picture 5">
            <a:extLst>
              <a:ext uri="{FF2B5EF4-FFF2-40B4-BE49-F238E27FC236}">
                <a16:creationId xmlns:a16="http://schemas.microsoft.com/office/drawing/2014/main" id="{DB87089F-3903-4CE1-A6D4-D2E207FB671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60278" y="525018"/>
            <a:ext cx="2747223" cy="627317"/>
          </a:xfrm>
          <a:prstGeom prst="rect">
            <a:avLst/>
          </a:prstGeom>
        </p:spPr>
      </p:pic>
      <p:pic>
        <p:nvPicPr>
          <p:cNvPr id="8" name="Content Placeholder 7">
            <a:extLst>
              <a:ext uri="{FF2B5EF4-FFF2-40B4-BE49-F238E27FC236}">
                <a16:creationId xmlns:a16="http://schemas.microsoft.com/office/drawing/2014/main" id="{12BEE0EF-C122-4FD0-84D5-EDD8ABF57FA5}"/>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5429441" y="1554227"/>
            <a:ext cx="4808896" cy="3606672"/>
          </a:xfrm>
          <a:ln w="19050">
            <a:solidFill>
              <a:schemeClr val="accent1"/>
            </a:solidFill>
          </a:ln>
        </p:spPr>
      </p:pic>
      <p:sp>
        <p:nvSpPr>
          <p:cNvPr id="9" name="TextBox 8">
            <a:extLst>
              <a:ext uri="{FF2B5EF4-FFF2-40B4-BE49-F238E27FC236}">
                <a16:creationId xmlns:a16="http://schemas.microsoft.com/office/drawing/2014/main" id="{6617DC66-2991-4E63-ADF6-F107F26D06CA}"/>
              </a:ext>
            </a:extLst>
          </p:cNvPr>
          <p:cNvSpPr txBox="1"/>
          <p:nvPr/>
        </p:nvSpPr>
        <p:spPr>
          <a:xfrm>
            <a:off x="323388" y="5155484"/>
            <a:ext cx="10014844" cy="923330"/>
          </a:xfrm>
          <a:prstGeom prst="rect">
            <a:avLst/>
          </a:prstGeom>
          <a:noFill/>
        </p:spPr>
        <p:txBody>
          <a:bodyPr wrap="square" rtlCol="0">
            <a:spAutoFit/>
          </a:bodyPr>
          <a:lstStyle/>
          <a:p>
            <a:r>
              <a:rPr lang="en-GB" dirty="0"/>
              <a:t>Once all collections have been received the acorns are mechanically sown (by a machine) into seed beds as soon as possible to reduce the rate of acorn deterioration – usually end of November.</a:t>
            </a:r>
          </a:p>
        </p:txBody>
      </p:sp>
      <p:sp>
        <p:nvSpPr>
          <p:cNvPr id="10" name="Rectangle 9">
            <a:extLst>
              <a:ext uri="{FF2B5EF4-FFF2-40B4-BE49-F238E27FC236}">
                <a16:creationId xmlns:a16="http://schemas.microsoft.com/office/drawing/2014/main" id="{F08AFDB7-0570-4879-8203-8A60BA72E45F}"/>
              </a:ext>
            </a:extLst>
          </p:cNvPr>
          <p:cNvSpPr/>
          <p:nvPr/>
        </p:nvSpPr>
        <p:spPr>
          <a:xfrm>
            <a:off x="333171" y="6197084"/>
            <a:ext cx="9815054" cy="369332"/>
          </a:xfrm>
          <a:prstGeom prst="rect">
            <a:avLst/>
          </a:prstGeom>
          <a:solidFill>
            <a:srgbClr val="0091A5"/>
          </a:solidFill>
        </p:spPr>
        <p:txBody>
          <a:bodyPr wrap="square">
            <a:spAutoFit/>
          </a:bodyPr>
          <a:lstStyle/>
          <a:p>
            <a:r>
              <a:rPr lang="en-GB" b="1" dirty="0">
                <a:solidFill>
                  <a:schemeClr val="bg1"/>
                </a:solidFill>
              </a:rPr>
              <a:t>Video of the acorns being mechanically sown – 35 seconds   </a:t>
            </a:r>
            <a:r>
              <a:rPr lang="en-GB" u="sng" dirty="0">
                <a:hlinkClick r:id="rId6"/>
              </a:rPr>
              <a:t>https://youtu.be/Lt-FrVBhE_Y</a:t>
            </a:r>
            <a:endParaRPr lang="en-GB" dirty="0">
              <a:solidFill>
                <a:schemeClr val="bg1"/>
              </a:solidFill>
            </a:endParaRPr>
          </a:p>
        </p:txBody>
      </p:sp>
    </p:spTree>
    <p:extLst>
      <p:ext uri="{BB962C8B-B14F-4D97-AF65-F5344CB8AC3E}">
        <p14:creationId xmlns:p14="http://schemas.microsoft.com/office/powerpoint/2010/main" val="368567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01A5-12CC-4B82-B776-D8E492FC8E8E}"/>
              </a:ext>
            </a:extLst>
          </p:cNvPr>
          <p:cNvSpPr>
            <a:spLocks noGrp="1"/>
          </p:cNvSpPr>
          <p:nvPr>
            <p:ph type="title"/>
          </p:nvPr>
        </p:nvSpPr>
        <p:spPr>
          <a:xfrm>
            <a:off x="431801" y="476250"/>
            <a:ext cx="8775700" cy="676085"/>
          </a:xfrm>
        </p:spPr>
        <p:txBody>
          <a:bodyPr/>
          <a:lstStyle/>
          <a:p>
            <a:r>
              <a:rPr lang="en-GB" dirty="0">
                <a:solidFill>
                  <a:schemeClr val="accent1"/>
                </a:solidFill>
              </a:rPr>
              <a:t>Seed beds</a:t>
            </a:r>
          </a:p>
        </p:txBody>
      </p:sp>
      <p:pic>
        <p:nvPicPr>
          <p:cNvPr id="6" name="Picture 5">
            <a:extLst>
              <a:ext uri="{FF2B5EF4-FFF2-40B4-BE49-F238E27FC236}">
                <a16:creationId xmlns:a16="http://schemas.microsoft.com/office/drawing/2014/main" id="{929CA0DE-B091-418A-9AA8-C8B3E860F2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8089" y="1989502"/>
            <a:ext cx="5485885" cy="4114414"/>
          </a:xfrm>
          <a:prstGeom prst="rect">
            <a:avLst/>
          </a:prstGeom>
          <a:ln>
            <a:solidFill>
              <a:schemeClr val="accent1"/>
            </a:solidFill>
          </a:ln>
        </p:spPr>
      </p:pic>
      <p:pic>
        <p:nvPicPr>
          <p:cNvPr id="10" name="Content Placeholder 9">
            <a:extLst>
              <a:ext uri="{FF2B5EF4-FFF2-40B4-BE49-F238E27FC236}">
                <a16:creationId xmlns:a16="http://schemas.microsoft.com/office/drawing/2014/main" id="{C599CD50-1E17-49DB-893B-9B297E593430}"/>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28028" y="1989502"/>
            <a:ext cx="5485884" cy="4114414"/>
          </a:xfrm>
          <a:ln>
            <a:solidFill>
              <a:schemeClr val="accent1"/>
            </a:solidFill>
          </a:ln>
        </p:spPr>
      </p:pic>
      <p:pic>
        <p:nvPicPr>
          <p:cNvPr id="7" name="Picture 6">
            <a:extLst>
              <a:ext uri="{FF2B5EF4-FFF2-40B4-BE49-F238E27FC236}">
                <a16:creationId xmlns:a16="http://schemas.microsoft.com/office/drawing/2014/main" id="{2520CB6A-4B04-453E-B193-B15EFA4DB12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60278" y="525018"/>
            <a:ext cx="2747223" cy="627317"/>
          </a:xfrm>
          <a:prstGeom prst="rect">
            <a:avLst/>
          </a:prstGeom>
        </p:spPr>
      </p:pic>
      <p:sp>
        <p:nvSpPr>
          <p:cNvPr id="3" name="TextBox 2">
            <a:extLst>
              <a:ext uri="{FF2B5EF4-FFF2-40B4-BE49-F238E27FC236}">
                <a16:creationId xmlns:a16="http://schemas.microsoft.com/office/drawing/2014/main" id="{22CE9419-C9E1-46E9-A765-55F4C46B9D69}"/>
              </a:ext>
            </a:extLst>
          </p:cNvPr>
          <p:cNvSpPr txBox="1"/>
          <p:nvPr/>
        </p:nvSpPr>
        <p:spPr>
          <a:xfrm>
            <a:off x="356778" y="6246421"/>
            <a:ext cx="11335946" cy="400110"/>
          </a:xfrm>
          <a:prstGeom prst="rect">
            <a:avLst/>
          </a:prstGeom>
          <a:noFill/>
        </p:spPr>
        <p:txBody>
          <a:bodyPr wrap="square" rtlCol="0">
            <a:spAutoFit/>
          </a:bodyPr>
          <a:lstStyle/>
          <a:p>
            <a:r>
              <a:rPr lang="en-GB" sz="2000" b="1" dirty="0">
                <a:solidFill>
                  <a:schemeClr val="accent1"/>
                </a:solidFill>
              </a:rPr>
              <a:t>Question – why are the seed beds netted?</a:t>
            </a:r>
          </a:p>
        </p:txBody>
      </p:sp>
    </p:spTree>
    <p:extLst>
      <p:ext uri="{BB962C8B-B14F-4D97-AF65-F5344CB8AC3E}">
        <p14:creationId xmlns:p14="http://schemas.microsoft.com/office/powerpoint/2010/main" val="2126957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822A-E421-46EE-88BE-E56B2C5E757D}"/>
              </a:ext>
            </a:extLst>
          </p:cNvPr>
          <p:cNvSpPr>
            <a:spLocks noGrp="1"/>
          </p:cNvSpPr>
          <p:nvPr>
            <p:ph type="title"/>
          </p:nvPr>
        </p:nvSpPr>
        <p:spPr>
          <a:xfrm>
            <a:off x="431800" y="476250"/>
            <a:ext cx="9431527" cy="1005119"/>
          </a:xfrm>
        </p:spPr>
        <p:txBody>
          <a:bodyPr/>
          <a:lstStyle/>
          <a:p>
            <a:r>
              <a:rPr lang="en-GB" dirty="0">
                <a:solidFill>
                  <a:schemeClr val="accent1"/>
                </a:solidFill>
              </a:rPr>
              <a:t>Spring - Nurturing young saplings</a:t>
            </a:r>
          </a:p>
        </p:txBody>
      </p:sp>
      <p:pic>
        <p:nvPicPr>
          <p:cNvPr id="7" name="Picture 6">
            <a:extLst>
              <a:ext uri="{FF2B5EF4-FFF2-40B4-BE49-F238E27FC236}">
                <a16:creationId xmlns:a16="http://schemas.microsoft.com/office/drawing/2014/main" id="{661EC166-1FDE-468B-A46C-8B2C1B059E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35972" y="1292601"/>
            <a:ext cx="4292779" cy="2136399"/>
          </a:xfrm>
          <a:prstGeom prst="rect">
            <a:avLst/>
          </a:prstGeom>
          <a:ln w="28575">
            <a:solidFill>
              <a:schemeClr val="accent1"/>
            </a:solidFill>
          </a:ln>
        </p:spPr>
      </p:pic>
      <p:pic>
        <p:nvPicPr>
          <p:cNvPr id="13" name="Content Placeholder 12">
            <a:extLst>
              <a:ext uri="{FF2B5EF4-FFF2-40B4-BE49-F238E27FC236}">
                <a16:creationId xmlns:a16="http://schemas.microsoft.com/office/drawing/2014/main" id="{E870821B-B459-493D-BEA8-F80BBEFB823E}"/>
              </a:ext>
            </a:extLst>
          </p:cNvPr>
          <p:cNvPicPr>
            <a:picLocks noGrp="1" noChangeAspect="1"/>
          </p:cNvPicPr>
          <p:nvPr>
            <p:ph idx="1"/>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431800" y="3816927"/>
            <a:ext cx="4195330" cy="2808444"/>
          </a:xfrm>
          <a:ln w="28575">
            <a:solidFill>
              <a:schemeClr val="accent1"/>
            </a:solidFill>
          </a:ln>
        </p:spPr>
      </p:pic>
      <p:pic>
        <p:nvPicPr>
          <p:cNvPr id="4" name="Picture 3">
            <a:extLst>
              <a:ext uri="{FF2B5EF4-FFF2-40B4-BE49-F238E27FC236}">
                <a16:creationId xmlns:a16="http://schemas.microsoft.com/office/drawing/2014/main" id="{90392E33-E697-4D1A-A469-4AF0814B7E9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07501" y="1831089"/>
            <a:ext cx="2747223" cy="627317"/>
          </a:xfrm>
          <a:prstGeom prst="rect">
            <a:avLst/>
          </a:prstGeom>
        </p:spPr>
      </p:pic>
      <p:pic>
        <p:nvPicPr>
          <p:cNvPr id="5" name="Picture 4">
            <a:extLst>
              <a:ext uri="{FF2B5EF4-FFF2-40B4-BE49-F238E27FC236}">
                <a16:creationId xmlns:a16="http://schemas.microsoft.com/office/drawing/2014/main" id="{25619C8C-CB3A-4AAC-83AA-9C9AD2D612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1800" y="1299043"/>
            <a:ext cx="4010768" cy="2318725"/>
          </a:xfrm>
          <a:prstGeom prst="rect">
            <a:avLst/>
          </a:prstGeom>
          <a:ln w="19050">
            <a:solidFill>
              <a:schemeClr val="accent1"/>
            </a:solidFill>
          </a:ln>
        </p:spPr>
      </p:pic>
      <p:pic>
        <p:nvPicPr>
          <p:cNvPr id="8" name="Picture 7">
            <a:extLst>
              <a:ext uri="{FF2B5EF4-FFF2-40B4-BE49-F238E27FC236}">
                <a16:creationId xmlns:a16="http://schemas.microsoft.com/office/drawing/2014/main" id="{B3BF79FA-0F0D-4D66-9A48-C9A7424FCB9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200000">
            <a:off x="8567221" y="3417234"/>
            <a:ext cx="3873697" cy="2593136"/>
          </a:xfrm>
          <a:prstGeom prst="rect">
            <a:avLst/>
          </a:prstGeom>
          <a:ln>
            <a:solidFill>
              <a:schemeClr val="accent1"/>
            </a:solidFill>
          </a:ln>
        </p:spPr>
      </p:pic>
      <p:pic>
        <p:nvPicPr>
          <p:cNvPr id="6" name="Picture 5">
            <a:extLst>
              <a:ext uri="{FF2B5EF4-FFF2-40B4-BE49-F238E27FC236}">
                <a16:creationId xmlns:a16="http://schemas.microsoft.com/office/drawing/2014/main" id="{8115C985-F408-422A-BD2D-3787F4C0F74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3208" y="3579256"/>
            <a:ext cx="4061486" cy="3046115"/>
          </a:xfrm>
          <a:prstGeom prst="rect">
            <a:avLst/>
          </a:prstGeom>
          <a:ln w="28575">
            <a:solidFill>
              <a:schemeClr val="accent1"/>
            </a:solidFill>
          </a:ln>
        </p:spPr>
      </p:pic>
    </p:spTree>
    <p:extLst>
      <p:ext uri="{BB962C8B-B14F-4D97-AF65-F5344CB8AC3E}">
        <p14:creationId xmlns:p14="http://schemas.microsoft.com/office/powerpoint/2010/main" val="1899763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D269-56C9-4CA8-960E-5C1799F19294}"/>
              </a:ext>
            </a:extLst>
          </p:cNvPr>
          <p:cNvSpPr>
            <a:spLocks noGrp="1"/>
          </p:cNvSpPr>
          <p:nvPr>
            <p:ph type="title"/>
          </p:nvPr>
        </p:nvSpPr>
        <p:spPr>
          <a:xfrm>
            <a:off x="431801" y="476251"/>
            <a:ext cx="8775700" cy="651906"/>
          </a:xfrm>
        </p:spPr>
        <p:txBody>
          <a:bodyPr/>
          <a:lstStyle/>
          <a:p>
            <a:r>
              <a:rPr lang="en-GB" dirty="0">
                <a:solidFill>
                  <a:schemeClr val="accent1"/>
                </a:solidFill>
              </a:rPr>
              <a:t>Summer - Undercutting</a:t>
            </a:r>
          </a:p>
        </p:txBody>
      </p:sp>
      <p:pic>
        <p:nvPicPr>
          <p:cNvPr id="4" name="Content Placeholder 4">
            <a:extLst>
              <a:ext uri="{FF2B5EF4-FFF2-40B4-BE49-F238E27FC236}">
                <a16:creationId xmlns:a16="http://schemas.microsoft.com/office/drawing/2014/main" id="{B8799084-AEC9-48B8-B581-9B51DC0AD2D0}"/>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9000"/>
                    </a14:imgEffect>
                  </a14:imgLayer>
                </a14:imgProps>
              </a:ext>
              <a:ext uri="{28A0092B-C50C-407E-A947-70E740481C1C}">
                <a14:useLocalDpi xmlns:a14="http://schemas.microsoft.com/office/drawing/2010/main"/>
              </a:ext>
            </a:extLst>
          </a:blip>
          <a:stretch>
            <a:fillRect/>
          </a:stretch>
        </p:blipFill>
        <p:spPr>
          <a:xfrm rot="16200000">
            <a:off x="8993957" y="2366738"/>
            <a:ext cx="3432529" cy="2297808"/>
          </a:xfrm>
          <a:prstGeom prst="rect">
            <a:avLst/>
          </a:prstGeom>
          <a:ln w="19050">
            <a:solidFill>
              <a:schemeClr val="accent1"/>
            </a:solidFill>
          </a:ln>
        </p:spPr>
      </p:pic>
      <p:sp>
        <p:nvSpPr>
          <p:cNvPr id="11" name="TextBox 10">
            <a:extLst>
              <a:ext uri="{FF2B5EF4-FFF2-40B4-BE49-F238E27FC236}">
                <a16:creationId xmlns:a16="http://schemas.microsoft.com/office/drawing/2014/main" id="{92FFF501-4222-4FF8-A78F-F8485FEBF888}"/>
              </a:ext>
            </a:extLst>
          </p:cNvPr>
          <p:cNvSpPr txBox="1"/>
          <p:nvPr/>
        </p:nvSpPr>
        <p:spPr>
          <a:xfrm>
            <a:off x="383675" y="1128157"/>
            <a:ext cx="8320314" cy="2308324"/>
          </a:xfrm>
          <a:prstGeom prst="rect">
            <a:avLst/>
          </a:prstGeom>
          <a:noFill/>
        </p:spPr>
        <p:txBody>
          <a:bodyPr wrap="square" rtlCol="0">
            <a:spAutoFit/>
          </a:bodyPr>
          <a:lstStyle/>
          <a:p>
            <a:r>
              <a:rPr lang="en-GB" sz="2400" dirty="0"/>
              <a:t>Undercutting is completed once the saplings have emerged and new growth has had a chance to establish. </a:t>
            </a:r>
          </a:p>
          <a:p>
            <a:endParaRPr lang="en-GB" sz="2400" dirty="0"/>
          </a:p>
          <a:p>
            <a:r>
              <a:rPr lang="en-GB" sz="2400" dirty="0"/>
              <a:t>Undercutting involves drawing a horizontal mounted blade on a specialist machine through the soil at a certain depth below a bed of young trees to sever the deeper tree roots.  </a:t>
            </a:r>
          </a:p>
        </p:txBody>
      </p:sp>
      <p:pic>
        <p:nvPicPr>
          <p:cNvPr id="13" name="Picture 12">
            <a:extLst>
              <a:ext uri="{FF2B5EF4-FFF2-40B4-BE49-F238E27FC236}">
                <a16:creationId xmlns:a16="http://schemas.microsoft.com/office/drawing/2014/main" id="{ED702F24-AF39-4B72-8857-55B0CE43A0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037" y="3515643"/>
            <a:ext cx="3664416" cy="3281567"/>
          </a:xfrm>
          <a:prstGeom prst="rect">
            <a:avLst/>
          </a:prstGeom>
        </p:spPr>
      </p:pic>
      <p:pic>
        <p:nvPicPr>
          <p:cNvPr id="14" name="Picture 13">
            <a:extLst>
              <a:ext uri="{FF2B5EF4-FFF2-40B4-BE49-F238E27FC236}">
                <a16:creationId xmlns:a16="http://schemas.microsoft.com/office/drawing/2014/main" id="{60E6F768-2A48-4018-9ACF-71695826D14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87492" y="5729843"/>
            <a:ext cx="3217016" cy="502659"/>
          </a:xfrm>
          <a:prstGeom prst="rect">
            <a:avLst/>
          </a:prstGeom>
        </p:spPr>
      </p:pic>
      <p:sp>
        <p:nvSpPr>
          <p:cNvPr id="6" name="TextBox 5">
            <a:extLst>
              <a:ext uri="{FF2B5EF4-FFF2-40B4-BE49-F238E27FC236}">
                <a16:creationId xmlns:a16="http://schemas.microsoft.com/office/drawing/2014/main" id="{B2B60159-03C2-40B1-B142-7D1CCB72FC11}"/>
              </a:ext>
            </a:extLst>
          </p:cNvPr>
          <p:cNvSpPr txBox="1"/>
          <p:nvPr/>
        </p:nvSpPr>
        <p:spPr>
          <a:xfrm>
            <a:off x="283712" y="6064917"/>
            <a:ext cx="4535940" cy="732293"/>
          </a:xfrm>
          <a:prstGeom prst="rect">
            <a:avLst/>
          </a:prstGeom>
          <a:solidFill>
            <a:schemeClr val="bg1"/>
          </a:solidFill>
        </p:spPr>
        <p:txBody>
          <a:bodyPr wrap="square" rtlCol="0">
            <a:spAutoFit/>
          </a:bodyPr>
          <a:lstStyle/>
          <a:p>
            <a:endParaRPr lang="en-GB" dirty="0"/>
          </a:p>
        </p:txBody>
      </p:sp>
      <p:pic>
        <p:nvPicPr>
          <p:cNvPr id="8" name="Picture 7">
            <a:extLst>
              <a:ext uri="{FF2B5EF4-FFF2-40B4-BE49-F238E27FC236}">
                <a16:creationId xmlns:a16="http://schemas.microsoft.com/office/drawing/2014/main" id="{CC9EF91F-3BF9-45B6-90DE-D5149A86085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60278" y="488545"/>
            <a:ext cx="2747223" cy="627317"/>
          </a:xfrm>
          <a:prstGeom prst="rect">
            <a:avLst/>
          </a:prstGeom>
        </p:spPr>
      </p:pic>
      <p:pic>
        <p:nvPicPr>
          <p:cNvPr id="5" name="Picture 4">
            <a:extLst>
              <a:ext uri="{FF2B5EF4-FFF2-40B4-BE49-F238E27FC236}">
                <a16:creationId xmlns:a16="http://schemas.microsoft.com/office/drawing/2014/main" id="{3AAE55CC-5DAC-4DFF-B52D-5803E2FB80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7114630" y="4162693"/>
            <a:ext cx="3263622" cy="1835788"/>
          </a:xfrm>
          <a:prstGeom prst="rect">
            <a:avLst/>
          </a:prstGeom>
          <a:ln w="28575">
            <a:solidFill>
              <a:schemeClr val="accent1"/>
            </a:solidFill>
          </a:ln>
        </p:spPr>
      </p:pic>
      <p:sp>
        <p:nvSpPr>
          <p:cNvPr id="7" name="TextBox 6">
            <a:extLst>
              <a:ext uri="{FF2B5EF4-FFF2-40B4-BE49-F238E27FC236}">
                <a16:creationId xmlns:a16="http://schemas.microsoft.com/office/drawing/2014/main" id="{4A81D112-EF9A-402B-98B7-5E4C310636CD}"/>
              </a:ext>
            </a:extLst>
          </p:cNvPr>
          <p:cNvSpPr txBox="1"/>
          <p:nvPr/>
        </p:nvSpPr>
        <p:spPr>
          <a:xfrm>
            <a:off x="9664335" y="6150879"/>
            <a:ext cx="2515039" cy="646331"/>
          </a:xfrm>
          <a:prstGeom prst="rect">
            <a:avLst/>
          </a:prstGeom>
          <a:noFill/>
        </p:spPr>
        <p:txBody>
          <a:bodyPr wrap="square" rtlCol="0">
            <a:spAutoFit/>
          </a:bodyPr>
          <a:lstStyle/>
          <a:p>
            <a:r>
              <a:rPr lang="en-GB" dirty="0"/>
              <a:t>Undercutting young conifer trees</a:t>
            </a:r>
          </a:p>
        </p:txBody>
      </p:sp>
      <p:cxnSp>
        <p:nvCxnSpPr>
          <p:cNvPr id="10" name="Straight Arrow Connector 9">
            <a:extLst>
              <a:ext uri="{FF2B5EF4-FFF2-40B4-BE49-F238E27FC236}">
                <a16:creationId xmlns:a16="http://schemas.microsoft.com/office/drawing/2014/main" id="{E418E191-3A15-4F6C-A8AE-41DD50BB9AF8}"/>
              </a:ext>
            </a:extLst>
          </p:cNvPr>
          <p:cNvCxnSpPr>
            <a:cxnSpLocks/>
          </p:cNvCxnSpPr>
          <p:nvPr/>
        </p:nvCxnSpPr>
        <p:spPr>
          <a:xfrm flipH="1">
            <a:off x="8371994" y="5080587"/>
            <a:ext cx="1065284" cy="1393457"/>
          </a:xfrm>
          <a:prstGeom prst="straightConnector1">
            <a:avLst/>
          </a:prstGeom>
          <a:ln w="57150">
            <a:prstDash val="dashDot"/>
            <a:tailEnd type="triangle"/>
          </a:ln>
        </p:spPr>
        <p:style>
          <a:lnRef idx="1">
            <a:schemeClr val="accent1"/>
          </a:lnRef>
          <a:fillRef idx="0">
            <a:schemeClr val="accent1"/>
          </a:fillRef>
          <a:effectRef idx="0">
            <a:schemeClr val="accent1"/>
          </a:effectRef>
          <a:fontRef idx="minor">
            <a:schemeClr val="tx1"/>
          </a:fontRef>
        </p:style>
      </p:cxnSp>
      <p:pic>
        <p:nvPicPr>
          <p:cNvPr id="9" name="Graphic 8" descr="Pocket knife">
            <a:extLst>
              <a:ext uri="{FF2B5EF4-FFF2-40B4-BE49-F238E27FC236}">
                <a16:creationId xmlns:a16="http://schemas.microsoft.com/office/drawing/2014/main" id="{595277B9-2BCF-45E5-B206-D27444D0BB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94187" y="4691842"/>
            <a:ext cx="1373075" cy="1373075"/>
          </a:xfrm>
          <a:prstGeom prst="rect">
            <a:avLst/>
          </a:prstGeom>
        </p:spPr>
      </p:pic>
    </p:spTree>
    <p:extLst>
      <p:ext uri="{BB962C8B-B14F-4D97-AF65-F5344CB8AC3E}">
        <p14:creationId xmlns:p14="http://schemas.microsoft.com/office/powerpoint/2010/main" val="115851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46458 0.00093 L -0.05807 -0.03032 " pathEditMode="relative" rAng="0" ptsTypes="AA">
                                      <p:cBhvr>
                                        <p:cTn id="6" dur="2000" fill="hold"/>
                                        <p:tgtEl>
                                          <p:spTgt spid="14"/>
                                        </p:tgtEl>
                                        <p:attrNameLst>
                                          <p:attrName>ppt_x</p:attrName>
                                          <p:attrName>ppt_y</p:attrName>
                                        </p:attrNameLst>
                                      </p:cBhvr>
                                      <p:rCtr x="20326" y="-1574"/>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D8B4-D460-47C3-93D5-74A74459A6E4}"/>
              </a:ext>
            </a:extLst>
          </p:cNvPr>
          <p:cNvSpPr>
            <a:spLocks noGrp="1"/>
          </p:cNvSpPr>
          <p:nvPr>
            <p:ph type="title"/>
          </p:nvPr>
        </p:nvSpPr>
        <p:spPr>
          <a:xfrm>
            <a:off x="431801" y="476251"/>
            <a:ext cx="8775700" cy="61156"/>
          </a:xfrm>
        </p:spPr>
        <p:txBody>
          <a:bodyPr/>
          <a:lstStyle/>
          <a:p>
            <a:br>
              <a:rPr lang="en-GB" dirty="0">
                <a:solidFill>
                  <a:srgbClr val="0091A5"/>
                </a:solidFill>
              </a:rPr>
            </a:br>
            <a:r>
              <a:rPr lang="en-GB" dirty="0">
                <a:solidFill>
                  <a:srgbClr val="0091A5"/>
                </a:solidFill>
              </a:rPr>
              <a:t>Dormancy</a:t>
            </a:r>
          </a:p>
        </p:txBody>
      </p:sp>
      <p:sp>
        <p:nvSpPr>
          <p:cNvPr id="15" name="TextBox 14">
            <a:extLst>
              <a:ext uri="{FF2B5EF4-FFF2-40B4-BE49-F238E27FC236}">
                <a16:creationId xmlns:a16="http://schemas.microsoft.com/office/drawing/2014/main" id="{35C49465-7948-4DFB-B58D-44865CE75E11}"/>
              </a:ext>
            </a:extLst>
          </p:cNvPr>
          <p:cNvSpPr txBox="1"/>
          <p:nvPr/>
        </p:nvSpPr>
        <p:spPr>
          <a:xfrm>
            <a:off x="4470934" y="1727117"/>
            <a:ext cx="7576286" cy="5324535"/>
          </a:xfrm>
          <a:prstGeom prst="rect">
            <a:avLst/>
          </a:prstGeom>
          <a:noFill/>
        </p:spPr>
        <p:txBody>
          <a:bodyPr wrap="square" rtlCol="0">
            <a:spAutoFit/>
          </a:bodyPr>
          <a:lstStyle/>
          <a:p>
            <a:r>
              <a:rPr lang="en-GB" sz="2200" dirty="0"/>
              <a:t>Undercutting is performed whilst plants are dormant.</a:t>
            </a:r>
          </a:p>
          <a:p>
            <a:endParaRPr lang="en-GB" b="1" dirty="0">
              <a:solidFill>
                <a:srgbClr val="0091A5"/>
              </a:solidFill>
            </a:endParaRPr>
          </a:p>
          <a:p>
            <a:r>
              <a:rPr lang="en-GB" sz="2200" b="1" dirty="0">
                <a:solidFill>
                  <a:srgbClr val="0091A5"/>
                </a:solidFill>
              </a:rPr>
              <a:t>Question - What is dormancy in trees?</a:t>
            </a:r>
          </a:p>
          <a:p>
            <a:endParaRPr lang="en-GB" b="1" dirty="0">
              <a:solidFill>
                <a:srgbClr val="0091A5"/>
              </a:solidFill>
            </a:endParaRPr>
          </a:p>
          <a:p>
            <a:r>
              <a:rPr lang="en-GB" sz="2200" b="1" dirty="0"/>
              <a:t>Dormancy</a:t>
            </a:r>
            <a:r>
              <a:rPr lang="en-GB" sz="2200" dirty="0"/>
              <a:t> - is a period in a tree’s life cycle when growth and development are temporarily stopped. </a:t>
            </a:r>
          </a:p>
          <a:p>
            <a:endParaRPr lang="en-GB" dirty="0"/>
          </a:p>
          <a:p>
            <a:r>
              <a:rPr lang="en-GB" sz="2200" dirty="0"/>
              <a:t>The dropping of leaves indicates that trees are becoming dormant.  </a:t>
            </a:r>
          </a:p>
          <a:p>
            <a:endParaRPr lang="en-GB" dirty="0"/>
          </a:p>
          <a:p>
            <a:r>
              <a:rPr lang="en-GB" sz="2200" dirty="0"/>
              <a:t>Trees enter the dormant or ‘resting’ season based on the decrease in temperature and the decrease of daylight received as autumn retreats into winter.  Like hibernating animals, trees fill themselves with food before winter, using it up slowly during the cold dormant months.  </a:t>
            </a:r>
          </a:p>
          <a:p>
            <a:endParaRPr lang="en-GB" sz="2400" dirty="0"/>
          </a:p>
        </p:txBody>
      </p:sp>
      <p:pic>
        <p:nvPicPr>
          <p:cNvPr id="7" name="Picture 6">
            <a:extLst>
              <a:ext uri="{FF2B5EF4-FFF2-40B4-BE49-F238E27FC236}">
                <a16:creationId xmlns:a16="http://schemas.microsoft.com/office/drawing/2014/main" id="{BB8B9819-B0B8-4E12-9850-4100718648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60278" y="537407"/>
            <a:ext cx="2747223" cy="627317"/>
          </a:xfrm>
          <a:prstGeom prst="rect">
            <a:avLst/>
          </a:prstGeom>
        </p:spPr>
      </p:pic>
      <p:grpSp>
        <p:nvGrpSpPr>
          <p:cNvPr id="10" name="Group 9">
            <a:extLst>
              <a:ext uri="{FF2B5EF4-FFF2-40B4-BE49-F238E27FC236}">
                <a16:creationId xmlns:a16="http://schemas.microsoft.com/office/drawing/2014/main" id="{635C6FD3-B89D-4564-8CD9-0526DF9DAFC1}"/>
              </a:ext>
            </a:extLst>
          </p:cNvPr>
          <p:cNvGrpSpPr/>
          <p:nvPr/>
        </p:nvGrpSpPr>
        <p:grpSpPr>
          <a:xfrm>
            <a:off x="431801" y="1370980"/>
            <a:ext cx="3808130" cy="5253311"/>
            <a:chOff x="431801" y="1285636"/>
            <a:chExt cx="3808130" cy="5253311"/>
          </a:xfrm>
        </p:grpSpPr>
        <p:pic>
          <p:nvPicPr>
            <p:cNvPr id="4" name="Picture 3">
              <a:extLst>
                <a:ext uri="{FF2B5EF4-FFF2-40B4-BE49-F238E27FC236}">
                  <a16:creationId xmlns:a16="http://schemas.microsoft.com/office/drawing/2014/main" id="{02460EAE-2F4A-4F61-8327-D99EBB588A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801" y="1285636"/>
              <a:ext cx="3808130" cy="2546687"/>
            </a:xfrm>
            <a:prstGeom prst="rect">
              <a:avLst/>
            </a:prstGeom>
            <a:ln w="19050">
              <a:solidFill>
                <a:schemeClr val="accent1"/>
              </a:solidFill>
            </a:ln>
          </p:spPr>
        </p:pic>
        <p:pic>
          <p:nvPicPr>
            <p:cNvPr id="9" name="Picture 8">
              <a:extLst>
                <a:ext uri="{FF2B5EF4-FFF2-40B4-BE49-F238E27FC236}">
                  <a16:creationId xmlns:a16="http://schemas.microsoft.com/office/drawing/2014/main" id="{EB6D6392-3A85-41ED-8BC4-F4AED71E66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1801" y="3992260"/>
              <a:ext cx="3808130" cy="2546687"/>
            </a:xfrm>
            <a:prstGeom prst="rect">
              <a:avLst/>
            </a:prstGeom>
            <a:ln w="19050">
              <a:solidFill>
                <a:schemeClr val="accent1"/>
              </a:solidFill>
            </a:ln>
          </p:spPr>
        </p:pic>
      </p:grpSp>
    </p:spTree>
    <p:extLst>
      <p:ext uri="{BB962C8B-B14F-4D97-AF65-F5344CB8AC3E}">
        <p14:creationId xmlns:p14="http://schemas.microsoft.com/office/powerpoint/2010/main" val="56235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animEffect transition="in" filter="fade">
                                      <p:cBhvr>
                                        <p:cTn id="11" dur="500"/>
                                        <p:tgtEl>
                                          <p:spTgt spid="15">
                                            <p:txEl>
                                              <p:pRg st="4" end="4"/>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5">
                                            <p:txEl>
                                              <p:pRg st="6" end="6"/>
                                            </p:txEl>
                                          </p:spTgt>
                                        </p:tgtEl>
                                        <p:attrNameLst>
                                          <p:attrName>style.visibility</p:attrName>
                                        </p:attrNameLst>
                                      </p:cBhvr>
                                      <p:to>
                                        <p:strVal val="visible"/>
                                      </p:to>
                                    </p:set>
                                    <p:animEffect transition="in" filter="fade">
                                      <p:cBhvr>
                                        <p:cTn id="14" dur="500"/>
                                        <p:tgtEl>
                                          <p:spTgt spid="15">
                                            <p:txEl>
                                              <p:pRg st="6" end="6"/>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xEl>
                                              <p:pRg st="8" end="8"/>
                                            </p:txEl>
                                          </p:spTgt>
                                        </p:tgtEl>
                                        <p:attrNameLst>
                                          <p:attrName>style.visibility</p:attrName>
                                        </p:attrNameLst>
                                      </p:cBhvr>
                                      <p:to>
                                        <p:strVal val="visible"/>
                                      </p:to>
                                    </p:set>
                                    <p:animEffect transition="in" filter="fade">
                                      <p:cBhvr>
                                        <p:cTn id="17" dur="5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E65B3A-7B19-48B5-AB93-7222355091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1701" y="4573052"/>
            <a:ext cx="2790449" cy="2092837"/>
          </a:xfrm>
          <a:prstGeom prst="rect">
            <a:avLst/>
          </a:prstGeom>
          <a:ln w="28575">
            <a:solidFill>
              <a:schemeClr val="accent1"/>
            </a:solidFill>
          </a:ln>
        </p:spPr>
      </p:pic>
      <p:sp>
        <p:nvSpPr>
          <p:cNvPr id="2" name="Title 1">
            <a:extLst>
              <a:ext uri="{FF2B5EF4-FFF2-40B4-BE49-F238E27FC236}">
                <a16:creationId xmlns:a16="http://schemas.microsoft.com/office/drawing/2014/main" id="{E5E50CEF-E764-442F-9D7A-7FC9CB739B99}"/>
              </a:ext>
            </a:extLst>
          </p:cNvPr>
          <p:cNvSpPr>
            <a:spLocks noGrp="1"/>
          </p:cNvSpPr>
          <p:nvPr>
            <p:ph type="title"/>
          </p:nvPr>
        </p:nvSpPr>
        <p:spPr>
          <a:xfrm>
            <a:off x="431801" y="723899"/>
            <a:ext cx="8775700" cy="393701"/>
          </a:xfrm>
        </p:spPr>
        <p:txBody>
          <a:bodyPr/>
          <a:lstStyle/>
          <a:p>
            <a:r>
              <a:rPr lang="en-GB" sz="2600" dirty="0">
                <a:solidFill>
                  <a:schemeClr val="accent1"/>
                </a:solidFill>
              </a:rPr>
              <a:t>This PowerPoint presentation explains:</a:t>
            </a:r>
            <a:br>
              <a:rPr lang="en-GB" sz="2600" dirty="0"/>
            </a:br>
            <a:endParaRPr lang="en-GB" sz="2600" dirty="0">
              <a:solidFill>
                <a:schemeClr val="accent1"/>
              </a:solidFill>
            </a:endParaRPr>
          </a:p>
        </p:txBody>
      </p:sp>
      <p:sp>
        <p:nvSpPr>
          <p:cNvPr id="3" name="Content Placeholder 2">
            <a:extLst>
              <a:ext uri="{FF2B5EF4-FFF2-40B4-BE49-F238E27FC236}">
                <a16:creationId xmlns:a16="http://schemas.microsoft.com/office/drawing/2014/main" id="{9550E031-F107-44B0-A14C-403B187913C5}"/>
              </a:ext>
            </a:extLst>
          </p:cNvPr>
          <p:cNvSpPr>
            <a:spLocks noGrp="1"/>
          </p:cNvSpPr>
          <p:nvPr>
            <p:ph idx="1"/>
          </p:nvPr>
        </p:nvSpPr>
        <p:spPr>
          <a:xfrm>
            <a:off x="431800" y="1271597"/>
            <a:ext cx="5627688" cy="4536356"/>
          </a:xfrm>
        </p:spPr>
        <p:txBody>
          <a:bodyPr/>
          <a:lstStyle/>
          <a:p>
            <a:pPr marL="342900" indent="-342900">
              <a:buFontTx/>
              <a:buChar char="-"/>
            </a:pPr>
            <a:r>
              <a:rPr lang="en-GB" sz="2000" b="0" dirty="0">
                <a:solidFill>
                  <a:schemeClr val="tx1"/>
                </a:solidFill>
              </a:rPr>
              <a:t>Why Wales needs local seed to grow the best possible trees for it’s forests</a:t>
            </a:r>
          </a:p>
          <a:p>
            <a:pPr marL="342900" indent="-342900">
              <a:buFontTx/>
              <a:buChar char="-"/>
            </a:pPr>
            <a:endParaRPr lang="en-GB" sz="2000" b="0" dirty="0">
              <a:solidFill>
                <a:schemeClr val="tx1"/>
              </a:solidFill>
            </a:endParaRPr>
          </a:p>
          <a:p>
            <a:pPr marL="342900" indent="-342900">
              <a:buFontTx/>
              <a:buChar char="-"/>
            </a:pPr>
            <a:r>
              <a:rPr lang="en-GB" sz="2000" b="0" dirty="0">
                <a:solidFill>
                  <a:schemeClr val="tx1"/>
                </a:solidFill>
              </a:rPr>
              <a:t>What Natural Resources Wales is doing to ensure it’s trees and woodlands are fit for the future</a:t>
            </a:r>
          </a:p>
          <a:p>
            <a:pPr marL="342900" indent="-342900">
              <a:buFontTx/>
              <a:buChar char="-"/>
            </a:pPr>
            <a:endParaRPr lang="en-GB" sz="2000" b="0" dirty="0">
              <a:solidFill>
                <a:schemeClr val="tx1"/>
              </a:solidFill>
            </a:endParaRPr>
          </a:p>
          <a:p>
            <a:pPr marL="342900" indent="-342900">
              <a:buFontTx/>
              <a:buChar char="-"/>
            </a:pPr>
            <a:r>
              <a:rPr lang="en-GB" sz="2000" b="0" dirty="0">
                <a:solidFill>
                  <a:schemeClr val="tx1"/>
                </a:solidFill>
              </a:rPr>
              <a:t>What happens behind the scenes at Delamere, Forestry England tree nursery to grow acorns on to become oak trees.</a:t>
            </a:r>
          </a:p>
          <a:p>
            <a:pPr marL="342900" indent="-342900">
              <a:buFontTx/>
              <a:buChar char="-"/>
            </a:pPr>
            <a:endParaRPr lang="en-GB" sz="2000" b="0" dirty="0">
              <a:solidFill>
                <a:schemeClr val="tx1"/>
              </a:solidFill>
            </a:endParaRPr>
          </a:p>
          <a:p>
            <a:pPr marL="342900" indent="-342900">
              <a:buFontTx/>
              <a:buChar char="-"/>
            </a:pPr>
            <a:r>
              <a:rPr lang="en-GB" sz="2000" b="0" dirty="0">
                <a:solidFill>
                  <a:schemeClr val="tx1"/>
                </a:solidFill>
              </a:rPr>
              <a:t>What happens to the trees once they are ready to leave the tree nursery and return to Welsh forests</a:t>
            </a:r>
            <a:r>
              <a:rPr lang="en-GB" sz="2200" b="0" dirty="0">
                <a:solidFill>
                  <a:schemeClr val="tx1"/>
                </a:solidFill>
              </a:rPr>
              <a:t>.</a:t>
            </a:r>
          </a:p>
        </p:txBody>
      </p:sp>
      <p:pic>
        <p:nvPicPr>
          <p:cNvPr id="5" name="Picture 4">
            <a:extLst>
              <a:ext uri="{FF2B5EF4-FFF2-40B4-BE49-F238E27FC236}">
                <a16:creationId xmlns:a16="http://schemas.microsoft.com/office/drawing/2014/main" id="{3BAFEF5C-BFA4-4E17-9F34-4505A55D2F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5308" y="3069749"/>
            <a:ext cx="2742798" cy="1836088"/>
          </a:xfrm>
          <a:prstGeom prst="rect">
            <a:avLst/>
          </a:prstGeom>
          <a:ln w="28575">
            <a:solidFill>
              <a:schemeClr val="accent1"/>
            </a:solidFill>
          </a:ln>
        </p:spPr>
      </p:pic>
      <p:pic>
        <p:nvPicPr>
          <p:cNvPr id="8" name="Picture 7">
            <a:extLst>
              <a:ext uri="{FF2B5EF4-FFF2-40B4-BE49-F238E27FC236}">
                <a16:creationId xmlns:a16="http://schemas.microsoft.com/office/drawing/2014/main" id="{C620AB3B-6E33-490B-98EB-970F63C98E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1309697"/>
            <a:ext cx="2742798" cy="1823669"/>
          </a:xfrm>
          <a:prstGeom prst="rect">
            <a:avLst/>
          </a:prstGeom>
          <a:ln w="28575">
            <a:solidFill>
              <a:schemeClr val="accent1"/>
            </a:solidFill>
          </a:ln>
        </p:spPr>
      </p:pic>
      <p:pic>
        <p:nvPicPr>
          <p:cNvPr id="11" name="Picture 10">
            <a:extLst>
              <a:ext uri="{FF2B5EF4-FFF2-40B4-BE49-F238E27FC236}">
                <a16:creationId xmlns:a16="http://schemas.microsoft.com/office/drawing/2014/main" id="{AAFE1356-B69B-4CCF-9586-D40AE7994AD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759951" y="575024"/>
            <a:ext cx="2565400" cy="585798"/>
          </a:xfrm>
          <a:prstGeom prst="rect">
            <a:avLst/>
          </a:prstGeom>
        </p:spPr>
      </p:pic>
    </p:spTree>
    <p:extLst>
      <p:ext uri="{BB962C8B-B14F-4D97-AF65-F5344CB8AC3E}">
        <p14:creationId xmlns:p14="http://schemas.microsoft.com/office/powerpoint/2010/main" val="2711591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405698-2F02-42EA-98CD-FE3451243D19}"/>
              </a:ext>
            </a:extLst>
          </p:cNvPr>
          <p:cNvSpPr txBox="1"/>
          <p:nvPr/>
        </p:nvSpPr>
        <p:spPr>
          <a:xfrm>
            <a:off x="303481" y="511199"/>
            <a:ext cx="8773815" cy="584775"/>
          </a:xfrm>
          <a:prstGeom prst="rect">
            <a:avLst/>
          </a:prstGeom>
          <a:noFill/>
        </p:spPr>
        <p:txBody>
          <a:bodyPr wrap="square" rtlCol="0">
            <a:spAutoFit/>
          </a:bodyPr>
          <a:lstStyle/>
          <a:p>
            <a:r>
              <a:rPr lang="en-GB" sz="3200" b="1" dirty="0">
                <a:solidFill>
                  <a:srgbClr val="0091A5"/>
                </a:solidFill>
              </a:rPr>
              <a:t>Fibrous vs tap root systems</a:t>
            </a:r>
          </a:p>
        </p:txBody>
      </p:sp>
      <p:grpSp>
        <p:nvGrpSpPr>
          <p:cNvPr id="6" name="Group 5">
            <a:extLst>
              <a:ext uri="{FF2B5EF4-FFF2-40B4-BE49-F238E27FC236}">
                <a16:creationId xmlns:a16="http://schemas.microsoft.com/office/drawing/2014/main" id="{EE1DFC12-6ADC-4697-A929-15B4AAC847AC}"/>
              </a:ext>
            </a:extLst>
          </p:cNvPr>
          <p:cNvGrpSpPr/>
          <p:nvPr/>
        </p:nvGrpSpPr>
        <p:grpSpPr>
          <a:xfrm>
            <a:off x="238298" y="2251759"/>
            <a:ext cx="5689303" cy="4392535"/>
            <a:chOff x="253248" y="3626112"/>
            <a:chExt cx="4199999" cy="2961387"/>
          </a:xfrm>
        </p:grpSpPr>
        <p:pic>
          <p:nvPicPr>
            <p:cNvPr id="7" name="Picture 6" title="www.thedailygarden.us/garden-word-of-the-day/roots">
              <a:extLst>
                <a:ext uri="{FF2B5EF4-FFF2-40B4-BE49-F238E27FC236}">
                  <a16:creationId xmlns:a16="http://schemas.microsoft.com/office/drawing/2014/main" id="{F67B6EA9-8334-4CAD-95EA-1BDB2F37DA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998" y="3626112"/>
              <a:ext cx="4153113" cy="2641736"/>
            </a:xfrm>
            <a:prstGeom prst="rect">
              <a:avLst/>
            </a:prstGeom>
            <a:ln w="19050">
              <a:solidFill>
                <a:srgbClr val="0091A5"/>
              </a:solidFill>
            </a:ln>
          </p:spPr>
        </p:pic>
        <p:sp>
          <p:nvSpPr>
            <p:cNvPr id="8" name="TextBox 7">
              <a:extLst>
                <a:ext uri="{FF2B5EF4-FFF2-40B4-BE49-F238E27FC236}">
                  <a16:creationId xmlns:a16="http://schemas.microsoft.com/office/drawing/2014/main" id="{93069ECE-A401-4A7C-B69F-21D40299A957}"/>
                </a:ext>
              </a:extLst>
            </p:cNvPr>
            <p:cNvSpPr txBox="1"/>
            <p:nvPr/>
          </p:nvSpPr>
          <p:spPr>
            <a:xfrm>
              <a:off x="253248" y="6310500"/>
              <a:ext cx="4199999" cy="276999"/>
            </a:xfrm>
            <a:prstGeom prst="rect">
              <a:avLst/>
            </a:prstGeom>
            <a:noFill/>
          </p:spPr>
          <p:txBody>
            <a:bodyPr wrap="square" rtlCol="0">
              <a:spAutoFit/>
            </a:bodyPr>
            <a:lstStyle/>
            <a:p>
              <a:r>
                <a:rPr lang="en-GB" sz="1200" dirty="0"/>
                <a:t>www.thedailygarden.us/garden-word-of-the-day/roots</a:t>
              </a:r>
            </a:p>
          </p:txBody>
        </p:sp>
      </p:grpSp>
      <p:grpSp>
        <p:nvGrpSpPr>
          <p:cNvPr id="20" name="Group 19">
            <a:extLst>
              <a:ext uri="{FF2B5EF4-FFF2-40B4-BE49-F238E27FC236}">
                <a16:creationId xmlns:a16="http://schemas.microsoft.com/office/drawing/2014/main" id="{860D739E-35B7-4465-BB63-45C91B5C9CEE}"/>
              </a:ext>
            </a:extLst>
          </p:cNvPr>
          <p:cNvGrpSpPr/>
          <p:nvPr/>
        </p:nvGrpSpPr>
        <p:grpSpPr>
          <a:xfrm>
            <a:off x="798021" y="1289997"/>
            <a:ext cx="9294241" cy="1117626"/>
            <a:chOff x="798021" y="1289997"/>
            <a:chExt cx="9294241" cy="1117626"/>
          </a:xfrm>
        </p:grpSpPr>
        <p:cxnSp>
          <p:nvCxnSpPr>
            <p:cNvPr id="12" name="Straight Arrow Connector 11">
              <a:extLst>
                <a:ext uri="{FF2B5EF4-FFF2-40B4-BE49-F238E27FC236}">
                  <a16:creationId xmlns:a16="http://schemas.microsoft.com/office/drawing/2014/main" id="{C722DE5D-2CFB-4B1F-B9A0-9EBD4309BD63}"/>
                </a:ext>
              </a:extLst>
            </p:cNvPr>
            <p:cNvCxnSpPr>
              <a:cxnSpLocks/>
            </p:cNvCxnSpPr>
            <p:nvPr/>
          </p:nvCxnSpPr>
          <p:spPr>
            <a:xfrm flipH="1">
              <a:off x="798021" y="1643940"/>
              <a:ext cx="598517" cy="74448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F3666E9-8DD5-4430-B6B3-9AC6416EF28E}"/>
                </a:ext>
              </a:extLst>
            </p:cNvPr>
            <p:cNvCxnSpPr>
              <a:cxnSpLocks/>
            </p:cNvCxnSpPr>
            <p:nvPr/>
          </p:nvCxnSpPr>
          <p:spPr>
            <a:xfrm flipH="1">
              <a:off x="4466471" y="1643940"/>
              <a:ext cx="1429790" cy="763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0C0143-E348-425E-BCD4-BF41A18BF8C3}"/>
                </a:ext>
              </a:extLst>
            </p:cNvPr>
            <p:cNvSpPr txBox="1"/>
            <p:nvPr/>
          </p:nvSpPr>
          <p:spPr>
            <a:xfrm>
              <a:off x="1396538" y="1289997"/>
              <a:ext cx="4012275" cy="707886"/>
            </a:xfrm>
            <a:prstGeom prst="rect">
              <a:avLst/>
            </a:prstGeom>
            <a:noFill/>
          </p:spPr>
          <p:txBody>
            <a:bodyPr wrap="square" rtlCol="0">
              <a:spAutoFit/>
            </a:bodyPr>
            <a:lstStyle/>
            <a:p>
              <a:r>
                <a:rPr lang="en-GB" sz="2000" b="1" dirty="0"/>
                <a:t>Root system of a plant that has been undercut</a:t>
              </a:r>
            </a:p>
          </p:txBody>
        </p:sp>
        <p:sp>
          <p:nvSpPr>
            <p:cNvPr id="17" name="TextBox 16">
              <a:extLst>
                <a:ext uri="{FF2B5EF4-FFF2-40B4-BE49-F238E27FC236}">
                  <a16:creationId xmlns:a16="http://schemas.microsoft.com/office/drawing/2014/main" id="{96EB2A75-4218-4ED9-BCEB-38FA1A3C5D0A}"/>
                </a:ext>
              </a:extLst>
            </p:cNvPr>
            <p:cNvSpPr txBox="1"/>
            <p:nvPr/>
          </p:nvSpPr>
          <p:spPr>
            <a:xfrm>
              <a:off x="5963228" y="1331463"/>
              <a:ext cx="4129034" cy="707886"/>
            </a:xfrm>
            <a:prstGeom prst="rect">
              <a:avLst/>
            </a:prstGeom>
            <a:noFill/>
          </p:spPr>
          <p:txBody>
            <a:bodyPr wrap="square" rtlCol="0">
              <a:spAutoFit/>
            </a:bodyPr>
            <a:lstStyle/>
            <a:p>
              <a:r>
                <a:rPr lang="en-GB" sz="2000" b="1" dirty="0"/>
                <a:t>Root system of a plant that hasn’t been undercut</a:t>
              </a:r>
            </a:p>
          </p:txBody>
        </p:sp>
      </p:grpSp>
      <p:sp>
        <p:nvSpPr>
          <p:cNvPr id="19" name="TextBox 18">
            <a:extLst>
              <a:ext uri="{FF2B5EF4-FFF2-40B4-BE49-F238E27FC236}">
                <a16:creationId xmlns:a16="http://schemas.microsoft.com/office/drawing/2014/main" id="{5962A50E-A39D-4A12-B098-5A5E08093883}"/>
              </a:ext>
            </a:extLst>
          </p:cNvPr>
          <p:cNvSpPr txBox="1"/>
          <p:nvPr/>
        </p:nvSpPr>
        <p:spPr>
          <a:xfrm>
            <a:off x="6264401" y="2119979"/>
            <a:ext cx="5625791" cy="4524315"/>
          </a:xfrm>
          <a:prstGeom prst="rect">
            <a:avLst/>
          </a:prstGeom>
          <a:noFill/>
        </p:spPr>
        <p:txBody>
          <a:bodyPr wrap="square" rtlCol="0">
            <a:spAutoFit/>
          </a:bodyPr>
          <a:lstStyle/>
          <a:p>
            <a:r>
              <a:rPr lang="en-GB" sz="2400" b="1" dirty="0">
                <a:solidFill>
                  <a:schemeClr val="accent1"/>
                </a:solidFill>
              </a:rPr>
              <a:t>Question – what are the observable  differences between the two root systems?</a:t>
            </a:r>
          </a:p>
          <a:p>
            <a:endParaRPr lang="en-GB" sz="2000" b="1" dirty="0">
              <a:solidFill>
                <a:schemeClr val="accent1"/>
              </a:solidFill>
            </a:endParaRPr>
          </a:p>
          <a:p>
            <a:r>
              <a:rPr lang="en-GB" sz="2400" b="1" dirty="0">
                <a:solidFill>
                  <a:schemeClr val="accent1"/>
                </a:solidFill>
              </a:rPr>
              <a:t>Question – which root system do you think has developed as a result of being undercut?</a:t>
            </a:r>
          </a:p>
          <a:p>
            <a:endParaRPr lang="en-GB" sz="2000" b="1" dirty="0">
              <a:solidFill>
                <a:schemeClr val="accent1"/>
              </a:solidFill>
            </a:endParaRPr>
          </a:p>
          <a:p>
            <a:r>
              <a:rPr lang="en-GB" sz="2400" b="1" dirty="0">
                <a:solidFill>
                  <a:schemeClr val="accent1"/>
                </a:solidFill>
              </a:rPr>
              <a:t>Question – Why do you think a fibrous tree root system is more  favourable to a tap root system in the tree nursery? </a:t>
            </a:r>
          </a:p>
        </p:txBody>
      </p:sp>
      <p:pic>
        <p:nvPicPr>
          <p:cNvPr id="14" name="Picture 13">
            <a:extLst>
              <a:ext uri="{FF2B5EF4-FFF2-40B4-BE49-F238E27FC236}">
                <a16:creationId xmlns:a16="http://schemas.microsoft.com/office/drawing/2014/main" id="{0855BEDE-B1A1-464E-9690-4CCD31C1468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52109" y="549287"/>
            <a:ext cx="2747223" cy="627317"/>
          </a:xfrm>
          <a:prstGeom prst="rect">
            <a:avLst/>
          </a:prstGeom>
        </p:spPr>
      </p:pic>
    </p:spTree>
    <p:extLst>
      <p:ext uri="{BB962C8B-B14F-4D97-AF65-F5344CB8AC3E}">
        <p14:creationId xmlns:p14="http://schemas.microsoft.com/office/powerpoint/2010/main" val="210008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1097-14F0-4F41-8F5A-1DBED2E98693}"/>
              </a:ext>
            </a:extLst>
          </p:cNvPr>
          <p:cNvSpPr>
            <a:spLocks noGrp="1"/>
          </p:cNvSpPr>
          <p:nvPr>
            <p:ph type="title"/>
          </p:nvPr>
        </p:nvSpPr>
        <p:spPr>
          <a:xfrm>
            <a:off x="431801" y="476251"/>
            <a:ext cx="8775700" cy="560070"/>
          </a:xfrm>
        </p:spPr>
        <p:txBody>
          <a:bodyPr/>
          <a:lstStyle/>
          <a:p>
            <a:r>
              <a:rPr lang="en-GB" sz="2800" dirty="0">
                <a:solidFill>
                  <a:srgbClr val="0091A5"/>
                </a:solidFill>
              </a:rPr>
              <a:t>Autumn/Winter - Lifting and planting</a:t>
            </a:r>
            <a:r>
              <a:rPr lang="en-GB" dirty="0"/>
              <a:t>	</a:t>
            </a:r>
          </a:p>
        </p:txBody>
      </p:sp>
      <p:sp>
        <p:nvSpPr>
          <p:cNvPr id="6" name="TextBox 5">
            <a:extLst>
              <a:ext uri="{FF2B5EF4-FFF2-40B4-BE49-F238E27FC236}">
                <a16:creationId xmlns:a16="http://schemas.microsoft.com/office/drawing/2014/main" id="{1CBA76CD-E740-4455-AE4E-C34AAC9ACF4F}"/>
              </a:ext>
            </a:extLst>
          </p:cNvPr>
          <p:cNvSpPr txBox="1"/>
          <p:nvPr/>
        </p:nvSpPr>
        <p:spPr>
          <a:xfrm>
            <a:off x="431801" y="1036321"/>
            <a:ext cx="4322822" cy="6155531"/>
          </a:xfrm>
          <a:prstGeom prst="rect">
            <a:avLst/>
          </a:prstGeom>
          <a:noFill/>
        </p:spPr>
        <p:txBody>
          <a:bodyPr wrap="square" rtlCol="0">
            <a:spAutoFit/>
          </a:bodyPr>
          <a:lstStyle/>
          <a:p>
            <a:r>
              <a:rPr lang="en-GB" sz="1700" dirty="0"/>
              <a:t>During the autumn the trees are counted and their heights measured.</a:t>
            </a:r>
          </a:p>
          <a:p>
            <a:endParaRPr lang="en-GB" sz="1700" dirty="0"/>
          </a:p>
          <a:p>
            <a:r>
              <a:rPr lang="en-GB" sz="1700" dirty="0"/>
              <a:t>As the trees become dormant in the late autumn/winter they are ready to be mechanically lifted (dug up by machine). To check whether or not they are fully dormant the tree nursery carries out a ‘Root Electrolyte test’.  Only when the checks show that the trees have reached a certain level of dormancy, can they be lifted.  They are then graded (best to worst), counted into bags and are ready to go to the forest for planting.</a:t>
            </a:r>
          </a:p>
          <a:p>
            <a:endParaRPr lang="en-GB" sz="1700" dirty="0"/>
          </a:p>
          <a:p>
            <a:r>
              <a:rPr lang="en-GB" sz="1700" dirty="0"/>
              <a:t>Delivered by road, once the trees have been received by Natural Resources Wales they are planted back in the seed zone from where they were collected as an acorn.  </a:t>
            </a:r>
          </a:p>
          <a:p>
            <a:endParaRPr lang="en-GB" dirty="0"/>
          </a:p>
          <a:p>
            <a:endParaRPr lang="en-GB" dirty="0"/>
          </a:p>
          <a:p>
            <a:endParaRPr lang="en-GB" dirty="0"/>
          </a:p>
        </p:txBody>
      </p:sp>
      <p:pic>
        <p:nvPicPr>
          <p:cNvPr id="13" name="Picture 12">
            <a:extLst>
              <a:ext uri="{FF2B5EF4-FFF2-40B4-BE49-F238E27FC236}">
                <a16:creationId xmlns:a16="http://schemas.microsoft.com/office/drawing/2014/main" id="{3329ECCD-912B-44AB-ADD4-AF8B39A3025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95344" y="590150"/>
            <a:ext cx="2747223" cy="627317"/>
          </a:xfrm>
          <a:prstGeom prst="rect">
            <a:avLst/>
          </a:prstGeom>
        </p:spPr>
      </p:pic>
      <p:pic>
        <p:nvPicPr>
          <p:cNvPr id="5" name="Picture 4">
            <a:extLst>
              <a:ext uri="{FF2B5EF4-FFF2-40B4-BE49-F238E27FC236}">
                <a16:creationId xmlns:a16="http://schemas.microsoft.com/office/drawing/2014/main" id="{D7CCC580-597A-4290-94FC-67AF865D93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9650" y="1331366"/>
            <a:ext cx="4519349" cy="2542134"/>
          </a:xfrm>
          <a:prstGeom prst="rect">
            <a:avLst/>
          </a:prstGeom>
          <a:ln w="28575">
            <a:solidFill>
              <a:schemeClr val="accent1"/>
            </a:solidFill>
          </a:ln>
        </p:spPr>
      </p:pic>
      <p:pic>
        <p:nvPicPr>
          <p:cNvPr id="4" name="Picture 3" title="Grading the trees at the tree nursery">
            <a:extLst>
              <a:ext uri="{FF2B5EF4-FFF2-40B4-BE49-F238E27FC236}">
                <a16:creationId xmlns:a16="http://schemas.microsoft.com/office/drawing/2014/main" id="{C8CD8FD2-6D37-4842-93F4-F174657900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3429000"/>
            <a:ext cx="5726903" cy="3221383"/>
          </a:xfrm>
          <a:prstGeom prst="rect">
            <a:avLst/>
          </a:prstGeom>
          <a:ln w="28575">
            <a:solidFill>
              <a:schemeClr val="accent1"/>
            </a:solidFill>
          </a:ln>
        </p:spPr>
      </p:pic>
      <p:sp>
        <p:nvSpPr>
          <p:cNvPr id="7" name="TextBox 6">
            <a:extLst>
              <a:ext uri="{FF2B5EF4-FFF2-40B4-BE49-F238E27FC236}">
                <a16:creationId xmlns:a16="http://schemas.microsoft.com/office/drawing/2014/main" id="{12D02EE3-DF02-4586-A535-7A8701352A0D}"/>
              </a:ext>
            </a:extLst>
          </p:cNvPr>
          <p:cNvSpPr txBox="1"/>
          <p:nvPr/>
        </p:nvSpPr>
        <p:spPr>
          <a:xfrm>
            <a:off x="4940300" y="5696276"/>
            <a:ext cx="1155700" cy="954107"/>
          </a:xfrm>
          <a:prstGeom prst="rect">
            <a:avLst/>
          </a:prstGeom>
          <a:noFill/>
        </p:spPr>
        <p:txBody>
          <a:bodyPr wrap="square" rtlCol="0">
            <a:spAutoFit/>
          </a:bodyPr>
          <a:lstStyle/>
          <a:p>
            <a:pPr algn="r"/>
            <a:r>
              <a:rPr lang="en-GB" sz="1400" b="1" dirty="0"/>
              <a:t>Grading the trees at the tree nursery</a:t>
            </a:r>
          </a:p>
        </p:txBody>
      </p:sp>
    </p:spTree>
    <p:extLst>
      <p:ext uri="{BB962C8B-B14F-4D97-AF65-F5344CB8AC3E}">
        <p14:creationId xmlns:p14="http://schemas.microsoft.com/office/powerpoint/2010/main" val="2440608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409E2-0A55-46AC-8A1F-B3B1C8A5F9A3}"/>
              </a:ext>
            </a:extLst>
          </p:cNvPr>
          <p:cNvSpPr>
            <a:spLocks noGrp="1"/>
          </p:cNvSpPr>
          <p:nvPr>
            <p:ph type="title"/>
          </p:nvPr>
        </p:nvSpPr>
        <p:spPr>
          <a:xfrm>
            <a:off x="431801" y="476251"/>
            <a:ext cx="8775700" cy="628650"/>
          </a:xfrm>
        </p:spPr>
        <p:txBody>
          <a:bodyPr/>
          <a:lstStyle/>
          <a:p>
            <a:r>
              <a:rPr lang="en-GB" dirty="0">
                <a:solidFill>
                  <a:srgbClr val="0091A5"/>
                </a:solidFill>
              </a:rPr>
              <a:t>Winter/Spring - Planting out</a:t>
            </a:r>
          </a:p>
        </p:txBody>
      </p:sp>
      <p:pic>
        <p:nvPicPr>
          <p:cNvPr id="5" name="Picture 4">
            <a:extLst>
              <a:ext uri="{FF2B5EF4-FFF2-40B4-BE49-F238E27FC236}">
                <a16:creationId xmlns:a16="http://schemas.microsoft.com/office/drawing/2014/main" id="{B690C764-4B11-44D7-B861-0CB76A2F74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52026" y="3429000"/>
            <a:ext cx="4180716" cy="3135537"/>
          </a:xfrm>
          <a:prstGeom prst="rect">
            <a:avLst/>
          </a:prstGeom>
          <a:ln w="28575">
            <a:solidFill>
              <a:schemeClr val="accent1"/>
            </a:solidFill>
          </a:ln>
        </p:spPr>
      </p:pic>
      <p:pic>
        <p:nvPicPr>
          <p:cNvPr id="7" name="Picture 6">
            <a:extLst>
              <a:ext uri="{FF2B5EF4-FFF2-40B4-BE49-F238E27FC236}">
                <a16:creationId xmlns:a16="http://schemas.microsoft.com/office/drawing/2014/main" id="{C9992C80-55CA-4B1A-9206-29019C0B1557}"/>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6000" contrast="-8000"/>
                    </a14:imgEffect>
                  </a14:imgLayer>
                </a14:imgProps>
              </a:ext>
              <a:ext uri="{28A0092B-C50C-407E-A947-70E740481C1C}">
                <a14:useLocalDpi xmlns:a14="http://schemas.microsoft.com/office/drawing/2010/main"/>
              </a:ext>
            </a:extLst>
          </a:blip>
          <a:stretch>
            <a:fillRect/>
          </a:stretch>
        </p:blipFill>
        <p:spPr>
          <a:xfrm>
            <a:off x="5267459" y="1234150"/>
            <a:ext cx="4674925" cy="2635374"/>
          </a:xfrm>
          <a:prstGeom prst="rect">
            <a:avLst/>
          </a:prstGeom>
          <a:ln w="28575">
            <a:solidFill>
              <a:schemeClr val="accent1"/>
            </a:solidFill>
          </a:ln>
        </p:spPr>
      </p:pic>
      <p:sp>
        <p:nvSpPr>
          <p:cNvPr id="8" name="TextBox 7">
            <a:extLst>
              <a:ext uri="{FF2B5EF4-FFF2-40B4-BE49-F238E27FC236}">
                <a16:creationId xmlns:a16="http://schemas.microsoft.com/office/drawing/2014/main" id="{68681EE8-B618-494D-B425-0C5857BC19E6}"/>
              </a:ext>
            </a:extLst>
          </p:cNvPr>
          <p:cNvSpPr txBox="1"/>
          <p:nvPr/>
        </p:nvSpPr>
        <p:spPr>
          <a:xfrm>
            <a:off x="431801" y="1234150"/>
            <a:ext cx="4835658" cy="5355312"/>
          </a:xfrm>
          <a:prstGeom prst="rect">
            <a:avLst/>
          </a:prstGeom>
          <a:noFill/>
        </p:spPr>
        <p:txBody>
          <a:bodyPr wrap="square" rtlCol="0">
            <a:spAutoFit/>
          </a:bodyPr>
          <a:lstStyle/>
          <a:p>
            <a:r>
              <a:rPr lang="en-GB" dirty="0"/>
              <a:t>A race against time and the elements, planting will have to be completed by the spring and the winter’s heavy rain, frost and snow will all hamper the tree planting teams.</a:t>
            </a:r>
          </a:p>
          <a:p>
            <a:endParaRPr lang="en-GB" dirty="0"/>
          </a:p>
          <a:p>
            <a:r>
              <a:rPr lang="en-GB" dirty="0"/>
              <a:t>Whether they are planted by mechanical or human means, a small, deep hole is made in the ground. The young oak trees are carefully placed in the hole, all the roots are carefully immersed before being covered with soil. </a:t>
            </a:r>
          </a:p>
          <a:p>
            <a:endParaRPr lang="en-GB" dirty="0"/>
          </a:p>
          <a:p>
            <a:r>
              <a:rPr lang="en-GB" dirty="0"/>
              <a:t>As the trees mature, we monitor them for up to five years after they’ve been planted to ensure they are surviving.  In some areas, weeding may be necessary to ensure the trees survive into the future.  </a:t>
            </a:r>
          </a:p>
          <a:p>
            <a:endParaRPr lang="en-GB" dirty="0"/>
          </a:p>
          <a:p>
            <a:endParaRPr lang="en-GB" dirty="0"/>
          </a:p>
          <a:p>
            <a:r>
              <a:rPr lang="en-GB" dirty="0"/>
              <a:t>  </a:t>
            </a:r>
          </a:p>
        </p:txBody>
      </p:sp>
      <p:pic>
        <p:nvPicPr>
          <p:cNvPr id="9" name="Picture 8">
            <a:extLst>
              <a:ext uri="{FF2B5EF4-FFF2-40B4-BE49-F238E27FC236}">
                <a16:creationId xmlns:a16="http://schemas.microsoft.com/office/drawing/2014/main" id="{51FC0572-ABFA-4500-AC51-744DB0F0F1F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60278" y="477584"/>
            <a:ext cx="2747223" cy="627317"/>
          </a:xfrm>
          <a:prstGeom prst="rect">
            <a:avLst/>
          </a:prstGeom>
        </p:spPr>
      </p:pic>
    </p:spTree>
    <p:extLst>
      <p:ext uri="{BB962C8B-B14F-4D97-AF65-F5344CB8AC3E}">
        <p14:creationId xmlns:p14="http://schemas.microsoft.com/office/powerpoint/2010/main" val="841991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062E-4692-4382-90B2-B323479AD2E0}"/>
              </a:ext>
            </a:extLst>
          </p:cNvPr>
          <p:cNvSpPr>
            <a:spLocks noGrp="1"/>
          </p:cNvSpPr>
          <p:nvPr>
            <p:ph type="title"/>
          </p:nvPr>
        </p:nvSpPr>
        <p:spPr>
          <a:xfrm>
            <a:off x="431801" y="476251"/>
            <a:ext cx="8775700" cy="681990"/>
          </a:xfrm>
        </p:spPr>
        <p:txBody>
          <a:bodyPr/>
          <a:lstStyle/>
          <a:p>
            <a:r>
              <a:rPr lang="en-GB" dirty="0">
                <a:solidFill>
                  <a:srgbClr val="0091A5"/>
                </a:solidFill>
              </a:rPr>
              <a:t>Conclusion</a:t>
            </a:r>
          </a:p>
        </p:txBody>
      </p:sp>
      <p:sp>
        <p:nvSpPr>
          <p:cNvPr id="4" name="Content Placeholder 3">
            <a:extLst>
              <a:ext uri="{FF2B5EF4-FFF2-40B4-BE49-F238E27FC236}">
                <a16:creationId xmlns:a16="http://schemas.microsoft.com/office/drawing/2014/main" id="{886131B1-B166-4567-B08A-E1921A230E83}"/>
              </a:ext>
            </a:extLst>
          </p:cNvPr>
          <p:cNvSpPr>
            <a:spLocks noGrp="1"/>
          </p:cNvSpPr>
          <p:nvPr>
            <p:ph sz="half" idx="2"/>
          </p:nvPr>
        </p:nvSpPr>
        <p:spPr/>
        <p:txBody>
          <a:bodyPr/>
          <a:lstStyle/>
          <a:p>
            <a:r>
              <a:rPr lang="en-GB" sz="2200" b="0" dirty="0">
                <a:solidFill>
                  <a:schemeClr val="tx1"/>
                </a:solidFill>
              </a:rPr>
              <a:t>With high rates of deterioration it takes a lot of time and effort to successfully grow acorns onto young oak trees.</a:t>
            </a:r>
          </a:p>
          <a:p>
            <a:endParaRPr lang="en-GB" sz="2200" b="0" dirty="0">
              <a:solidFill>
                <a:schemeClr val="tx1"/>
              </a:solidFill>
            </a:endParaRPr>
          </a:p>
          <a:p>
            <a:r>
              <a:rPr lang="en-GB" sz="2200" b="0" dirty="0">
                <a:solidFill>
                  <a:schemeClr val="tx1"/>
                </a:solidFill>
              </a:rPr>
              <a:t>Throughout the year various tasks need to be undertaken to give the collected acorns the best chance of survival.  There is never a quiet time in the tree nursery.</a:t>
            </a:r>
          </a:p>
          <a:p>
            <a:endParaRPr lang="en-GB" sz="2200" b="0" dirty="0">
              <a:solidFill>
                <a:schemeClr val="tx1"/>
              </a:solidFill>
            </a:endParaRPr>
          </a:p>
          <a:p>
            <a:r>
              <a:rPr lang="en-GB" sz="2200" b="0" dirty="0">
                <a:solidFill>
                  <a:schemeClr val="tx1"/>
                </a:solidFill>
              </a:rPr>
              <a:t>Due to their high value for wildlife, the environment and people – each acorn is valuable and worth the effort.</a:t>
            </a:r>
          </a:p>
          <a:p>
            <a:endParaRPr lang="en-GB" dirty="0"/>
          </a:p>
        </p:txBody>
      </p:sp>
      <p:pic>
        <p:nvPicPr>
          <p:cNvPr id="5" name="Picture 4">
            <a:extLst>
              <a:ext uri="{FF2B5EF4-FFF2-40B4-BE49-F238E27FC236}">
                <a16:creationId xmlns:a16="http://schemas.microsoft.com/office/drawing/2014/main" id="{471A8A31-1AA0-4995-9DCB-716DAA6B48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691" y="1916832"/>
            <a:ext cx="5758487" cy="4318867"/>
          </a:xfrm>
          <a:prstGeom prst="rect">
            <a:avLst/>
          </a:prstGeom>
          <a:ln w="19050">
            <a:solidFill>
              <a:schemeClr val="accent1"/>
            </a:solidFill>
          </a:ln>
        </p:spPr>
      </p:pic>
      <p:pic>
        <p:nvPicPr>
          <p:cNvPr id="8" name="Picture 7">
            <a:extLst>
              <a:ext uri="{FF2B5EF4-FFF2-40B4-BE49-F238E27FC236}">
                <a16:creationId xmlns:a16="http://schemas.microsoft.com/office/drawing/2014/main" id="{23C87CB9-8840-47B2-93DC-94EEF997B79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52109" y="549287"/>
            <a:ext cx="2747223" cy="627317"/>
          </a:xfrm>
          <a:prstGeom prst="rect">
            <a:avLst/>
          </a:prstGeom>
        </p:spPr>
      </p:pic>
    </p:spTree>
    <p:extLst>
      <p:ext uri="{BB962C8B-B14F-4D97-AF65-F5344CB8AC3E}">
        <p14:creationId xmlns:p14="http://schemas.microsoft.com/office/powerpoint/2010/main" val="3823776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23A5-90B8-48AD-B37F-E5683350CCFB}"/>
              </a:ext>
            </a:extLst>
          </p:cNvPr>
          <p:cNvSpPr>
            <a:spLocks noGrp="1"/>
          </p:cNvSpPr>
          <p:nvPr>
            <p:ph type="ctrTitle"/>
          </p:nvPr>
        </p:nvSpPr>
        <p:spPr>
          <a:xfrm>
            <a:off x="877888" y="2622550"/>
            <a:ext cx="10363200" cy="1470025"/>
          </a:xfrm>
        </p:spPr>
        <p:txBody>
          <a:bodyPr/>
          <a:lstStyle/>
          <a:p>
            <a:r>
              <a:rPr lang="en-GB" dirty="0"/>
              <a:t>The end</a:t>
            </a:r>
          </a:p>
        </p:txBody>
      </p:sp>
      <p:pic>
        <p:nvPicPr>
          <p:cNvPr id="5" name="Picture 4">
            <a:extLst>
              <a:ext uri="{FF2B5EF4-FFF2-40B4-BE49-F238E27FC236}">
                <a16:creationId xmlns:a16="http://schemas.microsoft.com/office/drawing/2014/main" id="{B8C6E2C8-5FB3-488E-9D76-4C7138D640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52109" y="549287"/>
            <a:ext cx="2747223" cy="627317"/>
          </a:xfrm>
          <a:prstGeom prst="rect">
            <a:avLst/>
          </a:prstGeom>
        </p:spPr>
      </p:pic>
    </p:spTree>
    <p:extLst>
      <p:ext uri="{BB962C8B-B14F-4D97-AF65-F5344CB8AC3E}">
        <p14:creationId xmlns:p14="http://schemas.microsoft.com/office/powerpoint/2010/main" val="4046384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B165-5D1E-4E90-AF35-224F6A0D7407}"/>
              </a:ext>
            </a:extLst>
          </p:cNvPr>
          <p:cNvSpPr>
            <a:spLocks noGrp="1"/>
          </p:cNvSpPr>
          <p:nvPr>
            <p:ph type="title"/>
          </p:nvPr>
        </p:nvSpPr>
        <p:spPr>
          <a:xfrm>
            <a:off x="431801" y="476251"/>
            <a:ext cx="8775700" cy="603250"/>
          </a:xfrm>
        </p:spPr>
        <p:txBody>
          <a:bodyPr/>
          <a:lstStyle/>
          <a:p>
            <a:r>
              <a:rPr lang="en-GB" dirty="0">
                <a:solidFill>
                  <a:schemeClr val="accent1"/>
                </a:solidFill>
              </a:rPr>
              <a:t>Local provenance trees</a:t>
            </a:r>
          </a:p>
        </p:txBody>
      </p:sp>
      <p:pic>
        <p:nvPicPr>
          <p:cNvPr id="5" name="Content Placeholder 4">
            <a:extLst>
              <a:ext uri="{FF2B5EF4-FFF2-40B4-BE49-F238E27FC236}">
                <a16:creationId xmlns:a16="http://schemas.microsoft.com/office/drawing/2014/main" id="{8A3FF5FE-F394-4F45-85F0-4D34729A83A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31801" y="1079501"/>
            <a:ext cx="3835400" cy="5746464"/>
          </a:xfrm>
          <a:prstGeom prst="rect">
            <a:avLst/>
          </a:prstGeom>
        </p:spPr>
      </p:pic>
      <p:sp>
        <p:nvSpPr>
          <p:cNvPr id="3" name="TextBox 2">
            <a:extLst>
              <a:ext uri="{FF2B5EF4-FFF2-40B4-BE49-F238E27FC236}">
                <a16:creationId xmlns:a16="http://schemas.microsoft.com/office/drawing/2014/main" id="{130F0B30-BB20-410A-A60F-F8508392A416}"/>
              </a:ext>
            </a:extLst>
          </p:cNvPr>
          <p:cNvSpPr txBox="1"/>
          <p:nvPr/>
        </p:nvSpPr>
        <p:spPr>
          <a:xfrm>
            <a:off x="4648200" y="1344072"/>
            <a:ext cx="7251700" cy="5355312"/>
          </a:xfrm>
          <a:prstGeom prst="rect">
            <a:avLst/>
          </a:prstGeom>
          <a:noFill/>
        </p:spPr>
        <p:txBody>
          <a:bodyPr wrap="square" rtlCol="0">
            <a:spAutoFit/>
          </a:bodyPr>
          <a:lstStyle/>
          <a:p>
            <a:pPr fontAlgn="t"/>
            <a:r>
              <a:rPr lang="en-GB" b="1" dirty="0"/>
              <a:t>What are local provenance trees?</a:t>
            </a:r>
          </a:p>
          <a:p>
            <a:pPr lvl="0" fontAlgn="t">
              <a:defRPr/>
            </a:pPr>
            <a:endParaRPr lang="en-GB" dirty="0"/>
          </a:p>
          <a:p>
            <a:pPr lvl="0" fontAlgn="t">
              <a:defRPr/>
            </a:pPr>
            <a:r>
              <a:rPr lang="en-GB" dirty="0"/>
              <a:t>The term provenance describes the geographic location of a stand of trees from where seed was collected.  </a:t>
            </a:r>
          </a:p>
          <a:p>
            <a:pPr lvl="0" fontAlgn="t">
              <a:defRPr/>
            </a:pPr>
            <a:endParaRPr lang="en-GB" dirty="0"/>
          </a:p>
          <a:p>
            <a:pPr lvl="0" fontAlgn="t">
              <a:defRPr/>
            </a:pPr>
            <a:r>
              <a:rPr lang="en-GB" dirty="0"/>
              <a:t>For trees and shrubs, Britain is divided into four regions of provenance.  Each area of provenance has climatic similarity (the landscape, weather and temperature within the area is roughly the same).  Wales sits in the ‘30’ region of provenance.  </a:t>
            </a:r>
          </a:p>
          <a:p>
            <a:pPr lvl="0" fontAlgn="t">
              <a:defRPr/>
            </a:pPr>
            <a:endParaRPr lang="en-GB" dirty="0"/>
          </a:p>
          <a:p>
            <a:pPr fontAlgn="t">
              <a:defRPr/>
            </a:pPr>
            <a:r>
              <a:rPr lang="en-GB" dirty="0"/>
              <a:t>The regions of provenance have been sub-divided to produce 24 local seed zones which have similar ecological and climate characteristics. </a:t>
            </a:r>
          </a:p>
          <a:p>
            <a:pPr fontAlgn="t">
              <a:defRPr/>
            </a:pPr>
            <a:endParaRPr lang="en-GB" b="1" dirty="0">
              <a:solidFill>
                <a:srgbClr val="0091A5"/>
              </a:solidFill>
            </a:endParaRPr>
          </a:p>
          <a:p>
            <a:pPr fontAlgn="t">
              <a:defRPr/>
            </a:pPr>
            <a:r>
              <a:rPr lang="en-GB" b="1" dirty="0">
                <a:solidFill>
                  <a:srgbClr val="0091A5"/>
                </a:solidFill>
              </a:rPr>
              <a:t>Question – did your education group take part in NRW’s Acorn Antics campaign?  What seed zone were your acorns collected from?</a:t>
            </a:r>
          </a:p>
          <a:p>
            <a:pPr lvl="0" fontAlgn="t">
              <a:defRPr/>
            </a:pPr>
            <a:endParaRPr lang="en-GB" dirty="0"/>
          </a:p>
          <a:p>
            <a:pPr lvl="0" fontAlgn="t">
              <a:defRPr/>
            </a:pPr>
            <a:r>
              <a:rPr lang="en-GB" b="1" dirty="0">
                <a:hlinkClick r:id="rId4"/>
              </a:rPr>
              <a:t>https://bit.ly/2DZ6hY2</a:t>
            </a:r>
            <a:r>
              <a:rPr lang="en-GB" b="1" dirty="0"/>
              <a:t> </a:t>
            </a:r>
            <a:r>
              <a:rPr lang="en-GB" dirty="0"/>
              <a:t>- link to the seed zone map</a:t>
            </a:r>
          </a:p>
        </p:txBody>
      </p:sp>
      <p:pic>
        <p:nvPicPr>
          <p:cNvPr id="6" name="Picture 5">
            <a:extLst>
              <a:ext uri="{FF2B5EF4-FFF2-40B4-BE49-F238E27FC236}">
                <a16:creationId xmlns:a16="http://schemas.microsoft.com/office/drawing/2014/main" id="{0636AC15-F11E-4A6B-A8B9-0432A3B493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7300" y="4003533"/>
            <a:ext cx="1947298" cy="2600121"/>
          </a:xfrm>
          <a:prstGeom prst="rect">
            <a:avLst/>
          </a:prstGeom>
          <a:ln w="19050">
            <a:solidFill>
              <a:schemeClr val="accent1"/>
            </a:solidFill>
          </a:ln>
        </p:spPr>
      </p:pic>
      <p:pic>
        <p:nvPicPr>
          <p:cNvPr id="7" name="Picture 6">
            <a:extLst>
              <a:ext uri="{FF2B5EF4-FFF2-40B4-BE49-F238E27FC236}">
                <a16:creationId xmlns:a16="http://schemas.microsoft.com/office/drawing/2014/main" id="{761B0BDF-2175-4D90-8467-E4898C58284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65675" y="514351"/>
            <a:ext cx="2641826" cy="603250"/>
          </a:xfrm>
          <a:prstGeom prst="rect">
            <a:avLst/>
          </a:prstGeom>
        </p:spPr>
      </p:pic>
    </p:spTree>
    <p:extLst>
      <p:ext uri="{BB962C8B-B14F-4D97-AF65-F5344CB8AC3E}">
        <p14:creationId xmlns:p14="http://schemas.microsoft.com/office/powerpoint/2010/main" val="16124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955B-9D57-4158-A8E4-3C664DF8D6F5}"/>
              </a:ext>
            </a:extLst>
          </p:cNvPr>
          <p:cNvSpPr>
            <a:spLocks noGrp="1"/>
          </p:cNvSpPr>
          <p:nvPr>
            <p:ph type="title"/>
          </p:nvPr>
        </p:nvSpPr>
        <p:spPr>
          <a:xfrm>
            <a:off x="431800" y="779240"/>
            <a:ext cx="8775700" cy="581841"/>
          </a:xfrm>
        </p:spPr>
        <p:txBody>
          <a:bodyPr/>
          <a:lstStyle/>
          <a:p>
            <a:r>
              <a:rPr lang="en-GB" sz="2400" dirty="0">
                <a:solidFill>
                  <a:schemeClr val="accent1"/>
                </a:solidFill>
              </a:rPr>
              <a:t>Why plant native, local provenance trees?</a:t>
            </a:r>
            <a:br>
              <a:rPr lang="en-GB" sz="2400" dirty="0">
                <a:solidFill>
                  <a:schemeClr val="accent1"/>
                </a:solidFill>
              </a:rPr>
            </a:br>
            <a:endParaRPr lang="en-GB" sz="2400" dirty="0">
              <a:solidFill>
                <a:schemeClr val="accent1"/>
              </a:solidFill>
            </a:endParaRPr>
          </a:p>
        </p:txBody>
      </p:sp>
      <p:sp>
        <p:nvSpPr>
          <p:cNvPr id="3" name="Content Placeholder 2">
            <a:extLst>
              <a:ext uri="{FF2B5EF4-FFF2-40B4-BE49-F238E27FC236}">
                <a16:creationId xmlns:a16="http://schemas.microsoft.com/office/drawing/2014/main" id="{4A8CC42E-F847-490D-8957-300F7AC2DB30}"/>
              </a:ext>
            </a:extLst>
          </p:cNvPr>
          <p:cNvSpPr>
            <a:spLocks noGrp="1"/>
          </p:cNvSpPr>
          <p:nvPr>
            <p:ph idx="1"/>
          </p:nvPr>
        </p:nvSpPr>
        <p:spPr>
          <a:xfrm>
            <a:off x="431800" y="1470927"/>
            <a:ext cx="7518400" cy="5179197"/>
          </a:xfrm>
        </p:spPr>
        <p:txBody>
          <a:bodyPr/>
          <a:lstStyle/>
          <a:p>
            <a:pPr marL="342900" indent="-342900">
              <a:buFont typeface="Arial" panose="020B0604020202020204" pitchFamily="34" charset="0"/>
              <a:buChar char="•"/>
            </a:pPr>
            <a:r>
              <a:rPr lang="en-GB" sz="1800" b="0" dirty="0">
                <a:solidFill>
                  <a:schemeClr val="tx1"/>
                </a:solidFill>
              </a:rPr>
              <a:t>The planting of native, local provenance trees ensures that their genetic makeup of the trees being planted have has become adapted over time to the range of climatic and soil conditions in the place in which they are growing - temperature fluctuations, rainfall levels and wind speeds. </a:t>
            </a:r>
          </a:p>
          <a:p>
            <a:pPr marL="342900" indent="-342900">
              <a:buFont typeface="Arial" panose="020B0604020202020204" pitchFamily="34" charset="0"/>
              <a:buChar char="•"/>
            </a:pPr>
            <a:endParaRPr lang="en-GB" sz="1800" b="0" dirty="0">
              <a:solidFill>
                <a:schemeClr val="tx1"/>
              </a:solidFill>
            </a:endParaRPr>
          </a:p>
          <a:p>
            <a:pPr marL="342900" indent="-342900">
              <a:buFont typeface="Arial" panose="020B0604020202020204" pitchFamily="34" charset="0"/>
              <a:buChar char="•"/>
            </a:pPr>
            <a:r>
              <a:rPr lang="en-GB" sz="1800" b="0" dirty="0">
                <a:solidFill>
                  <a:schemeClr val="tx1"/>
                </a:solidFill>
              </a:rPr>
              <a:t>With increasing concern about pests and diseases in trees and the onset of climate change woodland managers are looking to ensure that the trees they plant are as resilient (resistant) as possible to outbreaks of disease and are best adapted to changing climatic conditions.  Planting native, local provenance trees gives the best chance of ensuring this.</a:t>
            </a:r>
          </a:p>
          <a:p>
            <a:pPr marL="342900" indent="-342900">
              <a:buFont typeface="Arial" panose="020B0604020202020204" pitchFamily="34" charset="0"/>
              <a:buChar char="•"/>
            </a:pPr>
            <a:endParaRPr lang="en-GB" sz="1800" b="0" dirty="0">
              <a:solidFill>
                <a:schemeClr val="tx1"/>
              </a:solidFill>
            </a:endParaRPr>
          </a:p>
          <a:p>
            <a:pPr marL="342900" indent="-342900">
              <a:buFont typeface="Arial" panose="020B0604020202020204" pitchFamily="34" charset="0"/>
              <a:buChar char="•"/>
            </a:pPr>
            <a:r>
              <a:rPr lang="en-GB" sz="1800" b="0" dirty="0">
                <a:solidFill>
                  <a:schemeClr val="tx1"/>
                </a:solidFill>
              </a:rPr>
              <a:t>Importing trees from abroad increases biosecurity risks (the risk of the spread of infectious diseases) – for example, the tree fungus Ash Dieback (</a:t>
            </a:r>
            <a:r>
              <a:rPr lang="en-GB" sz="1800" b="0" dirty="0" err="1">
                <a:solidFill>
                  <a:schemeClr val="tx1"/>
                </a:solidFill>
              </a:rPr>
              <a:t>Chalara</a:t>
            </a:r>
            <a:r>
              <a:rPr lang="en-GB" sz="1800" b="0" dirty="0">
                <a:solidFill>
                  <a:schemeClr val="tx1"/>
                </a:solidFill>
              </a:rPr>
              <a:t> </a:t>
            </a:r>
            <a:r>
              <a:rPr lang="en-GB" sz="1800" b="0" dirty="0" err="1">
                <a:solidFill>
                  <a:schemeClr val="tx1"/>
                </a:solidFill>
              </a:rPr>
              <a:t>fraxinea</a:t>
            </a:r>
            <a:r>
              <a:rPr lang="en-GB" sz="1800" b="0" dirty="0">
                <a:solidFill>
                  <a:schemeClr val="tx1"/>
                </a:solidFill>
              </a:rPr>
              <a:t>) was brought into the UK on trees shipped over from Europe.   </a:t>
            </a:r>
          </a:p>
          <a:p>
            <a:pPr marL="342900" indent="-34290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99966E5C-CA69-409B-8828-478C351D62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3100" y="1826595"/>
            <a:ext cx="3399892" cy="2199305"/>
          </a:xfrm>
          <a:prstGeom prst="rect">
            <a:avLst/>
          </a:prstGeom>
          <a:ln w="28575">
            <a:solidFill>
              <a:schemeClr val="accent1"/>
            </a:solidFill>
          </a:ln>
        </p:spPr>
      </p:pic>
      <p:pic>
        <p:nvPicPr>
          <p:cNvPr id="8" name="Picture 7">
            <a:extLst>
              <a:ext uri="{FF2B5EF4-FFF2-40B4-BE49-F238E27FC236}">
                <a16:creationId xmlns:a16="http://schemas.microsoft.com/office/drawing/2014/main" id="{00FFA248-4BD2-43FA-9878-2F55585BA5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93100" y="4252913"/>
            <a:ext cx="3467100" cy="2320951"/>
          </a:xfrm>
          <a:prstGeom prst="rect">
            <a:avLst/>
          </a:prstGeom>
          <a:ln w="28575">
            <a:solidFill>
              <a:schemeClr val="accent1"/>
            </a:solidFill>
          </a:ln>
        </p:spPr>
      </p:pic>
      <p:pic>
        <p:nvPicPr>
          <p:cNvPr id="11" name="Picture 10">
            <a:extLst>
              <a:ext uri="{FF2B5EF4-FFF2-40B4-BE49-F238E27FC236}">
                <a16:creationId xmlns:a16="http://schemas.microsoft.com/office/drawing/2014/main" id="{DAEEFE05-A1C9-4298-A082-693EE65E6AF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73004" y="656329"/>
            <a:ext cx="2548069" cy="581841"/>
          </a:xfrm>
          <a:prstGeom prst="rect">
            <a:avLst/>
          </a:prstGeom>
        </p:spPr>
      </p:pic>
    </p:spTree>
    <p:extLst>
      <p:ext uri="{BB962C8B-B14F-4D97-AF65-F5344CB8AC3E}">
        <p14:creationId xmlns:p14="http://schemas.microsoft.com/office/powerpoint/2010/main" val="2543515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FF36-604D-45D7-9437-DB1D5D3F64E1}"/>
              </a:ext>
            </a:extLst>
          </p:cNvPr>
          <p:cNvSpPr>
            <a:spLocks noGrp="1"/>
          </p:cNvSpPr>
          <p:nvPr>
            <p:ph type="title"/>
          </p:nvPr>
        </p:nvSpPr>
        <p:spPr>
          <a:xfrm>
            <a:off x="431801" y="476251"/>
            <a:ext cx="8775700" cy="819150"/>
          </a:xfrm>
        </p:spPr>
        <p:txBody>
          <a:bodyPr/>
          <a:lstStyle/>
          <a:p>
            <a:r>
              <a:rPr lang="en-GB" dirty="0">
                <a:solidFill>
                  <a:schemeClr val="accent1"/>
                </a:solidFill>
              </a:rPr>
              <a:t>Looking to the future</a:t>
            </a:r>
          </a:p>
        </p:txBody>
      </p:sp>
      <p:sp>
        <p:nvSpPr>
          <p:cNvPr id="3" name="Content Placeholder 2">
            <a:extLst>
              <a:ext uri="{FF2B5EF4-FFF2-40B4-BE49-F238E27FC236}">
                <a16:creationId xmlns:a16="http://schemas.microsoft.com/office/drawing/2014/main" id="{34EC347A-0078-4CD6-8F12-96BBF31C7DC4}"/>
              </a:ext>
            </a:extLst>
          </p:cNvPr>
          <p:cNvSpPr>
            <a:spLocks noGrp="1"/>
          </p:cNvSpPr>
          <p:nvPr>
            <p:ph idx="1"/>
          </p:nvPr>
        </p:nvSpPr>
        <p:spPr>
          <a:xfrm>
            <a:off x="406401" y="1845393"/>
            <a:ext cx="5653088" cy="4536356"/>
          </a:xfrm>
        </p:spPr>
        <p:txBody>
          <a:bodyPr/>
          <a:lstStyle/>
          <a:p>
            <a:pPr fontAlgn="t"/>
            <a:r>
              <a:rPr lang="en-GB" sz="1800" b="0" dirty="0">
                <a:solidFill>
                  <a:schemeClr val="tx1"/>
                </a:solidFill>
              </a:rPr>
              <a:t>In Wales, our forests and woodlands have traditionally been dominated by a very limited range of tree species with many sites (when being managed for timber production) being planted with a single species).</a:t>
            </a:r>
          </a:p>
          <a:p>
            <a:pPr fontAlgn="t"/>
            <a:endParaRPr lang="en-GB" sz="1800" b="0" dirty="0">
              <a:solidFill>
                <a:schemeClr val="tx1"/>
              </a:solidFill>
            </a:endParaRPr>
          </a:p>
          <a:p>
            <a:pPr fontAlgn="t"/>
            <a:r>
              <a:rPr lang="en-GB" sz="1800" b="0" dirty="0">
                <a:solidFill>
                  <a:schemeClr val="tx1"/>
                </a:solidFill>
              </a:rPr>
              <a:t>This is a risky strategy in light of future predicted climatic change, and a likely increase in the incidence of pests and diseases.</a:t>
            </a:r>
          </a:p>
          <a:p>
            <a:pPr fontAlgn="t"/>
            <a:endParaRPr lang="en-GB" sz="1800" b="0" dirty="0">
              <a:solidFill>
                <a:schemeClr val="tx1"/>
              </a:solidFill>
            </a:endParaRPr>
          </a:p>
          <a:p>
            <a:pPr fontAlgn="t"/>
            <a:r>
              <a:rPr lang="en-GB" sz="1800" b="0" dirty="0">
                <a:solidFill>
                  <a:schemeClr val="tx1"/>
                </a:solidFill>
                <a:latin typeface="+mj-lt"/>
              </a:rPr>
              <a:t>We recognise that by increasing the diversity of the tree species we plant and sourcing seed from an increased number of well dispersed sources, we can </a:t>
            </a:r>
            <a:r>
              <a:rPr lang="en-GB" sz="1800" b="0" dirty="0">
                <a:solidFill>
                  <a:schemeClr val="tx1"/>
                </a:solidFill>
              </a:rPr>
              <a:t>increase the resilience of Welsh woodlands to the impacts of climate change and pests and diseases.</a:t>
            </a:r>
          </a:p>
        </p:txBody>
      </p:sp>
      <p:sp>
        <p:nvSpPr>
          <p:cNvPr id="5" name="Content Placeholder 2">
            <a:extLst>
              <a:ext uri="{FF2B5EF4-FFF2-40B4-BE49-F238E27FC236}">
                <a16:creationId xmlns:a16="http://schemas.microsoft.com/office/drawing/2014/main" id="{8A6CF8FF-05B8-472B-A0AD-3EFB18B0830F}"/>
              </a:ext>
            </a:extLst>
          </p:cNvPr>
          <p:cNvSpPr txBox="1">
            <a:spLocks/>
          </p:cNvSpPr>
          <p:nvPr/>
        </p:nvSpPr>
        <p:spPr>
          <a:xfrm>
            <a:off x="6604001" y="2095501"/>
            <a:ext cx="5207000" cy="4536356"/>
          </a:xfrm>
          <a:prstGeom prst="rect">
            <a:avLst/>
          </a:prstGeom>
        </p:spPr>
        <p:txBody>
          <a:bodyPr vert="horz" lIns="0" tIns="0" rIns="0" bIns="0" rtlCol="0">
            <a:noAutofit/>
          </a:bodyPr>
          <a:lstStyle>
            <a:lvl1pPr marL="0" indent="0" algn="l" defTabSz="914400" rtl="0" eaLnBrk="1" latinLnBrk="0" hangingPunct="1">
              <a:spcBef>
                <a:spcPct val="20000"/>
              </a:spcBef>
              <a:buFontTx/>
              <a:buNone/>
              <a:defRPr sz="2400" b="1" kern="1200">
                <a:solidFill>
                  <a:srgbClr val="0091A5"/>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266700" indent="-2667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42925" indent="-2762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809625" indent="-2667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pic>
        <p:nvPicPr>
          <p:cNvPr id="13" name="Picture 12">
            <a:extLst>
              <a:ext uri="{FF2B5EF4-FFF2-40B4-BE49-F238E27FC236}">
                <a16:creationId xmlns:a16="http://schemas.microsoft.com/office/drawing/2014/main" id="{AD109063-D71C-48CD-AAAA-08A0CC09DF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60278" y="525018"/>
            <a:ext cx="2747223" cy="627317"/>
          </a:xfrm>
          <a:prstGeom prst="rect">
            <a:avLst/>
          </a:prstGeom>
        </p:spPr>
      </p:pic>
      <p:pic>
        <p:nvPicPr>
          <p:cNvPr id="15" name="Picture 14">
            <a:extLst>
              <a:ext uri="{FF2B5EF4-FFF2-40B4-BE49-F238E27FC236}">
                <a16:creationId xmlns:a16="http://schemas.microsoft.com/office/drawing/2014/main" id="{1675444A-A7FE-4BB8-9A45-B96DB6D9D1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9553" y="1845393"/>
            <a:ext cx="5491448" cy="3660965"/>
          </a:xfrm>
          <a:prstGeom prst="rect">
            <a:avLst/>
          </a:prstGeom>
          <a:ln w="28575">
            <a:solidFill>
              <a:schemeClr val="accent1"/>
            </a:solidFill>
          </a:ln>
        </p:spPr>
      </p:pic>
    </p:spTree>
    <p:extLst>
      <p:ext uri="{BB962C8B-B14F-4D97-AF65-F5344CB8AC3E}">
        <p14:creationId xmlns:p14="http://schemas.microsoft.com/office/powerpoint/2010/main" val="4163712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38A14-A0DF-4B2F-87DB-75B1095E2976}"/>
              </a:ext>
            </a:extLst>
          </p:cNvPr>
          <p:cNvSpPr>
            <a:spLocks noGrp="1"/>
          </p:cNvSpPr>
          <p:nvPr>
            <p:ph type="title"/>
          </p:nvPr>
        </p:nvSpPr>
        <p:spPr>
          <a:xfrm>
            <a:off x="431801" y="476251"/>
            <a:ext cx="8775700" cy="748432"/>
          </a:xfrm>
        </p:spPr>
        <p:txBody>
          <a:bodyPr/>
          <a:lstStyle/>
          <a:p>
            <a:r>
              <a:rPr lang="en-GB" dirty="0">
                <a:solidFill>
                  <a:schemeClr val="accent1"/>
                </a:solidFill>
              </a:rPr>
              <a:t>Acorn Antics project</a:t>
            </a:r>
          </a:p>
        </p:txBody>
      </p:sp>
      <p:sp>
        <p:nvSpPr>
          <p:cNvPr id="3" name="Content Placeholder 2">
            <a:extLst>
              <a:ext uri="{FF2B5EF4-FFF2-40B4-BE49-F238E27FC236}">
                <a16:creationId xmlns:a16="http://schemas.microsoft.com/office/drawing/2014/main" id="{459C03B0-642D-4551-A86E-709B59331400}"/>
              </a:ext>
            </a:extLst>
          </p:cNvPr>
          <p:cNvSpPr>
            <a:spLocks noGrp="1"/>
          </p:cNvSpPr>
          <p:nvPr>
            <p:ph idx="1"/>
          </p:nvPr>
        </p:nvSpPr>
        <p:spPr>
          <a:xfrm>
            <a:off x="431801" y="1287315"/>
            <a:ext cx="3975099" cy="4536356"/>
          </a:xfrm>
        </p:spPr>
        <p:txBody>
          <a:bodyPr/>
          <a:lstStyle/>
          <a:p>
            <a:r>
              <a:rPr lang="en-GB" sz="2000" b="0" dirty="0">
                <a:solidFill>
                  <a:schemeClr val="tx1"/>
                </a:solidFill>
                <a:cs typeface="Arial" panose="020B0604020202020204" pitchFamily="34" charset="0"/>
              </a:rPr>
              <a:t>Projects such as our ‘Acorn Antics’ campaign, which we run every autumn </a:t>
            </a:r>
            <a:r>
              <a:rPr lang="en-GB" sz="2000" b="0" dirty="0">
                <a:solidFill>
                  <a:schemeClr val="tx1"/>
                </a:solidFill>
              </a:rPr>
              <a:t>asks learners big and small to get outside and collect acorns on our behalf to help us meet the future challenges for our trees and woodlands face. </a:t>
            </a:r>
          </a:p>
          <a:p>
            <a:endParaRPr lang="en-GB" sz="2000" b="0" dirty="0">
              <a:solidFill>
                <a:schemeClr val="tx1"/>
              </a:solidFill>
              <a:cs typeface="Arial" panose="020B0604020202020204" pitchFamily="34" charset="0"/>
            </a:endParaRPr>
          </a:p>
          <a:p>
            <a:r>
              <a:rPr lang="en-GB" sz="2000" dirty="0">
                <a:cs typeface="Arial" panose="020B0604020202020204" pitchFamily="34" charset="0"/>
              </a:rPr>
              <a:t>To learn more about NRW’s Acorn Antics campaign please visit the </a:t>
            </a:r>
            <a:r>
              <a:rPr lang="en-GB" sz="2000" u="sng" dirty="0">
                <a:cs typeface="Arial" panose="020B0604020202020204" pitchFamily="34" charset="0"/>
                <a:hlinkClick r:id="rId3"/>
              </a:rPr>
              <a:t>webpage</a:t>
            </a:r>
            <a:endParaRPr lang="en-GB" sz="2000" dirty="0">
              <a:highlight>
                <a:srgbClr val="FFFF00"/>
              </a:highlight>
              <a:cs typeface="Arial" panose="020B0604020202020204" pitchFamily="34" charset="0"/>
            </a:endParaRPr>
          </a:p>
          <a:p>
            <a:endParaRPr lang="en-GB" sz="1800" b="0" dirty="0">
              <a:solidFill>
                <a:schemeClr val="tx1"/>
              </a:solidFill>
            </a:endParaRPr>
          </a:p>
        </p:txBody>
      </p:sp>
      <p:grpSp>
        <p:nvGrpSpPr>
          <p:cNvPr id="4" name="Group 3">
            <a:extLst>
              <a:ext uri="{FF2B5EF4-FFF2-40B4-BE49-F238E27FC236}">
                <a16:creationId xmlns:a16="http://schemas.microsoft.com/office/drawing/2014/main" id="{77C12BBD-0B94-4027-92C5-ECA1715B0ED1}"/>
              </a:ext>
            </a:extLst>
          </p:cNvPr>
          <p:cNvGrpSpPr/>
          <p:nvPr/>
        </p:nvGrpSpPr>
        <p:grpSpPr>
          <a:xfrm>
            <a:off x="5119714" y="2095501"/>
            <a:ext cx="6799236" cy="4536356"/>
            <a:chOff x="5119714" y="2095501"/>
            <a:chExt cx="6799236" cy="4536356"/>
          </a:xfrm>
        </p:grpSpPr>
        <p:pic>
          <p:nvPicPr>
            <p:cNvPr id="5" name="Picture 5" descr="image001" title="Acorn Antics Collections 218">
              <a:extLst>
                <a:ext uri="{FF2B5EF4-FFF2-40B4-BE49-F238E27FC236}">
                  <a16:creationId xmlns:a16="http://schemas.microsoft.com/office/drawing/2014/main" id="{7440EEBB-0DC0-4D2F-BA7F-A53FDC943A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66" t="11799" r="1751" b="8516"/>
            <a:stretch/>
          </p:blipFill>
          <p:spPr bwMode="auto">
            <a:xfrm>
              <a:off x="7702550" y="2095501"/>
              <a:ext cx="4216400" cy="4536356"/>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10B213-73E4-4F92-A8CE-EA4DDFACF5AA}"/>
                </a:ext>
              </a:extLst>
            </p:cNvPr>
            <p:cNvSpPr txBox="1"/>
            <p:nvPr/>
          </p:nvSpPr>
          <p:spPr>
            <a:xfrm>
              <a:off x="5119714" y="6150916"/>
              <a:ext cx="2771758" cy="461665"/>
            </a:xfrm>
            <a:prstGeom prst="rect">
              <a:avLst/>
            </a:prstGeom>
            <a:noFill/>
          </p:spPr>
          <p:txBody>
            <a:bodyPr wrap="square" rtlCol="0">
              <a:spAutoFit/>
            </a:bodyPr>
            <a:lstStyle/>
            <a:p>
              <a:r>
                <a:rPr lang="en-GB" sz="1200" b="1" dirty="0"/>
                <a:t>Map showing the locations of the 2018 Acorn Antics collections</a:t>
              </a:r>
            </a:p>
          </p:txBody>
        </p:sp>
      </p:grpSp>
      <p:pic>
        <p:nvPicPr>
          <p:cNvPr id="7" name="Picture 6">
            <a:extLst>
              <a:ext uri="{FF2B5EF4-FFF2-40B4-BE49-F238E27FC236}">
                <a16:creationId xmlns:a16="http://schemas.microsoft.com/office/drawing/2014/main" id="{2B6BD222-959E-414B-8142-532889DA92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5896639" y="1820704"/>
            <a:ext cx="3743117" cy="2488775"/>
          </a:xfrm>
          <a:prstGeom prst="rect">
            <a:avLst/>
          </a:prstGeom>
          <a:ln w="28575">
            <a:solidFill>
              <a:schemeClr val="accent1"/>
            </a:solidFill>
          </a:ln>
        </p:spPr>
      </p:pic>
      <p:pic>
        <p:nvPicPr>
          <p:cNvPr id="8" name="Picture 7">
            <a:extLst>
              <a:ext uri="{FF2B5EF4-FFF2-40B4-BE49-F238E27FC236}">
                <a16:creationId xmlns:a16="http://schemas.microsoft.com/office/drawing/2014/main" id="{A90271D6-BEB6-4204-A3AD-F6093BC6EA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34490" y="2906135"/>
            <a:ext cx="1709605" cy="2279474"/>
          </a:xfrm>
          <a:prstGeom prst="rect">
            <a:avLst/>
          </a:prstGeom>
          <a:ln w="28575">
            <a:solidFill>
              <a:schemeClr val="accent1"/>
            </a:solidFill>
          </a:ln>
        </p:spPr>
      </p:pic>
      <p:pic>
        <p:nvPicPr>
          <p:cNvPr id="9" name="Picture 8">
            <a:extLst>
              <a:ext uri="{FF2B5EF4-FFF2-40B4-BE49-F238E27FC236}">
                <a16:creationId xmlns:a16="http://schemas.microsoft.com/office/drawing/2014/main" id="{0552C628-77E4-4704-ABF6-9E1DF99698D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60278" y="525018"/>
            <a:ext cx="2747223" cy="627317"/>
          </a:xfrm>
          <a:prstGeom prst="rect">
            <a:avLst/>
          </a:prstGeom>
        </p:spPr>
      </p:pic>
    </p:spTree>
    <p:extLst>
      <p:ext uri="{BB962C8B-B14F-4D97-AF65-F5344CB8AC3E}">
        <p14:creationId xmlns:p14="http://schemas.microsoft.com/office/powerpoint/2010/main" val="2992113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BDA9-52DF-4097-BFC6-FA798BCD4327}"/>
              </a:ext>
            </a:extLst>
          </p:cNvPr>
          <p:cNvSpPr>
            <a:spLocks noGrp="1"/>
          </p:cNvSpPr>
          <p:nvPr>
            <p:ph type="title"/>
          </p:nvPr>
        </p:nvSpPr>
        <p:spPr>
          <a:xfrm>
            <a:off x="431801" y="476251"/>
            <a:ext cx="8775700" cy="607024"/>
          </a:xfrm>
        </p:spPr>
        <p:txBody>
          <a:bodyPr/>
          <a:lstStyle/>
          <a:p>
            <a:r>
              <a:rPr lang="en-GB" sz="2800" dirty="0">
                <a:solidFill>
                  <a:schemeClr val="accent1"/>
                </a:solidFill>
              </a:rPr>
              <a:t>Autumn – Operation acorn begins</a:t>
            </a:r>
          </a:p>
        </p:txBody>
      </p:sp>
      <p:pic>
        <p:nvPicPr>
          <p:cNvPr id="5" name="Content Placeholder 4">
            <a:extLst>
              <a:ext uri="{FF2B5EF4-FFF2-40B4-BE49-F238E27FC236}">
                <a16:creationId xmlns:a16="http://schemas.microsoft.com/office/drawing/2014/main" id="{44991291-E211-4BCC-A1F7-5151EB16E77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84151" y="2478089"/>
            <a:ext cx="3976731" cy="2982548"/>
          </a:xfrm>
          <a:ln>
            <a:solidFill>
              <a:schemeClr val="accent1"/>
            </a:solidFill>
          </a:ln>
        </p:spPr>
      </p:pic>
      <p:pic>
        <p:nvPicPr>
          <p:cNvPr id="7" name="Picture 6">
            <a:extLst>
              <a:ext uri="{FF2B5EF4-FFF2-40B4-BE49-F238E27FC236}">
                <a16:creationId xmlns:a16="http://schemas.microsoft.com/office/drawing/2014/main" id="{E8B8F618-31F9-4892-8B4E-A44472026D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0198" y="1536192"/>
            <a:ext cx="2626904" cy="3924139"/>
          </a:xfrm>
          <a:prstGeom prst="rect">
            <a:avLst/>
          </a:prstGeom>
          <a:ln>
            <a:solidFill>
              <a:schemeClr val="accent1"/>
            </a:solidFill>
          </a:ln>
        </p:spPr>
      </p:pic>
      <p:cxnSp>
        <p:nvCxnSpPr>
          <p:cNvPr id="11" name="Straight Arrow Connector 10">
            <a:extLst>
              <a:ext uri="{FF2B5EF4-FFF2-40B4-BE49-F238E27FC236}">
                <a16:creationId xmlns:a16="http://schemas.microsoft.com/office/drawing/2014/main" id="{9FB25022-C6F5-45AE-A58B-E30942C450E9}"/>
              </a:ext>
            </a:extLst>
          </p:cNvPr>
          <p:cNvCxnSpPr>
            <a:cxnSpLocks/>
          </p:cNvCxnSpPr>
          <p:nvPr/>
        </p:nvCxnSpPr>
        <p:spPr>
          <a:xfrm>
            <a:off x="4160882" y="4067970"/>
            <a:ext cx="629316" cy="0"/>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DA68FE8-00EF-4234-B4D1-15398A5EC4C0}"/>
              </a:ext>
            </a:extLst>
          </p:cNvPr>
          <p:cNvSpPr txBox="1"/>
          <p:nvPr/>
        </p:nvSpPr>
        <p:spPr>
          <a:xfrm>
            <a:off x="184151" y="5750375"/>
            <a:ext cx="11659031" cy="707886"/>
          </a:xfrm>
          <a:prstGeom prst="rect">
            <a:avLst/>
          </a:prstGeom>
          <a:noFill/>
        </p:spPr>
        <p:txBody>
          <a:bodyPr wrap="square" rtlCol="0">
            <a:spAutoFit/>
          </a:bodyPr>
          <a:lstStyle/>
          <a:p>
            <a:r>
              <a:rPr lang="en-GB" sz="2000" dirty="0"/>
              <a:t>Acorns are highly perishable.  From the moment they fall to the ground to getting them planted in the ground it’s a race against time. </a:t>
            </a:r>
          </a:p>
        </p:txBody>
      </p:sp>
      <p:pic>
        <p:nvPicPr>
          <p:cNvPr id="4" name="Picture 3">
            <a:extLst>
              <a:ext uri="{FF2B5EF4-FFF2-40B4-BE49-F238E27FC236}">
                <a16:creationId xmlns:a16="http://schemas.microsoft.com/office/drawing/2014/main" id="{7E33DB94-82ED-4665-87F8-7E71A30B08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21221" y="2478088"/>
            <a:ext cx="3976324" cy="2982243"/>
          </a:xfrm>
          <a:prstGeom prst="rect">
            <a:avLst/>
          </a:prstGeom>
          <a:ln>
            <a:solidFill>
              <a:schemeClr val="accent1"/>
            </a:solidFill>
          </a:ln>
        </p:spPr>
      </p:pic>
      <p:pic>
        <p:nvPicPr>
          <p:cNvPr id="10" name="Picture 9">
            <a:extLst>
              <a:ext uri="{FF2B5EF4-FFF2-40B4-BE49-F238E27FC236}">
                <a16:creationId xmlns:a16="http://schemas.microsoft.com/office/drawing/2014/main" id="{2D1B3549-5585-47DB-BB17-3BF1F3B5FB2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60278" y="525018"/>
            <a:ext cx="2747223" cy="627317"/>
          </a:xfrm>
          <a:prstGeom prst="rect">
            <a:avLst/>
          </a:prstGeom>
        </p:spPr>
      </p:pic>
      <p:cxnSp>
        <p:nvCxnSpPr>
          <p:cNvPr id="14" name="Straight Arrow Connector 13">
            <a:extLst>
              <a:ext uri="{FF2B5EF4-FFF2-40B4-BE49-F238E27FC236}">
                <a16:creationId xmlns:a16="http://schemas.microsoft.com/office/drawing/2014/main" id="{89AD9E95-95C8-4475-9EE2-C4F18D580E2E}"/>
              </a:ext>
            </a:extLst>
          </p:cNvPr>
          <p:cNvCxnSpPr>
            <a:cxnSpLocks/>
          </p:cNvCxnSpPr>
          <p:nvPr/>
        </p:nvCxnSpPr>
        <p:spPr>
          <a:xfrm>
            <a:off x="7417102" y="4057716"/>
            <a:ext cx="629316" cy="0"/>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04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7DD3-4391-4032-8259-19D01A71A368}"/>
              </a:ext>
            </a:extLst>
          </p:cNvPr>
          <p:cNvSpPr>
            <a:spLocks noGrp="1"/>
          </p:cNvSpPr>
          <p:nvPr>
            <p:ph type="title"/>
          </p:nvPr>
        </p:nvSpPr>
        <p:spPr>
          <a:xfrm>
            <a:off x="431801" y="476250"/>
            <a:ext cx="8775700" cy="595805"/>
          </a:xfrm>
        </p:spPr>
        <p:txBody>
          <a:bodyPr/>
          <a:lstStyle/>
          <a:p>
            <a:r>
              <a:rPr lang="en-GB" dirty="0">
                <a:solidFill>
                  <a:schemeClr val="accent1"/>
                </a:solidFill>
              </a:rPr>
              <a:t>Before they can be planted…</a:t>
            </a:r>
          </a:p>
        </p:txBody>
      </p:sp>
      <p:pic>
        <p:nvPicPr>
          <p:cNvPr id="5" name="Content Placeholder 4">
            <a:extLst>
              <a:ext uri="{FF2B5EF4-FFF2-40B4-BE49-F238E27FC236}">
                <a16:creationId xmlns:a16="http://schemas.microsoft.com/office/drawing/2014/main" id="{A23C6543-A891-4FBF-914F-E4663C160598}"/>
              </a:ext>
            </a:extLst>
          </p:cNvPr>
          <p:cNvPicPr>
            <a:picLocks noGrp="1" noChangeAspect="1"/>
          </p:cNvPicPr>
          <p:nvPr>
            <p:ph idx="1"/>
          </p:nvPr>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320534" y="1667828"/>
            <a:ext cx="4610122" cy="3165429"/>
          </a:xfrm>
          <a:ln>
            <a:solidFill>
              <a:schemeClr val="accent1"/>
            </a:solidFill>
          </a:ln>
        </p:spPr>
      </p:pic>
      <p:pic>
        <p:nvPicPr>
          <p:cNvPr id="7" name="Picture 6">
            <a:extLst>
              <a:ext uri="{FF2B5EF4-FFF2-40B4-BE49-F238E27FC236}">
                <a16:creationId xmlns:a16="http://schemas.microsoft.com/office/drawing/2014/main" id="{6EEE61CE-DF0E-4295-B8DA-EAF456BA909A}"/>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607910" y="1317832"/>
            <a:ext cx="2570092" cy="3865419"/>
          </a:xfrm>
          <a:prstGeom prst="rect">
            <a:avLst/>
          </a:prstGeom>
          <a:ln>
            <a:solidFill>
              <a:schemeClr val="accent1"/>
            </a:solidFill>
          </a:ln>
        </p:spPr>
      </p:pic>
      <p:cxnSp>
        <p:nvCxnSpPr>
          <p:cNvPr id="10" name="Straight Arrow Connector 9">
            <a:extLst>
              <a:ext uri="{FF2B5EF4-FFF2-40B4-BE49-F238E27FC236}">
                <a16:creationId xmlns:a16="http://schemas.microsoft.com/office/drawing/2014/main" id="{BF84AE7B-EDBF-452E-AC10-2464402C9A26}"/>
              </a:ext>
            </a:extLst>
          </p:cNvPr>
          <p:cNvCxnSpPr>
            <a:cxnSpLocks/>
          </p:cNvCxnSpPr>
          <p:nvPr/>
        </p:nvCxnSpPr>
        <p:spPr>
          <a:xfrm>
            <a:off x="5930656" y="3021555"/>
            <a:ext cx="677254" cy="0"/>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1CE40E2-236D-4C33-8138-E2078AB64BA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60278" y="525018"/>
            <a:ext cx="2747223" cy="627317"/>
          </a:xfrm>
          <a:prstGeom prst="rect">
            <a:avLst/>
          </a:prstGeom>
        </p:spPr>
      </p:pic>
      <p:sp>
        <p:nvSpPr>
          <p:cNvPr id="17" name="TextBox 16">
            <a:extLst>
              <a:ext uri="{FF2B5EF4-FFF2-40B4-BE49-F238E27FC236}">
                <a16:creationId xmlns:a16="http://schemas.microsoft.com/office/drawing/2014/main" id="{A82912BC-8D1C-4191-A36E-CE58E81CF000}"/>
              </a:ext>
            </a:extLst>
          </p:cNvPr>
          <p:cNvSpPr txBox="1"/>
          <p:nvPr/>
        </p:nvSpPr>
        <p:spPr>
          <a:xfrm>
            <a:off x="836659" y="5954676"/>
            <a:ext cx="11521210" cy="1631216"/>
          </a:xfrm>
          <a:prstGeom prst="rect">
            <a:avLst/>
          </a:prstGeom>
          <a:noFill/>
        </p:spPr>
        <p:txBody>
          <a:bodyPr wrap="square" rtlCol="0">
            <a:spAutoFit/>
          </a:bodyPr>
          <a:lstStyle/>
          <a:p>
            <a:endParaRPr lang="en-GB" sz="2000" dirty="0"/>
          </a:p>
          <a:p>
            <a:endParaRPr lang="en-GB" sz="2000" dirty="0"/>
          </a:p>
          <a:p>
            <a:endParaRPr lang="en-GB" sz="2000" dirty="0"/>
          </a:p>
          <a:p>
            <a:endParaRPr lang="en-GB" sz="2000" dirty="0"/>
          </a:p>
          <a:p>
            <a:endParaRPr lang="en-GB" sz="2000" dirty="0"/>
          </a:p>
        </p:txBody>
      </p:sp>
      <p:sp>
        <p:nvSpPr>
          <p:cNvPr id="8" name="TextBox 7">
            <a:extLst>
              <a:ext uri="{FF2B5EF4-FFF2-40B4-BE49-F238E27FC236}">
                <a16:creationId xmlns:a16="http://schemas.microsoft.com/office/drawing/2014/main" id="{71F75C17-0330-409C-83CE-FB979F116815}"/>
              </a:ext>
            </a:extLst>
          </p:cNvPr>
          <p:cNvSpPr txBox="1"/>
          <p:nvPr/>
        </p:nvSpPr>
        <p:spPr>
          <a:xfrm>
            <a:off x="1079500" y="5299981"/>
            <a:ext cx="10731500" cy="1323439"/>
          </a:xfrm>
          <a:prstGeom prst="rect">
            <a:avLst/>
          </a:prstGeom>
          <a:noFill/>
        </p:spPr>
        <p:txBody>
          <a:bodyPr wrap="square" rtlCol="0">
            <a:spAutoFit/>
          </a:bodyPr>
          <a:lstStyle/>
          <a:p>
            <a:r>
              <a:rPr lang="en-GB" sz="2000" dirty="0"/>
              <a:t>Once received, all the Acorn Antics acorns are taken to the Forestry Commission England’s Delamere Tree Nursery in Cheshire.  </a:t>
            </a:r>
          </a:p>
          <a:p>
            <a:endParaRPr lang="en-GB" sz="2000" dirty="0"/>
          </a:p>
          <a:p>
            <a:r>
              <a:rPr lang="en-GB" sz="2000" dirty="0"/>
              <a:t>On arrival the sacks are checked and weighed.  </a:t>
            </a:r>
          </a:p>
        </p:txBody>
      </p:sp>
    </p:spTree>
    <p:extLst>
      <p:ext uri="{BB962C8B-B14F-4D97-AF65-F5344CB8AC3E}">
        <p14:creationId xmlns:p14="http://schemas.microsoft.com/office/powerpoint/2010/main" val="359519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nodePh="1">
                                  <p:stCondLst>
                                    <p:cond delay="0"/>
                                  </p:stCondLst>
                                  <p:endCondLst>
                                    <p:cond evt="begin" delay="0">
                                      <p:tn val="13"/>
                                    </p:cond>
                                  </p:end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7"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58B90-ED1E-4278-999E-990054AF9CD7}"/>
              </a:ext>
            </a:extLst>
          </p:cNvPr>
          <p:cNvSpPr>
            <a:spLocks noGrp="1"/>
          </p:cNvSpPr>
          <p:nvPr>
            <p:ph type="title"/>
          </p:nvPr>
        </p:nvSpPr>
        <p:spPr>
          <a:xfrm>
            <a:off x="431801" y="123326"/>
            <a:ext cx="8775700" cy="1223963"/>
          </a:xfrm>
        </p:spPr>
        <p:txBody>
          <a:bodyPr/>
          <a:lstStyle/>
          <a:p>
            <a:r>
              <a:rPr lang="en-GB" dirty="0">
                <a:solidFill>
                  <a:schemeClr val="accent1"/>
                </a:solidFill>
              </a:rPr>
              <a:t>Assessing acorn quality</a:t>
            </a:r>
          </a:p>
        </p:txBody>
      </p:sp>
      <p:pic>
        <p:nvPicPr>
          <p:cNvPr id="9" name="Picture 8">
            <a:extLst>
              <a:ext uri="{FF2B5EF4-FFF2-40B4-BE49-F238E27FC236}">
                <a16:creationId xmlns:a16="http://schemas.microsoft.com/office/drawing/2014/main" id="{2A822826-BE1B-4E68-9659-A623211294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60278" y="525018"/>
            <a:ext cx="2747223" cy="627317"/>
          </a:xfrm>
          <a:prstGeom prst="rect">
            <a:avLst/>
          </a:prstGeom>
        </p:spPr>
      </p:pic>
      <p:sp>
        <p:nvSpPr>
          <p:cNvPr id="7" name="TextBox 6">
            <a:extLst>
              <a:ext uri="{FF2B5EF4-FFF2-40B4-BE49-F238E27FC236}">
                <a16:creationId xmlns:a16="http://schemas.microsoft.com/office/drawing/2014/main" id="{F64DA42A-71EB-437F-8C05-CD64D52D17FC}"/>
              </a:ext>
            </a:extLst>
          </p:cNvPr>
          <p:cNvSpPr txBox="1"/>
          <p:nvPr/>
        </p:nvSpPr>
        <p:spPr>
          <a:xfrm>
            <a:off x="240155" y="4969214"/>
            <a:ext cx="11663086" cy="461665"/>
          </a:xfrm>
          <a:prstGeom prst="rect">
            <a:avLst/>
          </a:prstGeom>
          <a:noFill/>
        </p:spPr>
        <p:txBody>
          <a:bodyPr wrap="square" rtlCol="0">
            <a:spAutoFit/>
          </a:bodyPr>
          <a:lstStyle/>
          <a:p>
            <a:r>
              <a:rPr lang="en-GB" sz="2400" b="1" dirty="0">
                <a:solidFill>
                  <a:srgbClr val="0091A5"/>
                </a:solidFill>
              </a:rPr>
              <a:t>Discuss - Why have these acorns been cut in half?</a:t>
            </a:r>
            <a:endParaRPr lang="en-GB" sz="2400" dirty="0"/>
          </a:p>
        </p:txBody>
      </p:sp>
      <p:pic>
        <p:nvPicPr>
          <p:cNvPr id="13" name="Content Placeholder 10">
            <a:extLst>
              <a:ext uri="{FF2B5EF4-FFF2-40B4-BE49-F238E27FC236}">
                <a16:creationId xmlns:a16="http://schemas.microsoft.com/office/drawing/2014/main" id="{1B528582-485E-44C0-8EF9-8F404BD8C77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367633" y="1411457"/>
            <a:ext cx="8936788" cy="3423719"/>
          </a:xfrm>
          <a:prstGeom prst="rect">
            <a:avLst/>
          </a:prstGeom>
          <a:ln w="19050">
            <a:solidFill>
              <a:schemeClr val="accent1"/>
            </a:solidFill>
          </a:ln>
        </p:spPr>
      </p:pic>
      <p:sp>
        <p:nvSpPr>
          <p:cNvPr id="14" name="TextBox 13">
            <a:extLst>
              <a:ext uri="{FF2B5EF4-FFF2-40B4-BE49-F238E27FC236}">
                <a16:creationId xmlns:a16="http://schemas.microsoft.com/office/drawing/2014/main" id="{34869599-DFBC-4727-9EF6-A5271805DB41}"/>
              </a:ext>
            </a:extLst>
          </p:cNvPr>
          <p:cNvSpPr txBox="1"/>
          <p:nvPr/>
        </p:nvSpPr>
        <p:spPr>
          <a:xfrm>
            <a:off x="240156" y="5611186"/>
            <a:ext cx="11663085" cy="830997"/>
          </a:xfrm>
          <a:prstGeom prst="rect">
            <a:avLst/>
          </a:prstGeom>
          <a:noFill/>
        </p:spPr>
        <p:txBody>
          <a:bodyPr wrap="square" rtlCol="0">
            <a:spAutoFit/>
          </a:bodyPr>
          <a:lstStyle/>
          <a:p>
            <a:r>
              <a:rPr lang="en-GB" sz="2400" b="1" dirty="0">
                <a:solidFill>
                  <a:srgbClr val="0091A5"/>
                </a:solidFill>
              </a:rPr>
              <a:t>Question - Of the acorns pictured, which do you think are of the highest quality and most ‘viable’?  Explain your answer.</a:t>
            </a:r>
          </a:p>
        </p:txBody>
      </p:sp>
    </p:spTree>
    <p:extLst>
      <p:ext uri="{BB962C8B-B14F-4D97-AF65-F5344CB8AC3E}">
        <p14:creationId xmlns:p14="http://schemas.microsoft.com/office/powerpoint/2010/main" val="289564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theme/theme1.xml><?xml version="1.0" encoding="utf-8"?>
<a:theme xmlns:a="http://schemas.openxmlformats.org/drawingml/2006/main" name="NRW PPT 2010 Final">
  <a:themeElements>
    <a:clrScheme name="NRW colours">
      <a:dk1>
        <a:sysClr val="windowText" lastClr="000000"/>
      </a:dk1>
      <a:lt1>
        <a:sysClr val="window" lastClr="FFFFFF"/>
      </a:lt1>
      <a:dk2>
        <a:srgbClr val="3C3C41"/>
      </a:dk2>
      <a:lt2>
        <a:srgbClr val="FFFFFF"/>
      </a:lt2>
      <a:accent1>
        <a:srgbClr val="0091A5"/>
      </a:accent1>
      <a:accent2>
        <a:srgbClr val="2D962D"/>
      </a:accent2>
      <a:accent3>
        <a:srgbClr val="005541"/>
      </a:accent3>
      <a:accent4>
        <a:srgbClr val="82D2F0"/>
      </a:accent4>
      <a:accent5>
        <a:srgbClr val="3C3C41"/>
      </a:accent5>
      <a:accent6>
        <a:srgbClr val="95959D"/>
      </a:accent6>
      <a:hlink>
        <a:srgbClr val="82D2F0"/>
      </a:hlink>
      <a:folHlink>
        <a:srgbClr val="95959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wr / Water">
      <a:srgbClr val="0091A5"/>
    </a:custClr>
    <a:custClr name="Awyr / Air">
      <a:srgbClr val="82D2F0"/>
    </a:custClr>
    <a:custClr name="Bywyd gwyllt / Wildlife">
      <a:srgbClr val="2D962D"/>
    </a:custClr>
    <a:custClr name="Tir / Land">
      <a:srgbClr val="005541"/>
    </a:custClr>
    <a:custClr name="Llwyd / grey">
      <a:srgbClr val="3C3C41"/>
    </a:custClr>
  </a:custClrLst>
  <a:extLst>
    <a:ext uri="{05A4C25C-085E-4340-85A3-A5531E510DB2}">
      <thm15:themeFamily xmlns:thm15="http://schemas.microsoft.com/office/thememl/2012/main" name="NRW Careers Powerpoint new.potx" id="{4D2FCC45-9375-40F3-83DD-BBDBAAE1DA9F}" vid="{EE16A186-36FB-458B-B077-B406BF8831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NRW PowerPoint Document" ma:contentTypeID="0x01010067EB80C5FE939D4A9B3D8BA62129B7F50300B9103149B87BDB43AA81178D369EF9DB" ma:contentTypeVersion="64" ma:contentTypeDescription="" ma:contentTypeScope="" ma:versionID="cb539811c900da881c0efc107ed7effc">
  <xsd:schema xmlns:xsd="http://www.w3.org/2001/XMLSchema" xmlns:xs="http://www.w3.org/2001/XMLSchema" xmlns:p="http://schemas.microsoft.com/office/2006/metadata/properties" xmlns:ns2="9be56660-2c31-41ef-bc00-23e72f632f2a" targetNamespace="http://schemas.microsoft.com/office/2006/metadata/properties" ma:root="true" ma:fieldsID="787d2c663290cb73b343b35e1ed78485" ns2:_="">
    <xsd:import namespace="9be56660-2c31-41ef-bc00-23e72f632f2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56660-2c31-41ef-bc00-23e72f632f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9be56660-2c31-41ef-bc00-23e72f632f2a">ACCE-1952201413-784</_dlc_DocId>
    <_dlc_DocIdUrl xmlns="9be56660-2c31-41ef-bc00-23e72f632f2a">
      <Url>https://cyfoethnaturiolcymru.sharepoint.com/teams/are/esd/twe/_layouts/15/DocIdRedir.aspx?ID=ACCE-1952201413-784</Url>
      <Description>ACCE-1952201413-784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9A30BB9-0942-4C87-92CD-0C50E5CE6C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56660-2c31-41ef-bc00-23e72f632f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43D987-7CEC-4F1B-ACD5-8422B7B04AF4}">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9be56660-2c31-41ef-bc00-23e72f632f2a"/>
    <ds:schemaRef ds:uri="http://www.w3.org/XML/1998/namespace"/>
  </ds:schemaRefs>
</ds:datastoreItem>
</file>

<file path=customXml/itemProps3.xml><?xml version="1.0" encoding="utf-8"?>
<ds:datastoreItem xmlns:ds="http://schemas.openxmlformats.org/officeDocument/2006/customXml" ds:itemID="{3008F30A-2B79-4066-A4C4-985B6AD99F2A}">
  <ds:schemaRefs>
    <ds:schemaRef ds:uri="http://schemas.microsoft.com/sharepoint/v3/contenttype/forms"/>
  </ds:schemaRefs>
</ds:datastoreItem>
</file>

<file path=customXml/itemProps4.xml><?xml version="1.0" encoding="utf-8"?>
<ds:datastoreItem xmlns:ds="http://schemas.openxmlformats.org/officeDocument/2006/customXml" ds:itemID="{7B84A1F5-ABFF-456D-87B6-04A10DD6551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7605</TotalTime>
  <Words>3079</Words>
  <Application>Microsoft Office PowerPoint</Application>
  <PresentationFormat>Widescreen</PresentationFormat>
  <Paragraphs>276</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NRW PPT 2010 Final</vt:lpstr>
      <vt:lpstr>  Growing trees from seed  Operation Acorn      </vt:lpstr>
      <vt:lpstr>This PowerPoint presentation explains: </vt:lpstr>
      <vt:lpstr>Local provenance trees</vt:lpstr>
      <vt:lpstr>Why plant native, local provenance trees? </vt:lpstr>
      <vt:lpstr>Looking to the future</vt:lpstr>
      <vt:lpstr>Acorn Antics project</vt:lpstr>
      <vt:lpstr>Autumn – Operation acorn begins</vt:lpstr>
      <vt:lpstr>Before they can be planted…</vt:lpstr>
      <vt:lpstr>Assessing acorn quality</vt:lpstr>
      <vt:lpstr>The race to germinate</vt:lpstr>
      <vt:lpstr>Time vs average acorn germination rate</vt:lpstr>
      <vt:lpstr>Keeping deterioration at bay</vt:lpstr>
      <vt:lpstr>Acorn rates of germination</vt:lpstr>
      <vt:lpstr>Winter - Storing acorns</vt:lpstr>
      <vt:lpstr>Preparing to sow</vt:lpstr>
      <vt:lpstr>Seed beds</vt:lpstr>
      <vt:lpstr>Spring - Nurturing young saplings</vt:lpstr>
      <vt:lpstr>Summer - Undercutting</vt:lpstr>
      <vt:lpstr> Dormancy</vt:lpstr>
      <vt:lpstr>PowerPoint Presentation</vt:lpstr>
      <vt:lpstr>Autumn/Winter - Lifting and planting </vt:lpstr>
      <vt:lpstr>Winter/Spring - Planting out</vt:lpstr>
      <vt:lpstr>Conclusion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Resources Wales</dc:title>
  <dc:subject/>
  <dc:creator>Jones, Sarah</dc:creator>
  <cp:lastModifiedBy>Evans, Alison</cp:lastModifiedBy>
  <cp:revision>285</cp:revision>
  <cp:lastPrinted>2018-04-10T07:37:32Z</cp:lastPrinted>
  <dcterms:created xsi:type="dcterms:W3CDTF">2015-08-24T09:25:21Z</dcterms:created>
  <dcterms:modified xsi:type="dcterms:W3CDTF">2019-05-10T10:25:43Z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0x01010067EB80C5FE939D4A9B3D8BA62129B7F50300B9103149B87BDB43AA81178D369EF9DB</vt:lpwstr>
  </property>
  <property fmtid="{D5CDD505-2E9C-101B-9397-08002B2CF9AE}" pid="3" name="_dlc_DocIdItemGuid">
    <vt:lpwstr>0bc3e281-fd4a-4248-8959-bcc6d48592ea</vt:lpwstr>
  </property>
  <property fmtid="{D5CDD505-2E9C-101B-9397-08002B2CF9AE}" pid="4" name="Submitter">
    <vt:lpwstr/>
  </property>
  <property fmtid="{D5CDD505-2E9C-101B-9397-08002B2CF9AE}" pid="5" name="URL">
    <vt:lpwstr/>
  </property>
  <property fmtid="{D5CDD505-2E9C-101B-9397-08002B2CF9AE}" pid="6" name="From1">
    <vt:lpwstr/>
  </property>
  <property fmtid="{D5CDD505-2E9C-101B-9397-08002B2CF9AE}" pid="7" name="BCC">
    <vt:lpwstr/>
  </property>
  <property fmtid="{D5CDD505-2E9C-101B-9397-08002B2CF9AE}" pid="8" name="CC">
    <vt:lpwstr/>
  </property>
  <property fmtid="{D5CDD505-2E9C-101B-9397-08002B2CF9AE}" pid="9" name="To">
    <vt:lpwstr/>
  </property>
  <property fmtid="{D5CDD505-2E9C-101B-9397-08002B2CF9AE}" pid="10" name="AuthorIds_UIVersion_512">
    <vt:lpwstr>711</vt:lpwstr>
  </property>
  <property fmtid="{D5CDD505-2E9C-101B-9397-08002B2CF9AE}" pid="11" name="AuthorIds_UIVersion_6656">
    <vt:lpwstr>711</vt:lpwstr>
  </property>
</Properties>
</file>