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40"/>
  </p:notesMasterIdLst>
  <p:sldIdLst>
    <p:sldId id="256" r:id="rId7"/>
    <p:sldId id="266" r:id="rId8"/>
    <p:sldId id="257" r:id="rId9"/>
    <p:sldId id="258" r:id="rId10"/>
    <p:sldId id="259" r:id="rId11"/>
    <p:sldId id="260" r:id="rId12"/>
    <p:sldId id="261" r:id="rId13"/>
    <p:sldId id="265" r:id="rId14"/>
    <p:sldId id="271" r:id="rId15"/>
    <p:sldId id="262" r:id="rId16"/>
    <p:sldId id="274" r:id="rId17"/>
    <p:sldId id="267" r:id="rId18"/>
    <p:sldId id="276" r:id="rId19"/>
    <p:sldId id="263" r:id="rId20"/>
    <p:sldId id="264" r:id="rId21"/>
    <p:sldId id="268" r:id="rId22"/>
    <p:sldId id="269" r:id="rId23"/>
    <p:sldId id="270" r:id="rId24"/>
    <p:sldId id="275" r:id="rId25"/>
    <p:sldId id="272" r:id="rId26"/>
    <p:sldId id="273" r:id="rId27"/>
    <p:sldId id="286" r:id="rId28"/>
    <p:sldId id="279" r:id="rId29"/>
    <p:sldId id="282" r:id="rId30"/>
    <p:sldId id="281" r:id="rId31"/>
    <p:sldId id="283" r:id="rId32"/>
    <p:sldId id="280" r:id="rId33"/>
    <p:sldId id="277" r:id="rId34"/>
    <p:sldId id="285" r:id="rId35"/>
    <p:sldId id="278" r:id="rId36"/>
    <p:sldId id="288" r:id="rId37"/>
    <p:sldId id="287" r:id="rId38"/>
    <p:sldId id="289"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varScale="1">
        <p:scale>
          <a:sx n="73" d="100"/>
          <a:sy n="73" d="100"/>
        </p:scale>
        <p:origin x="91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3C98EE-987A-4CC5-847B-95AD23027D28}"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n-GB"/>
        </a:p>
      </dgm:t>
    </dgm:pt>
    <dgm:pt modelId="{AE84230C-480C-4F19-AF6F-109C0FED4A7C}">
      <dgm:prSet phldrT="[Text]"/>
      <dgm:spPr/>
      <dgm:t>
        <a:bodyPr/>
        <a:lstStyle/>
        <a:p>
          <a:r>
            <a:rPr lang="en-GB" dirty="0"/>
            <a:t>Water</a:t>
          </a:r>
        </a:p>
      </dgm:t>
    </dgm:pt>
    <dgm:pt modelId="{55DC1541-2780-434D-84D4-C68483277D58}" type="parTrans" cxnId="{B399B7E8-391B-43AA-8376-F83801D17A12}">
      <dgm:prSet/>
      <dgm:spPr/>
      <dgm:t>
        <a:bodyPr/>
        <a:lstStyle/>
        <a:p>
          <a:endParaRPr lang="en-GB"/>
        </a:p>
      </dgm:t>
    </dgm:pt>
    <dgm:pt modelId="{4311BFEC-549B-4EDC-B0C0-9D9589DADB88}" type="sibTrans" cxnId="{B399B7E8-391B-43AA-8376-F83801D17A12}">
      <dgm:prSet/>
      <dgm:spPr/>
      <dgm:t>
        <a:bodyPr/>
        <a:lstStyle/>
        <a:p>
          <a:endParaRPr lang="en-GB"/>
        </a:p>
      </dgm:t>
    </dgm:pt>
    <dgm:pt modelId="{ACC75915-1C71-4BF5-A15B-24778F2FFFEE}">
      <dgm:prSet phldrT="[Text]"/>
      <dgm:spPr/>
      <dgm:t>
        <a:bodyPr/>
        <a:lstStyle/>
        <a:p>
          <a:r>
            <a:rPr lang="en-GB" dirty="0"/>
            <a:t>Shading</a:t>
          </a:r>
        </a:p>
      </dgm:t>
    </dgm:pt>
    <dgm:pt modelId="{7BEDEC4F-55D5-4355-886E-CF04BD43652E}" type="parTrans" cxnId="{DB9951C7-513D-4485-8620-BA49202C5D1A}">
      <dgm:prSet/>
      <dgm:spPr/>
      <dgm:t>
        <a:bodyPr/>
        <a:lstStyle/>
        <a:p>
          <a:endParaRPr lang="en-GB"/>
        </a:p>
      </dgm:t>
    </dgm:pt>
    <dgm:pt modelId="{6B78D3BB-F7E5-4E09-BE3C-67BE5BF59BE1}" type="sibTrans" cxnId="{DB9951C7-513D-4485-8620-BA49202C5D1A}">
      <dgm:prSet/>
      <dgm:spPr/>
      <dgm:t>
        <a:bodyPr/>
        <a:lstStyle/>
        <a:p>
          <a:endParaRPr lang="en-GB"/>
        </a:p>
      </dgm:t>
    </dgm:pt>
    <dgm:pt modelId="{04E93052-3A3F-4043-8989-B5624CF27DF8}">
      <dgm:prSet phldrT="[Text]"/>
      <dgm:spPr/>
      <dgm:t>
        <a:bodyPr/>
        <a:lstStyle/>
        <a:p>
          <a:r>
            <a:rPr lang="en-GB" dirty="0"/>
            <a:t>Albedo</a:t>
          </a:r>
        </a:p>
      </dgm:t>
    </dgm:pt>
    <dgm:pt modelId="{059C79B7-063B-4DAE-96B5-D05A1D32C050}" type="parTrans" cxnId="{7E3F8CD2-A188-4468-BA35-A4F7E22761DF}">
      <dgm:prSet/>
      <dgm:spPr/>
      <dgm:t>
        <a:bodyPr/>
        <a:lstStyle/>
        <a:p>
          <a:endParaRPr lang="en-GB"/>
        </a:p>
      </dgm:t>
    </dgm:pt>
    <dgm:pt modelId="{D04BDB5B-6AEC-4205-ADF0-914EAA9EFB63}" type="sibTrans" cxnId="{7E3F8CD2-A188-4468-BA35-A4F7E22761DF}">
      <dgm:prSet/>
      <dgm:spPr/>
      <dgm:t>
        <a:bodyPr/>
        <a:lstStyle/>
        <a:p>
          <a:endParaRPr lang="en-GB"/>
        </a:p>
      </dgm:t>
    </dgm:pt>
    <dgm:pt modelId="{BF7959FE-9C10-44A9-B4CC-2F239B7140FD}" type="asst">
      <dgm:prSet/>
      <dgm:spPr/>
      <dgm:t>
        <a:bodyPr/>
        <a:lstStyle/>
        <a:p>
          <a:r>
            <a:rPr lang="en-GB" dirty="0"/>
            <a:t>Urban Climate</a:t>
          </a:r>
        </a:p>
      </dgm:t>
    </dgm:pt>
    <dgm:pt modelId="{DCDA91F0-95BD-4DBD-A47C-CB04DF144E74}" type="parTrans" cxnId="{AF9F02B9-2DB1-4C7D-9A76-A07F4B94915C}">
      <dgm:prSet/>
      <dgm:spPr/>
      <dgm:t>
        <a:bodyPr/>
        <a:lstStyle/>
        <a:p>
          <a:endParaRPr lang="en-GB"/>
        </a:p>
      </dgm:t>
    </dgm:pt>
    <dgm:pt modelId="{4A5926A7-AAAA-43CE-A25B-920C7CC2F6ED}" type="sibTrans" cxnId="{AF9F02B9-2DB1-4C7D-9A76-A07F4B94915C}">
      <dgm:prSet/>
      <dgm:spPr/>
      <dgm:t>
        <a:bodyPr/>
        <a:lstStyle/>
        <a:p>
          <a:endParaRPr lang="en-GB"/>
        </a:p>
      </dgm:t>
    </dgm:pt>
    <dgm:pt modelId="{C7A0EF0E-3291-4A14-82AA-4DD6D7301942}">
      <dgm:prSet/>
      <dgm:spPr/>
      <dgm:t>
        <a:bodyPr/>
        <a:lstStyle/>
        <a:p>
          <a:r>
            <a:rPr lang="en-GB" dirty="0"/>
            <a:t>Prevent heat/sunlight from reaching a surface</a:t>
          </a:r>
        </a:p>
      </dgm:t>
    </dgm:pt>
    <dgm:pt modelId="{1CE8DB9F-3F5F-4650-9810-6F74206F5D5A}" type="parTrans" cxnId="{7078B620-984D-4729-9B5B-306A21BA9368}">
      <dgm:prSet/>
      <dgm:spPr/>
      <dgm:t>
        <a:bodyPr/>
        <a:lstStyle/>
        <a:p>
          <a:endParaRPr lang="en-GB"/>
        </a:p>
      </dgm:t>
    </dgm:pt>
    <dgm:pt modelId="{F3A123A4-0C7C-4C83-9041-B032FE60489C}" type="sibTrans" cxnId="{7078B620-984D-4729-9B5B-306A21BA9368}">
      <dgm:prSet/>
      <dgm:spPr/>
      <dgm:t>
        <a:bodyPr/>
        <a:lstStyle/>
        <a:p>
          <a:endParaRPr lang="en-GB"/>
        </a:p>
      </dgm:t>
    </dgm:pt>
    <dgm:pt modelId="{4BDB52CA-4127-4513-90AF-11FA6C89C48A}">
      <dgm:prSet/>
      <dgm:spPr/>
      <dgm:t>
        <a:bodyPr/>
        <a:lstStyle/>
        <a:p>
          <a:r>
            <a:rPr lang="en-GB" dirty="0"/>
            <a:t>Reflect a greater proportion of the light reaching a surface</a:t>
          </a:r>
        </a:p>
      </dgm:t>
    </dgm:pt>
    <dgm:pt modelId="{95CBFDD9-5696-432F-A36B-12CC7B8C2B0D}" type="parTrans" cxnId="{D5408D05-E379-466F-BBCD-5515DE4C198F}">
      <dgm:prSet/>
      <dgm:spPr/>
      <dgm:t>
        <a:bodyPr/>
        <a:lstStyle/>
        <a:p>
          <a:endParaRPr lang="en-GB"/>
        </a:p>
      </dgm:t>
    </dgm:pt>
    <dgm:pt modelId="{8C3ADE89-3E8F-459C-969D-FC1D868CD0A1}" type="sibTrans" cxnId="{D5408D05-E379-466F-BBCD-5515DE4C198F}">
      <dgm:prSet/>
      <dgm:spPr/>
      <dgm:t>
        <a:bodyPr/>
        <a:lstStyle/>
        <a:p>
          <a:endParaRPr lang="en-GB"/>
        </a:p>
      </dgm:t>
    </dgm:pt>
    <dgm:pt modelId="{3BEA6E02-B4C7-46F5-8521-ED9EB6A66035}">
      <dgm:prSet/>
      <dgm:spPr/>
      <dgm:t>
        <a:bodyPr/>
        <a:lstStyle/>
        <a:p>
          <a:r>
            <a:rPr lang="en-GB" dirty="0"/>
            <a:t>Add water to atmosphere to cool air</a:t>
          </a:r>
        </a:p>
      </dgm:t>
    </dgm:pt>
    <dgm:pt modelId="{F2E0E2AF-D780-4C43-804B-309F5066062A}" type="parTrans" cxnId="{13779BF6-4E89-48A4-A6EC-CD5A5684DDD3}">
      <dgm:prSet/>
      <dgm:spPr/>
      <dgm:t>
        <a:bodyPr/>
        <a:lstStyle/>
        <a:p>
          <a:endParaRPr lang="en-GB"/>
        </a:p>
      </dgm:t>
    </dgm:pt>
    <dgm:pt modelId="{83444C0E-E971-4A43-9A60-A24B6C9F0C1D}" type="sibTrans" cxnId="{13779BF6-4E89-48A4-A6EC-CD5A5684DDD3}">
      <dgm:prSet/>
      <dgm:spPr/>
      <dgm:t>
        <a:bodyPr/>
        <a:lstStyle/>
        <a:p>
          <a:endParaRPr lang="en-GB"/>
        </a:p>
      </dgm:t>
    </dgm:pt>
    <dgm:pt modelId="{231F760F-A997-4D08-8829-702EA49EA558}">
      <dgm:prSet/>
      <dgm:spPr/>
      <dgm:t>
        <a:bodyPr/>
        <a:lstStyle/>
        <a:p>
          <a:r>
            <a:rPr lang="en-GB" dirty="0"/>
            <a:t>Air </a:t>
          </a:r>
        </a:p>
      </dgm:t>
    </dgm:pt>
    <dgm:pt modelId="{BB80EE64-D94D-47A4-9967-BC61ACF981BF}" type="parTrans" cxnId="{6060F462-7C82-43BD-9A1E-F79B1B031564}">
      <dgm:prSet/>
      <dgm:spPr/>
      <dgm:t>
        <a:bodyPr/>
        <a:lstStyle/>
        <a:p>
          <a:endParaRPr lang="en-GB"/>
        </a:p>
      </dgm:t>
    </dgm:pt>
    <dgm:pt modelId="{E67E11FC-69F9-4D1C-A064-6B9CF69B5D90}" type="sibTrans" cxnId="{6060F462-7C82-43BD-9A1E-F79B1B031564}">
      <dgm:prSet/>
      <dgm:spPr/>
      <dgm:t>
        <a:bodyPr/>
        <a:lstStyle/>
        <a:p>
          <a:endParaRPr lang="en-GB"/>
        </a:p>
      </dgm:t>
    </dgm:pt>
    <dgm:pt modelId="{77CCD7F3-7BD7-40AD-A0DB-0E7C6AC0C0F8}">
      <dgm:prSet/>
      <dgm:spPr/>
      <dgm:t>
        <a:bodyPr/>
        <a:lstStyle/>
        <a:p>
          <a:r>
            <a:rPr lang="en-GB" dirty="0"/>
            <a:t>Remove pollutants, consume CO</a:t>
          </a:r>
          <a:r>
            <a:rPr lang="en-GB" baseline="-25000" dirty="0"/>
            <a:t>2</a:t>
          </a:r>
          <a:r>
            <a:rPr lang="en-GB" dirty="0"/>
            <a:t>, produce O</a:t>
          </a:r>
          <a:r>
            <a:rPr lang="en-GB" baseline="-25000" dirty="0"/>
            <a:t>2</a:t>
          </a:r>
        </a:p>
      </dgm:t>
    </dgm:pt>
    <dgm:pt modelId="{A375C65A-06BD-410B-B3A7-A1D905361EA6}" type="parTrans" cxnId="{17476D3B-ADC6-4CCA-A0BD-34C8BA8A2ED7}">
      <dgm:prSet/>
      <dgm:spPr/>
      <dgm:t>
        <a:bodyPr/>
        <a:lstStyle/>
        <a:p>
          <a:endParaRPr lang="en-GB"/>
        </a:p>
      </dgm:t>
    </dgm:pt>
    <dgm:pt modelId="{9FEC29C3-175D-40FD-AC6C-DF24D4D29306}" type="sibTrans" cxnId="{17476D3B-ADC6-4CCA-A0BD-34C8BA8A2ED7}">
      <dgm:prSet/>
      <dgm:spPr/>
      <dgm:t>
        <a:bodyPr/>
        <a:lstStyle/>
        <a:p>
          <a:endParaRPr lang="en-GB"/>
        </a:p>
      </dgm:t>
    </dgm:pt>
    <dgm:pt modelId="{9109B300-5CAE-4C2F-A4E5-9D3EAB45DA08}" type="pres">
      <dgm:prSet presAssocID="{343C98EE-987A-4CC5-847B-95AD23027D28}" presName="hierChild1" presStyleCnt="0">
        <dgm:presLayoutVars>
          <dgm:orgChart val="1"/>
          <dgm:chPref val="1"/>
          <dgm:dir/>
          <dgm:animOne val="branch"/>
          <dgm:animLvl val="lvl"/>
          <dgm:resizeHandles/>
        </dgm:presLayoutVars>
      </dgm:prSet>
      <dgm:spPr/>
    </dgm:pt>
    <dgm:pt modelId="{C525F0F7-B837-47E3-9836-AC87C764A6D4}" type="pres">
      <dgm:prSet presAssocID="{BF7959FE-9C10-44A9-B4CC-2F239B7140FD}" presName="hierRoot1" presStyleCnt="0">
        <dgm:presLayoutVars>
          <dgm:hierBranch val="init"/>
        </dgm:presLayoutVars>
      </dgm:prSet>
      <dgm:spPr/>
    </dgm:pt>
    <dgm:pt modelId="{3F486A32-9209-467A-86A3-1143E83D2811}" type="pres">
      <dgm:prSet presAssocID="{BF7959FE-9C10-44A9-B4CC-2F239B7140FD}" presName="rootComposite1" presStyleCnt="0"/>
      <dgm:spPr/>
    </dgm:pt>
    <dgm:pt modelId="{A2D31D17-DF1A-403F-8078-23619B6A363A}" type="pres">
      <dgm:prSet presAssocID="{BF7959FE-9C10-44A9-B4CC-2F239B7140FD}" presName="rootText1" presStyleLbl="node0" presStyleIdx="0" presStyleCnt="1" custScaleX="115502" custScaleY="147950">
        <dgm:presLayoutVars>
          <dgm:chPref val="3"/>
        </dgm:presLayoutVars>
      </dgm:prSet>
      <dgm:spPr/>
    </dgm:pt>
    <dgm:pt modelId="{7C4C57A0-8D4A-402B-BACE-5528130A2DA2}" type="pres">
      <dgm:prSet presAssocID="{BF7959FE-9C10-44A9-B4CC-2F239B7140FD}" presName="rootConnector1" presStyleLbl="asst0" presStyleIdx="0" presStyleCnt="0"/>
      <dgm:spPr/>
    </dgm:pt>
    <dgm:pt modelId="{341DE95A-2C55-4050-9362-A0F743375447}" type="pres">
      <dgm:prSet presAssocID="{BF7959FE-9C10-44A9-B4CC-2F239B7140FD}" presName="hierChild2" presStyleCnt="0"/>
      <dgm:spPr/>
    </dgm:pt>
    <dgm:pt modelId="{B6B58BBD-C11A-4500-8D21-6DD1B7D8B967}" type="pres">
      <dgm:prSet presAssocID="{55DC1541-2780-434D-84D4-C68483277D58}" presName="Name37" presStyleLbl="parChTrans1D2" presStyleIdx="0" presStyleCnt="4"/>
      <dgm:spPr/>
    </dgm:pt>
    <dgm:pt modelId="{5B63F551-EF12-49F1-AA4B-65677FE35D58}" type="pres">
      <dgm:prSet presAssocID="{AE84230C-480C-4F19-AF6F-109C0FED4A7C}" presName="hierRoot2" presStyleCnt="0">
        <dgm:presLayoutVars>
          <dgm:hierBranch val="init"/>
        </dgm:presLayoutVars>
      </dgm:prSet>
      <dgm:spPr/>
    </dgm:pt>
    <dgm:pt modelId="{3CFDAB75-2C58-495E-A984-FDCC6CB72D64}" type="pres">
      <dgm:prSet presAssocID="{AE84230C-480C-4F19-AF6F-109C0FED4A7C}" presName="rootComposite" presStyleCnt="0"/>
      <dgm:spPr/>
    </dgm:pt>
    <dgm:pt modelId="{71E9AF25-0158-4C31-BBB2-D48B7EEBF285}" type="pres">
      <dgm:prSet presAssocID="{AE84230C-480C-4F19-AF6F-109C0FED4A7C}" presName="rootText" presStyleLbl="node2" presStyleIdx="0" presStyleCnt="4" custScaleX="124419" custScaleY="142351">
        <dgm:presLayoutVars>
          <dgm:chPref val="3"/>
        </dgm:presLayoutVars>
      </dgm:prSet>
      <dgm:spPr/>
    </dgm:pt>
    <dgm:pt modelId="{8E0F979E-FD91-4734-8771-9E46A0249095}" type="pres">
      <dgm:prSet presAssocID="{AE84230C-480C-4F19-AF6F-109C0FED4A7C}" presName="rootConnector" presStyleLbl="node2" presStyleIdx="0" presStyleCnt="4"/>
      <dgm:spPr/>
    </dgm:pt>
    <dgm:pt modelId="{40778948-39E4-4EA1-8ACD-8B944B11CC22}" type="pres">
      <dgm:prSet presAssocID="{AE84230C-480C-4F19-AF6F-109C0FED4A7C}" presName="hierChild4" presStyleCnt="0"/>
      <dgm:spPr/>
    </dgm:pt>
    <dgm:pt modelId="{FE0603BA-E397-462C-840B-60F59349EE87}" type="pres">
      <dgm:prSet presAssocID="{F2E0E2AF-D780-4C43-804B-309F5066062A}" presName="Name37" presStyleLbl="parChTrans1D3" presStyleIdx="0" presStyleCnt="4"/>
      <dgm:spPr/>
    </dgm:pt>
    <dgm:pt modelId="{9B94FA0A-5833-45F1-8FF6-4ED4203DBC66}" type="pres">
      <dgm:prSet presAssocID="{3BEA6E02-B4C7-46F5-8521-ED9EB6A66035}" presName="hierRoot2" presStyleCnt="0">
        <dgm:presLayoutVars>
          <dgm:hierBranch val="init"/>
        </dgm:presLayoutVars>
      </dgm:prSet>
      <dgm:spPr/>
    </dgm:pt>
    <dgm:pt modelId="{97728198-6782-430D-88B6-14B033D67566}" type="pres">
      <dgm:prSet presAssocID="{3BEA6E02-B4C7-46F5-8521-ED9EB6A66035}" presName="rootComposite" presStyleCnt="0"/>
      <dgm:spPr/>
    </dgm:pt>
    <dgm:pt modelId="{BD14FF2C-4E67-4A2E-8761-1F3ECDE9C109}" type="pres">
      <dgm:prSet presAssocID="{3BEA6E02-B4C7-46F5-8521-ED9EB6A66035}" presName="rootText" presStyleLbl="node3" presStyleIdx="0" presStyleCnt="4" custScaleX="137088" custScaleY="149715">
        <dgm:presLayoutVars>
          <dgm:chPref val="3"/>
        </dgm:presLayoutVars>
      </dgm:prSet>
      <dgm:spPr/>
    </dgm:pt>
    <dgm:pt modelId="{0329E0B6-2D07-48C2-BFC7-C4FDA15687DC}" type="pres">
      <dgm:prSet presAssocID="{3BEA6E02-B4C7-46F5-8521-ED9EB6A66035}" presName="rootConnector" presStyleLbl="node3" presStyleIdx="0" presStyleCnt="4"/>
      <dgm:spPr/>
    </dgm:pt>
    <dgm:pt modelId="{18B7C74F-FD85-4EC4-B90C-FD0A603002DD}" type="pres">
      <dgm:prSet presAssocID="{3BEA6E02-B4C7-46F5-8521-ED9EB6A66035}" presName="hierChild4" presStyleCnt="0"/>
      <dgm:spPr/>
    </dgm:pt>
    <dgm:pt modelId="{09BA5C79-184B-4D45-98B3-5499623C4070}" type="pres">
      <dgm:prSet presAssocID="{3BEA6E02-B4C7-46F5-8521-ED9EB6A66035}" presName="hierChild5" presStyleCnt="0"/>
      <dgm:spPr/>
    </dgm:pt>
    <dgm:pt modelId="{4E5B40BC-9498-4C64-8DD2-D42B4F5A08CC}" type="pres">
      <dgm:prSet presAssocID="{AE84230C-480C-4F19-AF6F-109C0FED4A7C}" presName="hierChild5" presStyleCnt="0"/>
      <dgm:spPr/>
    </dgm:pt>
    <dgm:pt modelId="{6949C99C-61F7-41EB-B4EC-5D640F88C8C7}" type="pres">
      <dgm:prSet presAssocID="{7BEDEC4F-55D5-4355-886E-CF04BD43652E}" presName="Name37" presStyleLbl="parChTrans1D2" presStyleIdx="1" presStyleCnt="4"/>
      <dgm:spPr/>
    </dgm:pt>
    <dgm:pt modelId="{4E429DEF-47B1-4B2A-BE91-8F3A1B915469}" type="pres">
      <dgm:prSet presAssocID="{ACC75915-1C71-4BF5-A15B-24778F2FFFEE}" presName="hierRoot2" presStyleCnt="0">
        <dgm:presLayoutVars>
          <dgm:hierBranch val="init"/>
        </dgm:presLayoutVars>
      </dgm:prSet>
      <dgm:spPr/>
    </dgm:pt>
    <dgm:pt modelId="{B5A009A9-FE7F-418F-8821-7CD3B768886F}" type="pres">
      <dgm:prSet presAssocID="{ACC75915-1C71-4BF5-A15B-24778F2FFFEE}" presName="rootComposite" presStyleCnt="0"/>
      <dgm:spPr/>
    </dgm:pt>
    <dgm:pt modelId="{5B9C2B32-0249-4CA8-AFD2-2307718674CC}" type="pres">
      <dgm:prSet presAssocID="{ACC75915-1C71-4BF5-A15B-24778F2FFFEE}" presName="rootText" presStyleLbl="node2" presStyleIdx="1" presStyleCnt="4" custScaleX="126585" custScaleY="140933">
        <dgm:presLayoutVars>
          <dgm:chPref val="3"/>
        </dgm:presLayoutVars>
      </dgm:prSet>
      <dgm:spPr/>
    </dgm:pt>
    <dgm:pt modelId="{705E4444-7F0B-4550-8C61-CDF052B66F69}" type="pres">
      <dgm:prSet presAssocID="{ACC75915-1C71-4BF5-A15B-24778F2FFFEE}" presName="rootConnector" presStyleLbl="node2" presStyleIdx="1" presStyleCnt="4"/>
      <dgm:spPr/>
    </dgm:pt>
    <dgm:pt modelId="{2C5E0EAD-A7DE-49EA-8299-A58CB36FADAD}" type="pres">
      <dgm:prSet presAssocID="{ACC75915-1C71-4BF5-A15B-24778F2FFFEE}" presName="hierChild4" presStyleCnt="0"/>
      <dgm:spPr/>
    </dgm:pt>
    <dgm:pt modelId="{F9E51ACF-075D-4AD0-92C3-7E25425F25B7}" type="pres">
      <dgm:prSet presAssocID="{1CE8DB9F-3F5F-4650-9810-6F74206F5D5A}" presName="Name37" presStyleLbl="parChTrans1D3" presStyleIdx="1" presStyleCnt="4"/>
      <dgm:spPr/>
    </dgm:pt>
    <dgm:pt modelId="{6E78023D-93BD-47E9-A078-70ABA73CABF9}" type="pres">
      <dgm:prSet presAssocID="{C7A0EF0E-3291-4A14-82AA-4DD6D7301942}" presName="hierRoot2" presStyleCnt="0">
        <dgm:presLayoutVars>
          <dgm:hierBranch val="init"/>
        </dgm:presLayoutVars>
      </dgm:prSet>
      <dgm:spPr/>
    </dgm:pt>
    <dgm:pt modelId="{4622F630-1299-43DB-B82B-03F356F7E82E}" type="pres">
      <dgm:prSet presAssocID="{C7A0EF0E-3291-4A14-82AA-4DD6D7301942}" presName="rootComposite" presStyleCnt="0"/>
      <dgm:spPr/>
    </dgm:pt>
    <dgm:pt modelId="{3DE65EA8-A4ED-4F58-83F1-97D42CB13BDE}" type="pres">
      <dgm:prSet presAssocID="{C7A0EF0E-3291-4A14-82AA-4DD6D7301942}" presName="rootText" presStyleLbl="node3" presStyleIdx="1" presStyleCnt="4" custScaleX="118636" custScaleY="157951">
        <dgm:presLayoutVars>
          <dgm:chPref val="3"/>
        </dgm:presLayoutVars>
      </dgm:prSet>
      <dgm:spPr/>
    </dgm:pt>
    <dgm:pt modelId="{0E48E6C0-9A49-47DF-B882-6B06268E11F0}" type="pres">
      <dgm:prSet presAssocID="{C7A0EF0E-3291-4A14-82AA-4DD6D7301942}" presName="rootConnector" presStyleLbl="node3" presStyleIdx="1" presStyleCnt="4"/>
      <dgm:spPr/>
    </dgm:pt>
    <dgm:pt modelId="{E05E8323-E145-4BE5-8461-FA9E10B93916}" type="pres">
      <dgm:prSet presAssocID="{C7A0EF0E-3291-4A14-82AA-4DD6D7301942}" presName="hierChild4" presStyleCnt="0"/>
      <dgm:spPr/>
    </dgm:pt>
    <dgm:pt modelId="{98933A6F-A147-4D1D-89FD-F13BB17BE560}" type="pres">
      <dgm:prSet presAssocID="{C7A0EF0E-3291-4A14-82AA-4DD6D7301942}" presName="hierChild5" presStyleCnt="0"/>
      <dgm:spPr/>
    </dgm:pt>
    <dgm:pt modelId="{081F8D54-3201-4B4B-8E75-5C0D648DC09C}" type="pres">
      <dgm:prSet presAssocID="{ACC75915-1C71-4BF5-A15B-24778F2FFFEE}" presName="hierChild5" presStyleCnt="0"/>
      <dgm:spPr/>
    </dgm:pt>
    <dgm:pt modelId="{64DAA0A1-93C0-4FA4-9C22-5A3B0692F80D}" type="pres">
      <dgm:prSet presAssocID="{059C79B7-063B-4DAE-96B5-D05A1D32C050}" presName="Name37" presStyleLbl="parChTrans1D2" presStyleIdx="2" presStyleCnt="4"/>
      <dgm:spPr/>
    </dgm:pt>
    <dgm:pt modelId="{9DF1824A-1931-4E6B-A9F5-F144225E21D4}" type="pres">
      <dgm:prSet presAssocID="{04E93052-3A3F-4043-8989-B5624CF27DF8}" presName="hierRoot2" presStyleCnt="0">
        <dgm:presLayoutVars>
          <dgm:hierBranch val="init"/>
        </dgm:presLayoutVars>
      </dgm:prSet>
      <dgm:spPr/>
    </dgm:pt>
    <dgm:pt modelId="{EFFB466A-3B7B-43BC-AF6F-E798C8D67C08}" type="pres">
      <dgm:prSet presAssocID="{04E93052-3A3F-4043-8989-B5624CF27DF8}" presName="rootComposite" presStyleCnt="0"/>
      <dgm:spPr/>
    </dgm:pt>
    <dgm:pt modelId="{717A4977-79C6-4C11-A538-013D2FA71DD5}" type="pres">
      <dgm:prSet presAssocID="{04E93052-3A3F-4043-8989-B5624CF27DF8}" presName="rootText" presStyleLbl="node2" presStyleIdx="2" presStyleCnt="4" custScaleX="115966" custScaleY="147162">
        <dgm:presLayoutVars>
          <dgm:chPref val="3"/>
        </dgm:presLayoutVars>
      </dgm:prSet>
      <dgm:spPr/>
    </dgm:pt>
    <dgm:pt modelId="{47BF2C25-59D7-4363-B0B3-ABDE84620F51}" type="pres">
      <dgm:prSet presAssocID="{04E93052-3A3F-4043-8989-B5624CF27DF8}" presName="rootConnector" presStyleLbl="node2" presStyleIdx="2" presStyleCnt="4"/>
      <dgm:spPr/>
    </dgm:pt>
    <dgm:pt modelId="{D26A1D4F-0713-460E-99BE-BBA802A04BE6}" type="pres">
      <dgm:prSet presAssocID="{04E93052-3A3F-4043-8989-B5624CF27DF8}" presName="hierChild4" presStyleCnt="0"/>
      <dgm:spPr/>
    </dgm:pt>
    <dgm:pt modelId="{42306486-2052-4CED-80C4-14F08AF8F0F2}" type="pres">
      <dgm:prSet presAssocID="{95CBFDD9-5696-432F-A36B-12CC7B8C2B0D}" presName="Name37" presStyleLbl="parChTrans1D3" presStyleIdx="2" presStyleCnt="4"/>
      <dgm:spPr/>
    </dgm:pt>
    <dgm:pt modelId="{BDC19226-B3F5-44D5-A2C7-E768E4FFEAB1}" type="pres">
      <dgm:prSet presAssocID="{4BDB52CA-4127-4513-90AF-11FA6C89C48A}" presName="hierRoot2" presStyleCnt="0">
        <dgm:presLayoutVars>
          <dgm:hierBranch val="init"/>
        </dgm:presLayoutVars>
      </dgm:prSet>
      <dgm:spPr/>
    </dgm:pt>
    <dgm:pt modelId="{A92656BB-E5D9-49C9-A1F3-E5E46D5DB488}" type="pres">
      <dgm:prSet presAssocID="{4BDB52CA-4127-4513-90AF-11FA6C89C48A}" presName="rootComposite" presStyleCnt="0"/>
      <dgm:spPr/>
    </dgm:pt>
    <dgm:pt modelId="{712A786A-B5D6-45A9-B789-4B229CD4A7AA}" type="pres">
      <dgm:prSet presAssocID="{4BDB52CA-4127-4513-90AF-11FA6C89C48A}" presName="rootText" presStyleLbl="node3" presStyleIdx="2" presStyleCnt="4" custScaleX="131842" custScaleY="157489">
        <dgm:presLayoutVars>
          <dgm:chPref val="3"/>
        </dgm:presLayoutVars>
      </dgm:prSet>
      <dgm:spPr/>
    </dgm:pt>
    <dgm:pt modelId="{121D8F9C-41E5-43C9-BDC4-08875D24DE36}" type="pres">
      <dgm:prSet presAssocID="{4BDB52CA-4127-4513-90AF-11FA6C89C48A}" presName="rootConnector" presStyleLbl="node3" presStyleIdx="2" presStyleCnt="4"/>
      <dgm:spPr/>
    </dgm:pt>
    <dgm:pt modelId="{5B6FA60C-32C4-4DDB-BFF3-187989C38E02}" type="pres">
      <dgm:prSet presAssocID="{4BDB52CA-4127-4513-90AF-11FA6C89C48A}" presName="hierChild4" presStyleCnt="0"/>
      <dgm:spPr/>
    </dgm:pt>
    <dgm:pt modelId="{5B5C23FD-CDCF-4D35-9810-4DE2DA4706F2}" type="pres">
      <dgm:prSet presAssocID="{4BDB52CA-4127-4513-90AF-11FA6C89C48A}" presName="hierChild5" presStyleCnt="0"/>
      <dgm:spPr/>
    </dgm:pt>
    <dgm:pt modelId="{26648EB7-DC7A-4B83-B149-6247A44888B3}" type="pres">
      <dgm:prSet presAssocID="{04E93052-3A3F-4043-8989-B5624CF27DF8}" presName="hierChild5" presStyleCnt="0"/>
      <dgm:spPr/>
    </dgm:pt>
    <dgm:pt modelId="{FEE47E68-1F95-4B40-96AD-C23824412E59}" type="pres">
      <dgm:prSet presAssocID="{BB80EE64-D94D-47A4-9967-BC61ACF981BF}" presName="Name37" presStyleLbl="parChTrans1D2" presStyleIdx="3" presStyleCnt="4"/>
      <dgm:spPr/>
    </dgm:pt>
    <dgm:pt modelId="{055586F5-2E78-48B3-85EC-6628A44B90D4}" type="pres">
      <dgm:prSet presAssocID="{231F760F-A997-4D08-8829-702EA49EA558}" presName="hierRoot2" presStyleCnt="0">
        <dgm:presLayoutVars>
          <dgm:hierBranch val="init"/>
        </dgm:presLayoutVars>
      </dgm:prSet>
      <dgm:spPr/>
    </dgm:pt>
    <dgm:pt modelId="{6285BDA3-EAC4-45A3-8E81-72FF45DB7D8E}" type="pres">
      <dgm:prSet presAssocID="{231F760F-A997-4D08-8829-702EA49EA558}" presName="rootComposite" presStyleCnt="0"/>
      <dgm:spPr/>
    </dgm:pt>
    <dgm:pt modelId="{1E4863F7-C692-4DD4-8ABC-30C09A154889}" type="pres">
      <dgm:prSet presAssocID="{231F760F-A997-4D08-8829-702EA49EA558}" presName="rootText" presStyleLbl="node2" presStyleIdx="3" presStyleCnt="4" custScaleX="118064" custScaleY="144739">
        <dgm:presLayoutVars>
          <dgm:chPref val="3"/>
        </dgm:presLayoutVars>
      </dgm:prSet>
      <dgm:spPr/>
    </dgm:pt>
    <dgm:pt modelId="{E0C61B1F-DADB-4EF6-BA82-D346514A0B7C}" type="pres">
      <dgm:prSet presAssocID="{231F760F-A997-4D08-8829-702EA49EA558}" presName="rootConnector" presStyleLbl="node2" presStyleIdx="3" presStyleCnt="4"/>
      <dgm:spPr/>
    </dgm:pt>
    <dgm:pt modelId="{F67171F5-E6A9-4649-9EFA-9DF20DA5F133}" type="pres">
      <dgm:prSet presAssocID="{231F760F-A997-4D08-8829-702EA49EA558}" presName="hierChild4" presStyleCnt="0"/>
      <dgm:spPr/>
    </dgm:pt>
    <dgm:pt modelId="{1E375E86-B92B-40D3-AD28-A990EF83EBFF}" type="pres">
      <dgm:prSet presAssocID="{A375C65A-06BD-410B-B3A7-A1D905361EA6}" presName="Name37" presStyleLbl="parChTrans1D3" presStyleIdx="3" presStyleCnt="4"/>
      <dgm:spPr/>
    </dgm:pt>
    <dgm:pt modelId="{5B10B734-9AE9-491A-B512-C3963FCCAAC7}" type="pres">
      <dgm:prSet presAssocID="{77CCD7F3-7BD7-40AD-A0DB-0E7C6AC0C0F8}" presName="hierRoot2" presStyleCnt="0">
        <dgm:presLayoutVars>
          <dgm:hierBranch val="init"/>
        </dgm:presLayoutVars>
      </dgm:prSet>
      <dgm:spPr/>
    </dgm:pt>
    <dgm:pt modelId="{A968761C-CA74-4634-88F3-7DCCDDB0CABD}" type="pres">
      <dgm:prSet presAssocID="{77CCD7F3-7BD7-40AD-A0DB-0E7C6AC0C0F8}" presName="rootComposite" presStyleCnt="0"/>
      <dgm:spPr/>
    </dgm:pt>
    <dgm:pt modelId="{C33C00EA-CAEE-49E6-A6E2-DF174E195378}" type="pres">
      <dgm:prSet presAssocID="{77CCD7F3-7BD7-40AD-A0DB-0E7C6AC0C0F8}" presName="rootText" presStyleLbl="node3" presStyleIdx="3" presStyleCnt="4" custScaleX="111875" custScaleY="154520">
        <dgm:presLayoutVars>
          <dgm:chPref val="3"/>
        </dgm:presLayoutVars>
      </dgm:prSet>
      <dgm:spPr/>
    </dgm:pt>
    <dgm:pt modelId="{ECC03142-2780-4CA3-A628-A64F29F22610}" type="pres">
      <dgm:prSet presAssocID="{77CCD7F3-7BD7-40AD-A0DB-0E7C6AC0C0F8}" presName="rootConnector" presStyleLbl="node3" presStyleIdx="3" presStyleCnt="4"/>
      <dgm:spPr/>
    </dgm:pt>
    <dgm:pt modelId="{2ECDA355-4977-4E7B-88FE-07448520AAAC}" type="pres">
      <dgm:prSet presAssocID="{77CCD7F3-7BD7-40AD-A0DB-0E7C6AC0C0F8}" presName="hierChild4" presStyleCnt="0"/>
      <dgm:spPr/>
    </dgm:pt>
    <dgm:pt modelId="{20B5177B-9BD1-4BD5-AE62-D35E4B40A551}" type="pres">
      <dgm:prSet presAssocID="{77CCD7F3-7BD7-40AD-A0DB-0E7C6AC0C0F8}" presName="hierChild5" presStyleCnt="0"/>
      <dgm:spPr/>
    </dgm:pt>
    <dgm:pt modelId="{F4452879-5B9E-4DB3-AED1-AE89C0E45B7B}" type="pres">
      <dgm:prSet presAssocID="{231F760F-A997-4D08-8829-702EA49EA558}" presName="hierChild5" presStyleCnt="0"/>
      <dgm:spPr/>
    </dgm:pt>
    <dgm:pt modelId="{03DDFD79-DD72-4C4A-9FD5-39158E947043}" type="pres">
      <dgm:prSet presAssocID="{BF7959FE-9C10-44A9-B4CC-2F239B7140FD}" presName="hierChild3" presStyleCnt="0"/>
      <dgm:spPr/>
    </dgm:pt>
  </dgm:ptLst>
  <dgm:cxnLst>
    <dgm:cxn modelId="{BD72A332-0415-4A5F-A5E0-54147CE0E01E}" type="presOf" srcId="{ACC75915-1C71-4BF5-A15B-24778F2FFFEE}" destId="{705E4444-7F0B-4550-8C61-CDF052B66F69}" srcOrd="1" destOrd="0" presId="urn:microsoft.com/office/officeart/2005/8/layout/orgChart1"/>
    <dgm:cxn modelId="{A508D82C-E6CA-41BE-AAD8-EB31FE6A837F}" type="presOf" srcId="{7BEDEC4F-55D5-4355-886E-CF04BD43652E}" destId="{6949C99C-61F7-41EB-B4EC-5D640F88C8C7}" srcOrd="0" destOrd="0" presId="urn:microsoft.com/office/officeart/2005/8/layout/orgChart1"/>
    <dgm:cxn modelId="{0845E6A6-C91C-4C5C-95FF-F3E4A0BE62B0}" type="presOf" srcId="{C7A0EF0E-3291-4A14-82AA-4DD6D7301942}" destId="{0E48E6C0-9A49-47DF-B882-6B06268E11F0}" srcOrd="1" destOrd="0" presId="urn:microsoft.com/office/officeart/2005/8/layout/orgChart1"/>
    <dgm:cxn modelId="{3E9518B6-6089-4CEA-9E3D-32132FAE8313}" type="presOf" srcId="{AE84230C-480C-4F19-AF6F-109C0FED4A7C}" destId="{8E0F979E-FD91-4734-8771-9E46A0249095}" srcOrd="1" destOrd="0" presId="urn:microsoft.com/office/officeart/2005/8/layout/orgChart1"/>
    <dgm:cxn modelId="{D4862BEF-7938-40D8-A817-F2635C3D33EE}" type="presOf" srcId="{059C79B7-063B-4DAE-96B5-D05A1D32C050}" destId="{64DAA0A1-93C0-4FA4-9C22-5A3B0692F80D}" srcOrd="0" destOrd="0" presId="urn:microsoft.com/office/officeart/2005/8/layout/orgChart1"/>
    <dgm:cxn modelId="{AF9F02B9-2DB1-4C7D-9A76-A07F4B94915C}" srcId="{343C98EE-987A-4CC5-847B-95AD23027D28}" destId="{BF7959FE-9C10-44A9-B4CC-2F239B7140FD}" srcOrd="0" destOrd="0" parTransId="{DCDA91F0-95BD-4DBD-A47C-CB04DF144E74}" sibTransId="{4A5926A7-AAAA-43CE-A25B-920C7CC2F6ED}"/>
    <dgm:cxn modelId="{6060F462-7C82-43BD-9A1E-F79B1B031564}" srcId="{BF7959FE-9C10-44A9-B4CC-2F239B7140FD}" destId="{231F760F-A997-4D08-8829-702EA49EA558}" srcOrd="3" destOrd="0" parTransId="{BB80EE64-D94D-47A4-9967-BC61ACF981BF}" sibTransId="{E67E11FC-69F9-4D1C-A064-6B9CF69B5D90}"/>
    <dgm:cxn modelId="{17476D3B-ADC6-4CCA-A0BD-34C8BA8A2ED7}" srcId="{231F760F-A997-4D08-8829-702EA49EA558}" destId="{77CCD7F3-7BD7-40AD-A0DB-0E7C6AC0C0F8}" srcOrd="0" destOrd="0" parTransId="{A375C65A-06BD-410B-B3A7-A1D905361EA6}" sibTransId="{9FEC29C3-175D-40FD-AC6C-DF24D4D29306}"/>
    <dgm:cxn modelId="{7078B620-984D-4729-9B5B-306A21BA9368}" srcId="{ACC75915-1C71-4BF5-A15B-24778F2FFFEE}" destId="{C7A0EF0E-3291-4A14-82AA-4DD6D7301942}" srcOrd="0" destOrd="0" parTransId="{1CE8DB9F-3F5F-4650-9810-6F74206F5D5A}" sibTransId="{F3A123A4-0C7C-4C83-9041-B032FE60489C}"/>
    <dgm:cxn modelId="{E88779EC-C7FC-42ED-94C8-1467D20BAE87}" type="presOf" srcId="{77CCD7F3-7BD7-40AD-A0DB-0E7C6AC0C0F8}" destId="{ECC03142-2780-4CA3-A628-A64F29F22610}" srcOrd="1" destOrd="0" presId="urn:microsoft.com/office/officeart/2005/8/layout/orgChart1"/>
    <dgm:cxn modelId="{BA8E16C3-E169-4647-A8E5-93EF4294E075}" type="presOf" srcId="{1CE8DB9F-3F5F-4650-9810-6F74206F5D5A}" destId="{F9E51ACF-075D-4AD0-92C3-7E25425F25B7}" srcOrd="0" destOrd="0" presId="urn:microsoft.com/office/officeart/2005/8/layout/orgChart1"/>
    <dgm:cxn modelId="{D5408D05-E379-466F-BBCD-5515DE4C198F}" srcId="{04E93052-3A3F-4043-8989-B5624CF27DF8}" destId="{4BDB52CA-4127-4513-90AF-11FA6C89C48A}" srcOrd="0" destOrd="0" parTransId="{95CBFDD9-5696-432F-A36B-12CC7B8C2B0D}" sibTransId="{8C3ADE89-3E8F-459C-969D-FC1D868CD0A1}"/>
    <dgm:cxn modelId="{66B9965A-6D33-4255-8A90-2660C081A296}" type="presOf" srcId="{95CBFDD9-5696-432F-A36B-12CC7B8C2B0D}" destId="{42306486-2052-4CED-80C4-14F08AF8F0F2}" srcOrd="0" destOrd="0" presId="urn:microsoft.com/office/officeart/2005/8/layout/orgChart1"/>
    <dgm:cxn modelId="{F79B93D9-14FE-4194-8A17-7B1E6B8DB005}" type="presOf" srcId="{BF7959FE-9C10-44A9-B4CC-2F239B7140FD}" destId="{A2D31D17-DF1A-403F-8078-23619B6A363A}" srcOrd="0" destOrd="0" presId="urn:microsoft.com/office/officeart/2005/8/layout/orgChart1"/>
    <dgm:cxn modelId="{DB9951C7-513D-4485-8620-BA49202C5D1A}" srcId="{BF7959FE-9C10-44A9-B4CC-2F239B7140FD}" destId="{ACC75915-1C71-4BF5-A15B-24778F2FFFEE}" srcOrd="1" destOrd="0" parTransId="{7BEDEC4F-55D5-4355-886E-CF04BD43652E}" sibTransId="{6B78D3BB-F7E5-4E09-BE3C-67BE5BF59BE1}"/>
    <dgm:cxn modelId="{93A285C1-07C4-4752-B4B7-1A886B772551}" type="presOf" srcId="{231F760F-A997-4D08-8829-702EA49EA558}" destId="{E0C61B1F-DADB-4EF6-BA82-D346514A0B7C}" srcOrd="1" destOrd="0" presId="urn:microsoft.com/office/officeart/2005/8/layout/orgChart1"/>
    <dgm:cxn modelId="{0E595851-47F6-48B1-BBF1-30FDF4B2A40B}" type="presOf" srcId="{343C98EE-987A-4CC5-847B-95AD23027D28}" destId="{9109B300-5CAE-4C2F-A4E5-9D3EAB45DA08}" srcOrd="0" destOrd="0" presId="urn:microsoft.com/office/officeart/2005/8/layout/orgChart1"/>
    <dgm:cxn modelId="{13779BF6-4E89-48A4-A6EC-CD5A5684DDD3}" srcId="{AE84230C-480C-4F19-AF6F-109C0FED4A7C}" destId="{3BEA6E02-B4C7-46F5-8521-ED9EB6A66035}" srcOrd="0" destOrd="0" parTransId="{F2E0E2AF-D780-4C43-804B-309F5066062A}" sibTransId="{83444C0E-E971-4A43-9A60-A24B6C9F0C1D}"/>
    <dgm:cxn modelId="{793C9B6F-383B-4153-B760-B7AFED2F2C21}" type="presOf" srcId="{BB80EE64-D94D-47A4-9967-BC61ACF981BF}" destId="{FEE47E68-1F95-4B40-96AD-C23824412E59}" srcOrd="0" destOrd="0" presId="urn:microsoft.com/office/officeart/2005/8/layout/orgChart1"/>
    <dgm:cxn modelId="{938CF16F-EF54-4DBE-996C-B204BE735F3C}" type="presOf" srcId="{231F760F-A997-4D08-8829-702EA49EA558}" destId="{1E4863F7-C692-4DD4-8ABC-30C09A154889}" srcOrd="0" destOrd="0" presId="urn:microsoft.com/office/officeart/2005/8/layout/orgChart1"/>
    <dgm:cxn modelId="{C5289551-FDC5-4D1B-9B76-9BB3F09BA458}" type="presOf" srcId="{F2E0E2AF-D780-4C43-804B-309F5066062A}" destId="{FE0603BA-E397-462C-840B-60F59349EE87}" srcOrd="0" destOrd="0" presId="urn:microsoft.com/office/officeart/2005/8/layout/orgChart1"/>
    <dgm:cxn modelId="{AA43BA9D-CF84-48C1-AAFD-7D9272D0B815}" type="presOf" srcId="{A375C65A-06BD-410B-B3A7-A1D905361EA6}" destId="{1E375E86-B92B-40D3-AD28-A990EF83EBFF}" srcOrd="0" destOrd="0" presId="urn:microsoft.com/office/officeart/2005/8/layout/orgChart1"/>
    <dgm:cxn modelId="{62CD52FF-CDB5-44F0-AA6B-5EBF42B420FC}" type="presOf" srcId="{04E93052-3A3F-4043-8989-B5624CF27DF8}" destId="{47BF2C25-59D7-4363-B0B3-ABDE84620F51}" srcOrd="1" destOrd="0" presId="urn:microsoft.com/office/officeart/2005/8/layout/orgChart1"/>
    <dgm:cxn modelId="{33351679-C65A-4F21-A735-CD9A862A083A}" type="presOf" srcId="{AE84230C-480C-4F19-AF6F-109C0FED4A7C}" destId="{71E9AF25-0158-4C31-BBB2-D48B7EEBF285}" srcOrd="0" destOrd="0" presId="urn:microsoft.com/office/officeart/2005/8/layout/orgChart1"/>
    <dgm:cxn modelId="{C549A59F-96B5-4435-B468-C866BEF66E30}" type="presOf" srcId="{04E93052-3A3F-4043-8989-B5624CF27DF8}" destId="{717A4977-79C6-4C11-A538-013D2FA71DD5}" srcOrd="0" destOrd="0" presId="urn:microsoft.com/office/officeart/2005/8/layout/orgChart1"/>
    <dgm:cxn modelId="{F426B6CA-64BA-44CF-BE70-29D83BF2275F}" type="presOf" srcId="{ACC75915-1C71-4BF5-A15B-24778F2FFFEE}" destId="{5B9C2B32-0249-4CA8-AFD2-2307718674CC}" srcOrd="0" destOrd="0" presId="urn:microsoft.com/office/officeart/2005/8/layout/orgChart1"/>
    <dgm:cxn modelId="{B399B7E8-391B-43AA-8376-F83801D17A12}" srcId="{BF7959FE-9C10-44A9-B4CC-2F239B7140FD}" destId="{AE84230C-480C-4F19-AF6F-109C0FED4A7C}" srcOrd="0" destOrd="0" parTransId="{55DC1541-2780-434D-84D4-C68483277D58}" sibTransId="{4311BFEC-549B-4EDC-B0C0-9D9589DADB88}"/>
    <dgm:cxn modelId="{BE4DD5D6-79C0-4C2F-8DEB-46C983D39B01}" type="presOf" srcId="{3BEA6E02-B4C7-46F5-8521-ED9EB6A66035}" destId="{0329E0B6-2D07-48C2-BFC7-C4FDA15687DC}" srcOrd="1" destOrd="0" presId="urn:microsoft.com/office/officeart/2005/8/layout/orgChart1"/>
    <dgm:cxn modelId="{62447103-55FC-4054-AF41-8895693F5DF0}" type="presOf" srcId="{3BEA6E02-B4C7-46F5-8521-ED9EB6A66035}" destId="{BD14FF2C-4E67-4A2E-8761-1F3ECDE9C109}" srcOrd="0" destOrd="0" presId="urn:microsoft.com/office/officeart/2005/8/layout/orgChart1"/>
    <dgm:cxn modelId="{7E3F8CD2-A188-4468-BA35-A4F7E22761DF}" srcId="{BF7959FE-9C10-44A9-B4CC-2F239B7140FD}" destId="{04E93052-3A3F-4043-8989-B5624CF27DF8}" srcOrd="2" destOrd="0" parTransId="{059C79B7-063B-4DAE-96B5-D05A1D32C050}" sibTransId="{D04BDB5B-6AEC-4205-ADF0-914EAA9EFB63}"/>
    <dgm:cxn modelId="{3C16616B-42D9-4C5D-A718-1832E3FF0558}" type="presOf" srcId="{4BDB52CA-4127-4513-90AF-11FA6C89C48A}" destId="{712A786A-B5D6-45A9-B789-4B229CD4A7AA}" srcOrd="0" destOrd="0" presId="urn:microsoft.com/office/officeart/2005/8/layout/orgChart1"/>
    <dgm:cxn modelId="{3A3045F5-D924-4F60-8235-7ECD891502DB}" type="presOf" srcId="{BF7959FE-9C10-44A9-B4CC-2F239B7140FD}" destId="{7C4C57A0-8D4A-402B-BACE-5528130A2DA2}" srcOrd="1" destOrd="0" presId="urn:microsoft.com/office/officeart/2005/8/layout/orgChart1"/>
    <dgm:cxn modelId="{1B7A1516-AC90-4A89-8213-CB8EB4954740}" type="presOf" srcId="{4BDB52CA-4127-4513-90AF-11FA6C89C48A}" destId="{121D8F9C-41E5-43C9-BDC4-08875D24DE36}" srcOrd="1" destOrd="0" presId="urn:microsoft.com/office/officeart/2005/8/layout/orgChart1"/>
    <dgm:cxn modelId="{9680F94A-F0D8-416B-82EC-A6433A10757C}" type="presOf" srcId="{77CCD7F3-7BD7-40AD-A0DB-0E7C6AC0C0F8}" destId="{C33C00EA-CAEE-49E6-A6E2-DF174E195378}" srcOrd="0" destOrd="0" presId="urn:microsoft.com/office/officeart/2005/8/layout/orgChart1"/>
    <dgm:cxn modelId="{A9E5F972-05E8-4816-8991-FD96041D1C77}" type="presOf" srcId="{C7A0EF0E-3291-4A14-82AA-4DD6D7301942}" destId="{3DE65EA8-A4ED-4F58-83F1-97D42CB13BDE}" srcOrd="0" destOrd="0" presId="urn:microsoft.com/office/officeart/2005/8/layout/orgChart1"/>
    <dgm:cxn modelId="{71C0379C-80DA-4A2F-9091-28771A1AC98C}" type="presOf" srcId="{55DC1541-2780-434D-84D4-C68483277D58}" destId="{B6B58BBD-C11A-4500-8D21-6DD1B7D8B967}" srcOrd="0" destOrd="0" presId="urn:microsoft.com/office/officeart/2005/8/layout/orgChart1"/>
    <dgm:cxn modelId="{1F7154A6-6993-4DC1-A6CF-A0E2FC3CBBD2}" type="presParOf" srcId="{9109B300-5CAE-4C2F-A4E5-9D3EAB45DA08}" destId="{C525F0F7-B837-47E3-9836-AC87C764A6D4}" srcOrd="0" destOrd="0" presId="urn:microsoft.com/office/officeart/2005/8/layout/orgChart1"/>
    <dgm:cxn modelId="{5C267252-2263-4628-8F1B-18702CA63262}" type="presParOf" srcId="{C525F0F7-B837-47E3-9836-AC87C764A6D4}" destId="{3F486A32-9209-467A-86A3-1143E83D2811}" srcOrd="0" destOrd="0" presId="urn:microsoft.com/office/officeart/2005/8/layout/orgChart1"/>
    <dgm:cxn modelId="{8B4B63C8-9468-4C8D-8D44-2A6C0EA0B990}" type="presParOf" srcId="{3F486A32-9209-467A-86A3-1143E83D2811}" destId="{A2D31D17-DF1A-403F-8078-23619B6A363A}" srcOrd="0" destOrd="0" presId="urn:microsoft.com/office/officeart/2005/8/layout/orgChart1"/>
    <dgm:cxn modelId="{A910AF18-D805-4C51-AF75-454CD3E883F5}" type="presParOf" srcId="{3F486A32-9209-467A-86A3-1143E83D2811}" destId="{7C4C57A0-8D4A-402B-BACE-5528130A2DA2}" srcOrd="1" destOrd="0" presId="urn:microsoft.com/office/officeart/2005/8/layout/orgChart1"/>
    <dgm:cxn modelId="{95BB728E-54A4-42B6-AE42-C943A1377540}" type="presParOf" srcId="{C525F0F7-B837-47E3-9836-AC87C764A6D4}" destId="{341DE95A-2C55-4050-9362-A0F743375447}" srcOrd="1" destOrd="0" presId="urn:microsoft.com/office/officeart/2005/8/layout/orgChart1"/>
    <dgm:cxn modelId="{D1672D6B-F784-4E99-BB85-80F51752A572}" type="presParOf" srcId="{341DE95A-2C55-4050-9362-A0F743375447}" destId="{B6B58BBD-C11A-4500-8D21-6DD1B7D8B967}" srcOrd="0" destOrd="0" presId="urn:microsoft.com/office/officeart/2005/8/layout/orgChart1"/>
    <dgm:cxn modelId="{4EA53C35-697C-4F6E-A9F9-3FE6A1104DE8}" type="presParOf" srcId="{341DE95A-2C55-4050-9362-A0F743375447}" destId="{5B63F551-EF12-49F1-AA4B-65677FE35D58}" srcOrd="1" destOrd="0" presId="urn:microsoft.com/office/officeart/2005/8/layout/orgChart1"/>
    <dgm:cxn modelId="{84132248-4E3C-4016-BB74-8453AB119F30}" type="presParOf" srcId="{5B63F551-EF12-49F1-AA4B-65677FE35D58}" destId="{3CFDAB75-2C58-495E-A984-FDCC6CB72D64}" srcOrd="0" destOrd="0" presId="urn:microsoft.com/office/officeart/2005/8/layout/orgChart1"/>
    <dgm:cxn modelId="{EADEBA42-3013-49C5-A5C2-E2FC60008901}" type="presParOf" srcId="{3CFDAB75-2C58-495E-A984-FDCC6CB72D64}" destId="{71E9AF25-0158-4C31-BBB2-D48B7EEBF285}" srcOrd="0" destOrd="0" presId="urn:microsoft.com/office/officeart/2005/8/layout/orgChart1"/>
    <dgm:cxn modelId="{78117B59-926D-4628-AD5C-28D6ECFCEE5B}" type="presParOf" srcId="{3CFDAB75-2C58-495E-A984-FDCC6CB72D64}" destId="{8E0F979E-FD91-4734-8771-9E46A0249095}" srcOrd="1" destOrd="0" presId="urn:microsoft.com/office/officeart/2005/8/layout/orgChart1"/>
    <dgm:cxn modelId="{9131D3EA-C33B-4A86-B4BD-3F7DF741220F}" type="presParOf" srcId="{5B63F551-EF12-49F1-AA4B-65677FE35D58}" destId="{40778948-39E4-4EA1-8ACD-8B944B11CC22}" srcOrd="1" destOrd="0" presId="urn:microsoft.com/office/officeart/2005/8/layout/orgChart1"/>
    <dgm:cxn modelId="{38A4687B-A519-4AFC-9973-31A3D5AB3C42}" type="presParOf" srcId="{40778948-39E4-4EA1-8ACD-8B944B11CC22}" destId="{FE0603BA-E397-462C-840B-60F59349EE87}" srcOrd="0" destOrd="0" presId="urn:microsoft.com/office/officeart/2005/8/layout/orgChart1"/>
    <dgm:cxn modelId="{9D0EF46E-48C3-4981-B737-E60CFE22EC72}" type="presParOf" srcId="{40778948-39E4-4EA1-8ACD-8B944B11CC22}" destId="{9B94FA0A-5833-45F1-8FF6-4ED4203DBC66}" srcOrd="1" destOrd="0" presId="urn:microsoft.com/office/officeart/2005/8/layout/orgChart1"/>
    <dgm:cxn modelId="{0F63CE73-8F82-455D-8C27-6FC9D9A3D51E}" type="presParOf" srcId="{9B94FA0A-5833-45F1-8FF6-4ED4203DBC66}" destId="{97728198-6782-430D-88B6-14B033D67566}" srcOrd="0" destOrd="0" presId="urn:microsoft.com/office/officeart/2005/8/layout/orgChart1"/>
    <dgm:cxn modelId="{42720A74-57C2-4FD2-A10C-B540F67E601C}" type="presParOf" srcId="{97728198-6782-430D-88B6-14B033D67566}" destId="{BD14FF2C-4E67-4A2E-8761-1F3ECDE9C109}" srcOrd="0" destOrd="0" presId="urn:microsoft.com/office/officeart/2005/8/layout/orgChart1"/>
    <dgm:cxn modelId="{63999099-B22F-49F7-9035-1739F1E73750}" type="presParOf" srcId="{97728198-6782-430D-88B6-14B033D67566}" destId="{0329E0B6-2D07-48C2-BFC7-C4FDA15687DC}" srcOrd="1" destOrd="0" presId="urn:microsoft.com/office/officeart/2005/8/layout/orgChart1"/>
    <dgm:cxn modelId="{CB9407A8-F35E-43B4-8273-DEB0C4F434B2}" type="presParOf" srcId="{9B94FA0A-5833-45F1-8FF6-4ED4203DBC66}" destId="{18B7C74F-FD85-4EC4-B90C-FD0A603002DD}" srcOrd="1" destOrd="0" presId="urn:microsoft.com/office/officeart/2005/8/layout/orgChart1"/>
    <dgm:cxn modelId="{6BD8DADA-66EB-4554-82A0-3DD3C891C730}" type="presParOf" srcId="{9B94FA0A-5833-45F1-8FF6-4ED4203DBC66}" destId="{09BA5C79-184B-4D45-98B3-5499623C4070}" srcOrd="2" destOrd="0" presId="urn:microsoft.com/office/officeart/2005/8/layout/orgChart1"/>
    <dgm:cxn modelId="{F6BBA95B-FA33-4D7D-9050-49BBEADB85A2}" type="presParOf" srcId="{5B63F551-EF12-49F1-AA4B-65677FE35D58}" destId="{4E5B40BC-9498-4C64-8DD2-D42B4F5A08CC}" srcOrd="2" destOrd="0" presId="urn:microsoft.com/office/officeart/2005/8/layout/orgChart1"/>
    <dgm:cxn modelId="{36A516B6-B2B3-45B5-AA96-314B69AA52A1}" type="presParOf" srcId="{341DE95A-2C55-4050-9362-A0F743375447}" destId="{6949C99C-61F7-41EB-B4EC-5D640F88C8C7}" srcOrd="2" destOrd="0" presId="urn:microsoft.com/office/officeart/2005/8/layout/orgChart1"/>
    <dgm:cxn modelId="{1E2026B7-BC2A-4F40-9B00-C09BE976F951}" type="presParOf" srcId="{341DE95A-2C55-4050-9362-A0F743375447}" destId="{4E429DEF-47B1-4B2A-BE91-8F3A1B915469}" srcOrd="3" destOrd="0" presId="urn:microsoft.com/office/officeart/2005/8/layout/orgChart1"/>
    <dgm:cxn modelId="{42277279-9559-4C08-AE21-85DEB36C91DA}" type="presParOf" srcId="{4E429DEF-47B1-4B2A-BE91-8F3A1B915469}" destId="{B5A009A9-FE7F-418F-8821-7CD3B768886F}" srcOrd="0" destOrd="0" presId="urn:microsoft.com/office/officeart/2005/8/layout/orgChart1"/>
    <dgm:cxn modelId="{262EEC88-47EF-4CF9-A88B-758325382CA0}" type="presParOf" srcId="{B5A009A9-FE7F-418F-8821-7CD3B768886F}" destId="{5B9C2B32-0249-4CA8-AFD2-2307718674CC}" srcOrd="0" destOrd="0" presId="urn:microsoft.com/office/officeart/2005/8/layout/orgChart1"/>
    <dgm:cxn modelId="{BE342180-7578-4025-AC77-BAC34F1A1018}" type="presParOf" srcId="{B5A009A9-FE7F-418F-8821-7CD3B768886F}" destId="{705E4444-7F0B-4550-8C61-CDF052B66F69}" srcOrd="1" destOrd="0" presId="urn:microsoft.com/office/officeart/2005/8/layout/orgChart1"/>
    <dgm:cxn modelId="{B8680992-87AF-45B4-9991-D54DB14C99C1}" type="presParOf" srcId="{4E429DEF-47B1-4B2A-BE91-8F3A1B915469}" destId="{2C5E0EAD-A7DE-49EA-8299-A58CB36FADAD}" srcOrd="1" destOrd="0" presId="urn:microsoft.com/office/officeart/2005/8/layout/orgChart1"/>
    <dgm:cxn modelId="{6B841863-2A39-4CA7-902B-7BD835D6725B}" type="presParOf" srcId="{2C5E0EAD-A7DE-49EA-8299-A58CB36FADAD}" destId="{F9E51ACF-075D-4AD0-92C3-7E25425F25B7}" srcOrd="0" destOrd="0" presId="urn:microsoft.com/office/officeart/2005/8/layout/orgChart1"/>
    <dgm:cxn modelId="{4E88302F-0D27-4A4C-907B-66F1897087C2}" type="presParOf" srcId="{2C5E0EAD-A7DE-49EA-8299-A58CB36FADAD}" destId="{6E78023D-93BD-47E9-A078-70ABA73CABF9}" srcOrd="1" destOrd="0" presId="urn:microsoft.com/office/officeart/2005/8/layout/orgChart1"/>
    <dgm:cxn modelId="{1FD3809B-F7D8-4F65-8207-F4BAAB7DFDE1}" type="presParOf" srcId="{6E78023D-93BD-47E9-A078-70ABA73CABF9}" destId="{4622F630-1299-43DB-B82B-03F356F7E82E}" srcOrd="0" destOrd="0" presId="urn:microsoft.com/office/officeart/2005/8/layout/orgChart1"/>
    <dgm:cxn modelId="{EDD8EF23-342D-4ACB-A394-DA8F90D32961}" type="presParOf" srcId="{4622F630-1299-43DB-B82B-03F356F7E82E}" destId="{3DE65EA8-A4ED-4F58-83F1-97D42CB13BDE}" srcOrd="0" destOrd="0" presId="urn:microsoft.com/office/officeart/2005/8/layout/orgChart1"/>
    <dgm:cxn modelId="{48F7EB9E-C846-4514-ADE3-D99910B2EF9A}" type="presParOf" srcId="{4622F630-1299-43DB-B82B-03F356F7E82E}" destId="{0E48E6C0-9A49-47DF-B882-6B06268E11F0}" srcOrd="1" destOrd="0" presId="urn:microsoft.com/office/officeart/2005/8/layout/orgChart1"/>
    <dgm:cxn modelId="{968CADE3-28AC-44D5-BB3D-D97347F3CCDA}" type="presParOf" srcId="{6E78023D-93BD-47E9-A078-70ABA73CABF9}" destId="{E05E8323-E145-4BE5-8461-FA9E10B93916}" srcOrd="1" destOrd="0" presId="urn:microsoft.com/office/officeart/2005/8/layout/orgChart1"/>
    <dgm:cxn modelId="{EB2969C0-2D8B-4C51-9A34-21CC8E092DEB}" type="presParOf" srcId="{6E78023D-93BD-47E9-A078-70ABA73CABF9}" destId="{98933A6F-A147-4D1D-89FD-F13BB17BE560}" srcOrd="2" destOrd="0" presId="urn:microsoft.com/office/officeart/2005/8/layout/orgChart1"/>
    <dgm:cxn modelId="{0EA2B087-7B9D-4D51-BB26-9A47DBC4F4F3}" type="presParOf" srcId="{4E429DEF-47B1-4B2A-BE91-8F3A1B915469}" destId="{081F8D54-3201-4B4B-8E75-5C0D648DC09C}" srcOrd="2" destOrd="0" presId="urn:microsoft.com/office/officeart/2005/8/layout/orgChart1"/>
    <dgm:cxn modelId="{B1CCA90A-3143-478D-AD03-E1C5138847CF}" type="presParOf" srcId="{341DE95A-2C55-4050-9362-A0F743375447}" destId="{64DAA0A1-93C0-4FA4-9C22-5A3B0692F80D}" srcOrd="4" destOrd="0" presId="urn:microsoft.com/office/officeart/2005/8/layout/orgChart1"/>
    <dgm:cxn modelId="{E51667A3-1FCD-473B-9BEE-5D5ED822AB39}" type="presParOf" srcId="{341DE95A-2C55-4050-9362-A0F743375447}" destId="{9DF1824A-1931-4E6B-A9F5-F144225E21D4}" srcOrd="5" destOrd="0" presId="urn:microsoft.com/office/officeart/2005/8/layout/orgChart1"/>
    <dgm:cxn modelId="{6202A56D-35B2-4ACB-90E6-AAA03A6943B1}" type="presParOf" srcId="{9DF1824A-1931-4E6B-A9F5-F144225E21D4}" destId="{EFFB466A-3B7B-43BC-AF6F-E798C8D67C08}" srcOrd="0" destOrd="0" presId="urn:microsoft.com/office/officeart/2005/8/layout/orgChart1"/>
    <dgm:cxn modelId="{7318FA73-E89E-4AFE-9794-C052C86B287A}" type="presParOf" srcId="{EFFB466A-3B7B-43BC-AF6F-E798C8D67C08}" destId="{717A4977-79C6-4C11-A538-013D2FA71DD5}" srcOrd="0" destOrd="0" presId="urn:microsoft.com/office/officeart/2005/8/layout/orgChart1"/>
    <dgm:cxn modelId="{B2565A55-B506-44F6-9CF6-5A6AF903BD14}" type="presParOf" srcId="{EFFB466A-3B7B-43BC-AF6F-E798C8D67C08}" destId="{47BF2C25-59D7-4363-B0B3-ABDE84620F51}" srcOrd="1" destOrd="0" presId="urn:microsoft.com/office/officeart/2005/8/layout/orgChart1"/>
    <dgm:cxn modelId="{C6DE2845-DA38-497F-AAAE-26649EFA00AD}" type="presParOf" srcId="{9DF1824A-1931-4E6B-A9F5-F144225E21D4}" destId="{D26A1D4F-0713-460E-99BE-BBA802A04BE6}" srcOrd="1" destOrd="0" presId="urn:microsoft.com/office/officeart/2005/8/layout/orgChart1"/>
    <dgm:cxn modelId="{F9C740A5-F0B2-48A2-B42D-F58AEEC36160}" type="presParOf" srcId="{D26A1D4F-0713-460E-99BE-BBA802A04BE6}" destId="{42306486-2052-4CED-80C4-14F08AF8F0F2}" srcOrd="0" destOrd="0" presId="urn:microsoft.com/office/officeart/2005/8/layout/orgChart1"/>
    <dgm:cxn modelId="{D7792D21-7123-4A99-96AC-1D33F3597155}" type="presParOf" srcId="{D26A1D4F-0713-460E-99BE-BBA802A04BE6}" destId="{BDC19226-B3F5-44D5-A2C7-E768E4FFEAB1}" srcOrd="1" destOrd="0" presId="urn:microsoft.com/office/officeart/2005/8/layout/orgChart1"/>
    <dgm:cxn modelId="{33CE0B88-C786-4B18-959D-64772D08B621}" type="presParOf" srcId="{BDC19226-B3F5-44D5-A2C7-E768E4FFEAB1}" destId="{A92656BB-E5D9-49C9-A1F3-E5E46D5DB488}" srcOrd="0" destOrd="0" presId="urn:microsoft.com/office/officeart/2005/8/layout/orgChart1"/>
    <dgm:cxn modelId="{2F5C598B-BF88-4624-AA08-C4D1FD884F55}" type="presParOf" srcId="{A92656BB-E5D9-49C9-A1F3-E5E46D5DB488}" destId="{712A786A-B5D6-45A9-B789-4B229CD4A7AA}" srcOrd="0" destOrd="0" presId="urn:microsoft.com/office/officeart/2005/8/layout/orgChart1"/>
    <dgm:cxn modelId="{23CE5189-6B8E-4CB5-BED7-7796D2FBD8F8}" type="presParOf" srcId="{A92656BB-E5D9-49C9-A1F3-E5E46D5DB488}" destId="{121D8F9C-41E5-43C9-BDC4-08875D24DE36}" srcOrd="1" destOrd="0" presId="urn:microsoft.com/office/officeart/2005/8/layout/orgChart1"/>
    <dgm:cxn modelId="{DD8557AE-FBF7-4BF9-A9B9-3F361C964C91}" type="presParOf" srcId="{BDC19226-B3F5-44D5-A2C7-E768E4FFEAB1}" destId="{5B6FA60C-32C4-4DDB-BFF3-187989C38E02}" srcOrd="1" destOrd="0" presId="urn:microsoft.com/office/officeart/2005/8/layout/orgChart1"/>
    <dgm:cxn modelId="{61AEDE02-7743-4B25-B1BF-D935A34FF520}" type="presParOf" srcId="{BDC19226-B3F5-44D5-A2C7-E768E4FFEAB1}" destId="{5B5C23FD-CDCF-4D35-9810-4DE2DA4706F2}" srcOrd="2" destOrd="0" presId="urn:microsoft.com/office/officeart/2005/8/layout/orgChart1"/>
    <dgm:cxn modelId="{A0F5D707-D20D-4CBB-AEA9-B0CCC8EF6550}" type="presParOf" srcId="{9DF1824A-1931-4E6B-A9F5-F144225E21D4}" destId="{26648EB7-DC7A-4B83-B149-6247A44888B3}" srcOrd="2" destOrd="0" presId="urn:microsoft.com/office/officeart/2005/8/layout/orgChart1"/>
    <dgm:cxn modelId="{D5929CF8-3249-4573-ABD3-E7B41FD7C6D0}" type="presParOf" srcId="{341DE95A-2C55-4050-9362-A0F743375447}" destId="{FEE47E68-1F95-4B40-96AD-C23824412E59}" srcOrd="6" destOrd="0" presId="urn:microsoft.com/office/officeart/2005/8/layout/orgChart1"/>
    <dgm:cxn modelId="{3D633896-7EEB-43AA-901E-436B157B7BDD}" type="presParOf" srcId="{341DE95A-2C55-4050-9362-A0F743375447}" destId="{055586F5-2E78-48B3-85EC-6628A44B90D4}" srcOrd="7" destOrd="0" presId="urn:microsoft.com/office/officeart/2005/8/layout/orgChart1"/>
    <dgm:cxn modelId="{0141C62C-A4A4-4552-9547-AA8DE74FA7BC}" type="presParOf" srcId="{055586F5-2E78-48B3-85EC-6628A44B90D4}" destId="{6285BDA3-EAC4-45A3-8E81-72FF45DB7D8E}" srcOrd="0" destOrd="0" presId="urn:microsoft.com/office/officeart/2005/8/layout/orgChart1"/>
    <dgm:cxn modelId="{4985A009-2C73-495D-9A49-471CED2EA3E6}" type="presParOf" srcId="{6285BDA3-EAC4-45A3-8E81-72FF45DB7D8E}" destId="{1E4863F7-C692-4DD4-8ABC-30C09A154889}" srcOrd="0" destOrd="0" presId="urn:microsoft.com/office/officeart/2005/8/layout/orgChart1"/>
    <dgm:cxn modelId="{59AE5E58-F0F2-48F8-A1C6-6E5FE5CAAE03}" type="presParOf" srcId="{6285BDA3-EAC4-45A3-8E81-72FF45DB7D8E}" destId="{E0C61B1F-DADB-4EF6-BA82-D346514A0B7C}" srcOrd="1" destOrd="0" presId="urn:microsoft.com/office/officeart/2005/8/layout/orgChart1"/>
    <dgm:cxn modelId="{A8E51C70-02C4-4BBE-A67F-C5BBAEC9494D}" type="presParOf" srcId="{055586F5-2E78-48B3-85EC-6628A44B90D4}" destId="{F67171F5-E6A9-4649-9EFA-9DF20DA5F133}" srcOrd="1" destOrd="0" presId="urn:microsoft.com/office/officeart/2005/8/layout/orgChart1"/>
    <dgm:cxn modelId="{8207CBB1-FD00-410E-B4D9-0BAA21F8F23B}" type="presParOf" srcId="{F67171F5-E6A9-4649-9EFA-9DF20DA5F133}" destId="{1E375E86-B92B-40D3-AD28-A990EF83EBFF}" srcOrd="0" destOrd="0" presId="urn:microsoft.com/office/officeart/2005/8/layout/orgChart1"/>
    <dgm:cxn modelId="{59D94AD4-1686-4379-B34E-A3E37C3F7DEB}" type="presParOf" srcId="{F67171F5-E6A9-4649-9EFA-9DF20DA5F133}" destId="{5B10B734-9AE9-491A-B512-C3963FCCAAC7}" srcOrd="1" destOrd="0" presId="urn:microsoft.com/office/officeart/2005/8/layout/orgChart1"/>
    <dgm:cxn modelId="{5C3010C6-C586-4316-ADE6-08D82C09DC68}" type="presParOf" srcId="{5B10B734-9AE9-491A-B512-C3963FCCAAC7}" destId="{A968761C-CA74-4634-88F3-7DCCDDB0CABD}" srcOrd="0" destOrd="0" presId="urn:microsoft.com/office/officeart/2005/8/layout/orgChart1"/>
    <dgm:cxn modelId="{0685A89B-5CDC-4ED6-B7DC-D9C1A96B4346}" type="presParOf" srcId="{A968761C-CA74-4634-88F3-7DCCDDB0CABD}" destId="{C33C00EA-CAEE-49E6-A6E2-DF174E195378}" srcOrd="0" destOrd="0" presId="urn:microsoft.com/office/officeart/2005/8/layout/orgChart1"/>
    <dgm:cxn modelId="{8D3AA9B7-17E9-44F2-8F21-C160B6468A2F}" type="presParOf" srcId="{A968761C-CA74-4634-88F3-7DCCDDB0CABD}" destId="{ECC03142-2780-4CA3-A628-A64F29F22610}" srcOrd="1" destOrd="0" presId="urn:microsoft.com/office/officeart/2005/8/layout/orgChart1"/>
    <dgm:cxn modelId="{3F90AFB3-CF19-4454-848D-2AE47281D468}" type="presParOf" srcId="{5B10B734-9AE9-491A-B512-C3963FCCAAC7}" destId="{2ECDA355-4977-4E7B-88FE-07448520AAAC}" srcOrd="1" destOrd="0" presId="urn:microsoft.com/office/officeart/2005/8/layout/orgChart1"/>
    <dgm:cxn modelId="{7FD5201D-A403-400E-A9DD-C0AAABD7E24C}" type="presParOf" srcId="{5B10B734-9AE9-491A-B512-C3963FCCAAC7}" destId="{20B5177B-9BD1-4BD5-AE62-D35E4B40A551}" srcOrd="2" destOrd="0" presId="urn:microsoft.com/office/officeart/2005/8/layout/orgChart1"/>
    <dgm:cxn modelId="{96E139BD-AE3B-4CAF-8E48-CEA4A5C49779}" type="presParOf" srcId="{055586F5-2E78-48B3-85EC-6628A44B90D4}" destId="{F4452879-5B9E-4DB3-AED1-AE89C0E45B7B}" srcOrd="2" destOrd="0" presId="urn:microsoft.com/office/officeart/2005/8/layout/orgChart1"/>
    <dgm:cxn modelId="{D26932A9-92F4-46FB-9D21-DFA2D28D6390}" type="presParOf" srcId="{C525F0F7-B837-47E3-9836-AC87C764A6D4}" destId="{03DDFD79-DD72-4C4A-9FD5-39158E947043}"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75E86-B92B-40D3-AD28-A990EF83EBFF}">
      <dsp:nvSpPr>
        <dsp:cNvPr id="0" name=""/>
        <dsp:cNvSpPr/>
      </dsp:nvSpPr>
      <dsp:spPr>
        <a:xfrm>
          <a:off x="5378332" y="2836528"/>
          <a:ext cx="202931" cy="683291"/>
        </a:xfrm>
        <a:custGeom>
          <a:avLst/>
          <a:gdLst/>
          <a:ahLst/>
          <a:cxnLst/>
          <a:rect l="0" t="0" r="0" b="0"/>
          <a:pathLst>
            <a:path>
              <a:moveTo>
                <a:pt x="0" y="0"/>
              </a:moveTo>
              <a:lnTo>
                <a:pt x="0" y="683291"/>
              </a:lnTo>
              <a:lnTo>
                <a:pt x="202931" y="68329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E47E68-1F95-4B40-96AD-C23824412E59}">
      <dsp:nvSpPr>
        <dsp:cNvPr id="0" name=""/>
        <dsp:cNvSpPr/>
      </dsp:nvSpPr>
      <dsp:spPr>
        <a:xfrm>
          <a:off x="3298561" y="1766620"/>
          <a:ext cx="2620922" cy="240636"/>
        </a:xfrm>
        <a:custGeom>
          <a:avLst/>
          <a:gdLst/>
          <a:ahLst/>
          <a:cxnLst/>
          <a:rect l="0" t="0" r="0" b="0"/>
          <a:pathLst>
            <a:path>
              <a:moveTo>
                <a:pt x="0" y="0"/>
              </a:moveTo>
              <a:lnTo>
                <a:pt x="0" y="120318"/>
              </a:lnTo>
              <a:lnTo>
                <a:pt x="2620922" y="120318"/>
              </a:lnTo>
              <a:lnTo>
                <a:pt x="2620922" y="24063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306486-2052-4CED-80C4-14F08AF8F0F2}">
      <dsp:nvSpPr>
        <dsp:cNvPr id="0" name=""/>
        <dsp:cNvSpPr/>
      </dsp:nvSpPr>
      <dsp:spPr>
        <a:xfrm>
          <a:off x="3630543" y="2850410"/>
          <a:ext cx="199325" cy="691797"/>
        </a:xfrm>
        <a:custGeom>
          <a:avLst/>
          <a:gdLst/>
          <a:ahLst/>
          <a:cxnLst/>
          <a:rect l="0" t="0" r="0" b="0"/>
          <a:pathLst>
            <a:path>
              <a:moveTo>
                <a:pt x="0" y="0"/>
              </a:moveTo>
              <a:lnTo>
                <a:pt x="0" y="691797"/>
              </a:lnTo>
              <a:lnTo>
                <a:pt x="199325" y="69179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DAA0A1-93C0-4FA4-9C22-5A3B0692F80D}">
      <dsp:nvSpPr>
        <dsp:cNvPr id="0" name=""/>
        <dsp:cNvSpPr/>
      </dsp:nvSpPr>
      <dsp:spPr>
        <a:xfrm>
          <a:off x="3298561" y="1766620"/>
          <a:ext cx="863516" cy="240636"/>
        </a:xfrm>
        <a:custGeom>
          <a:avLst/>
          <a:gdLst/>
          <a:ahLst/>
          <a:cxnLst/>
          <a:rect l="0" t="0" r="0" b="0"/>
          <a:pathLst>
            <a:path>
              <a:moveTo>
                <a:pt x="0" y="0"/>
              </a:moveTo>
              <a:lnTo>
                <a:pt x="0" y="120318"/>
              </a:lnTo>
              <a:lnTo>
                <a:pt x="863516" y="120318"/>
              </a:lnTo>
              <a:lnTo>
                <a:pt x="863516" y="24063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E51ACF-075D-4AD0-92C3-7E25425F25B7}">
      <dsp:nvSpPr>
        <dsp:cNvPr id="0" name=""/>
        <dsp:cNvSpPr/>
      </dsp:nvSpPr>
      <dsp:spPr>
        <a:xfrm>
          <a:off x="1951555" y="2814722"/>
          <a:ext cx="217578" cy="693120"/>
        </a:xfrm>
        <a:custGeom>
          <a:avLst/>
          <a:gdLst/>
          <a:ahLst/>
          <a:cxnLst/>
          <a:rect l="0" t="0" r="0" b="0"/>
          <a:pathLst>
            <a:path>
              <a:moveTo>
                <a:pt x="0" y="0"/>
              </a:moveTo>
              <a:lnTo>
                <a:pt x="0" y="693120"/>
              </a:lnTo>
              <a:lnTo>
                <a:pt x="217578" y="69312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49C99C-61F7-41EB-B4EC-5D640F88C8C7}">
      <dsp:nvSpPr>
        <dsp:cNvPr id="0" name=""/>
        <dsp:cNvSpPr/>
      </dsp:nvSpPr>
      <dsp:spPr>
        <a:xfrm>
          <a:off x="2531763" y="1766620"/>
          <a:ext cx="766798" cy="240636"/>
        </a:xfrm>
        <a:custGeom>
          <a:avLst/>
          <a:gdLst/>
          <a:ahLst/>
          <a:cxnLst/>
          <a:rect l="0" t="0" r="0" b="0"/>
          <a:pathLst>
            <a:path>
              <a:moveTo>
                <a:pt x="766798" y="0"/>
              </a:moveTo>
              <a:lnTo>
                <a:pt x="766798" y="120318"/>
              </a:lnTo>
              <a:lnTo>
                <a:pt x="0" y="120318"/>
              </a:lnTo>
              <a:lnTo>
                <a:pt x="0" y="24063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0603BA-E397-462C-840B-60F59349EE87}">
      <dsp:nvSpPr>
        <dsp:cNvPr id="0" name=""/>
        <dsp:cNvSpPr/>
      </dsp:nvSpPr>
      <dsp:spPr>
        <a:xfrm>
          <a:off x="143769" y="2822846"/>
          <a:ext cx="213855" cy="669526"/>
        </a:xfrm>
        <a:custGeom>
          <a:avLst/>
          <a:gdLst/>
          <a:ahLst/>
          <a:cxnLst/>
          <a:rect l="0" t="0" r="0" b="0"/>
          <a:pathLst>
            <a:path>
              <a:moveTo>
                <a:pt x="0" y="0"/>
              </a:moveTo>
              <a:lnTo>
                <a:pt x="0" y="669526"/>
              </a:lnTo>
              <a:lnTo>
                <a:pt x="213855" y="66952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B58BBD-C11A-4500-8D21-6DD1B7D8B967}">
      <dsp:nvSpPr>
        <dsp:cNvPr id="0" name=""/>
        <dsp:cNvSpPr/>
      </dsp:nvSpPr>
      <dsp:spPr>
        <a:xfrm>
          <a:off x="714049" y="1766620"/>
          <a:ext cx="2584511" cy="240636"/>
        </a:xfrm>
        <a:custGeom>
          <a:avLst/>
          <a:gdLst/>
          <a:ahLst/>
          <a:cxnLst/>
          <a:rect l="0" t="0" r="0" b="0"/>
          <a:pathLst>
            <a:path>
              <a:moveTo>
                <a:pt x="2584511" y="0"/>
              </a:moveTo>
              <a:lnTo>
                <a:pt x="2584511" y="120318"/>
              </a:lnTo>
              <a:lnTo>
                <a:pt x="0" y="120318"/>
              </a:lnTo>
              <a:lnTo>
                <a:pt x="0" y="240636"/>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D31D17-DF1A-403F-8078-23619B6A363A}">
      <dsp:nvSpPr>
        <dsp:cNvPr id="0" name=""/>
        <dsp:cNvSpPr/>
      </dsp:nvSpPr>
      <dsp:spPr>
        <a:xfrm>
          <a:off x="2636800" y="918950"/>
          <a:ext cx="1323521" cy="8476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t>Urban Climate</a:t>
          </a:r>
        </a:p>
      </dsp:txBody>
      <dsp:txXfrm>
        <a:off x="2636800" y="918950"/>
        <a:ext cx="1323521" cy="847669"/>
      </dsp:txXfrm>
    </dsp:sp>
    <dsp:sp modelId="{71E9AF25-0158-4C31-BBB2-D48B7EEBF285}">
      <dsp:nvSpPr>
        <dsp:cNvPr id="0" name=""/>
        <dsp:cNvSpPr/>
      </dsp:nvSpPr>
      <dsp:spPr>
        <a:xfrm>
          <a:off x="1199" y="2007256"/>
          <a:ext cx="1425700" cy="81559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t>Water</a:t>
          </a:r>
        </a:p>
      </dsp:txBody>
      <dsp:txXfrm>
        <a:off x="1199" y="2007256"/>
        <a:ext cx="1425700" cy="815590"/>
      </dsp:txXfrm>
    </dsp:sp>
    <dsp:sp modelId="{BD14FF2C-4E67-4A2E-8761-1F3ECDE9C109}">
      <dsp:nvSpPr>
        <dsp:cNvPr id="0" name=""/>
        <dsp:cNvSpPr/>
      </dsp:nvSpPr>
      <dsp:spPr>
        <a:xfrm>
          <a:off x="357624" y="3063482"/>
          <a:ext cx="1570872" cy="85778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t>Add water to atmosphere to cool air</a:t>
          </a:r>
        </a:p>
      </dsp:txBody>
      <dsp:txXfrm>
        <a:off x="357624" y="3063482"/>
        <a:ext cx="1570872" cy="857781"/>
      </dsp:txXfrm>
    </dsp:sp>
    <dsp:sp modelId="{5B9C2B32-0249-4CA8-AFD2-2307718674CC}">
      <dsp:nvSpPr>
        <dsp:cNvPr id="0" name=""/>
        <dsp:cNvSpPr/>
      </dsp:nvSpPr>
      <dsp:spPr>
        <a:xfrm>
          <a:off x="1806503" y="2007256"/>
          <a:ext cx="1450520" cy="80746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t>Shading</a:t>
          </a:r>
        </a:p>
      </dsp:txBody>
      <dsp:txXfrm>
        <a:off x="1806503" y="2007256"/>
        <a:ext cx="1450520" cy="807465"/>
      </dsp:txXfrm>
    </dsp:sp>
    <dsp:sp modelId="{3DE65EA8-A4ED-4F58-83F1-97D42CB13BDE}">
      <dsp:nvSpPr>
        <dsp:cNvPr id="0" name=""/>
        <dsp:cNvSpPr/>
      </dsp:nvSpPr>
      <dsp:spPr>
        <a:xfrm>
          <a:off x="2169133" y="3055358"/>
          <a:ext cx="1359433" cy="90496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t>Prevent heat/sunlight from reaching a surface</a:t>
          </a:r>
        </a:p>
      </dsp:txBody>
      <dsp:txXfrm>
        <a:off x="2169133" y="3055358"/>
        <a:ext cx="1359433" cy="904969"/>
      </dsp:txXfrm>
    </dsp:sp>
    <dsp:sp modelId="{717A4977-79C6-4C11-A538-013D2FA71DD5}">
      <dsp:nvSpPr>
        <dsp:cNvPr id="0" name=""/>
        <dsp:cNvSpPr/>
      </dsp:nvSpPr>
      <dsp:spPr>
        <a:xfrm>
          <a:off x="3497659" y="2007256"/>
          <a:ext cx="1328838" cy="84315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t>Albedo</a:t>
          </a:r>
        </a:p>
      </dsp:txBody>
      <dsp:txXfrm>
        <a:off x="3497659" y="2007256"/>
        <a:ext cx="1328838" cy="843154"/>
      </dsp:txXfrm>
    </dsp:sp>
    <dsp:sp modelId="{712A786A-B5D6-45A9-B789-4B229CD4A7AA}">
      <dsp:nvSpPr>
        <dsp:cNvPr id="0" name=""/>
        <dsp:cNvSpPr/>
      </dsp:nvSpPr>
      <dsp:spPr>
        <a:xfrm>
          <a:off x="3829868" y="3091046"/>
          <a:ext cx="1510759" cy="90232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t>Reflect a greater proportion of the light reaching a surface</a:t>
          </a:r>
        </a:p>
      </dsp:txBody>
      <dsp:txXfrm>
        <a:off x="3829868" y="3091046"/>
        <a:ext cx="1510759" cy="902322"/>
      </dsp:txXfrm>
    </dsp:sp>
    <dsp:sp modelId="{1E4863F7-C692-4DD4-8ABC-30C09A154889}">
      <dsp:nvSpPr>
        <dsp:cNvPr id="0" name=""/>
        <dsp:cNvSpPr/>
      </dsp:nvSpPr>
      <dsp:spPr>
        <a:xfrm>
          <a:off x="5243044" y="2007256"/>
          <a:ext cx="1352879" cy="82927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t>Air </a:t>
          </a:r>
        </a:p>
      </dsp:txBody>
      <dsp:txXfrm>
        <a:off x="5243044" y="2007256"/>
        <a:ext cx="1352879" cy="829272"/>
      </dsp:txXfrm>
    </dsp:sp>
    <dsp:sp modelId="{C33C00EA-CAEE-49E6-A6E2-DF174E195378}">
      <dsp:nvSpPr>
        <dsp:cNvPr id="0" name=""/>
        <dsp:cNvSpPr/>
      </dsp:nvSpPr>
      <dsp:spPr>
        <a:xfrm>
          <a:off x="5581264" y="3077164"/>
          <a:ext cx="1281960" cy="88531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kern="1200" dirty="0"/>
            <a:t>Remove pollutants, consume CO</a:t>
          </a:r>
          <a:r>
            <a:rPr lang="en-GB" sz="1500" kern="1200" baseline="-25000" dirty="0"/>
            <a:t>2</a:t>
          </a:r>
          <a:r>
            <a:rPr lang="en-GB" sz="1500" kern="1200" dirty="0"/>
            <a:t>, produce O</a:t>
          </a:r>
          <a:r>
            <a:rPr lang="en-GB" sz="1500" kern="1200" baseline="-25000" dirty="0"/>
            <a:t>2</a:t>
          </a:r>
        </a:p>
      </dsp:txBody>
      <dsp:txXfrm>
        <a:off x="5581264" y="3077164"/>
        <a:ext cx="1281960" cy="88531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320340-AF15-43FF-A427-25835D522490}" type="datetimeFigureOut">
              <a:rPr lang="en-GB" smtClean="0"/>
              <a:t>11/10/2017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E07339-C024-4EF0-9AC8-E13942779A4B}" type="slidenum">
              <a:rPr lang="en-GB" smtClean="0"/>
              <a:t>‹#›</a:t>
            </a:fld>
            <a:endParaRPr lang="en-GB"/>
          </a:p>
        </p:txBody>
      </p:sp>
    </p:spTree>
    <p:extLst>
      <p:ext uri="{BB962C8B-B14F-4D97-AF65-F5344CB8AC3E}">
        <p14:creationId xmlns:p14="http://schemas.microsoft.com/office/powerpoint/2010/main" val="479134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Plants</a:t>
            </a:r>
            <a:r>
              <a:rPr lang="en-GB" baseline="0" dirty="0"/>
              <a:t> and Architecture project was proposed to answer questions concerning the integration of plants and plant products into the built environment, either directly or via biomimicry (particularly in the case of materials and architecture). </a:t>
            </a:r>
            <a:r>
              <a:rPr lang="en-GB" sz="1200" dirty="0"/>
              <a:t>Financial support for the project is provided by the Welsh Government and Higher Education Funding Council for Wales through the Sêr Cymru National Research Network for Low Carbon, Energy and Environment. Peter</a:t>
            </a:r>
            <a:r>
              <a:rPr lang="en-GB" sz="1200" baseline="0" dirty="0"/>
              <a:t> has two main stands to his work – the first is on-building green infrastructure (green walls, facades and roofs) and the second is building integrated agriculture (often called Vertical Farming). </a:t>
            </a:r>
            <a:endParaRPr lang="en-GB" sz="1200" dirty="0"/>
          </a:p>
          <a:p>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2</a:t>
            </a:fld>
            <a:endParaRPr lang="en-GB"/>
          </a:p>
        </p:txBody>
      </p:sp>
    </p:spTree>
    <p:extLst>
      <p:ext uri="{BB962C8B-B14F-4D97-AF65-F5344CB8AC3E}">
        <p14:creationId xmlns:p14="http://schemas.microsoft.com/office/powerpoint/2010/main" val="1695759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key determinate of the plants ability to move water</a:t>
            </a:r>
            <a:r>
              <a:rPr lang="en-GB" baseline="0" dirty="0"/>
              <a:t> is whether or not they are alive! Green roofs, particularly lightweight green roofs are harsh environments, and plants regularly face multiple challenges such as drought, nutrient depletion, high winds, shading and even waterlogging in wet winters or during intense rainfall. These images show some of the experiments that I am conducting at Aberystwyth university. </a:t>
            </a:r>
            <a:r>
              <a:rPr lang="en-GB" b="1" baseline="0" dirty="0"/>
              <a:t>Far Left</a:t>
            </a:r>
            <a:r>
              <a:rPr lang="en-GB" baseline="0" dirty="0"/>
              <a:t>: A trial of turf and legume species at 3 different substrate depth and on two different substrates. The results showed us which species could adapt to the shallow soils and what effect the soils had on their growth. Plants adjust their growth to match their environment, a trait called ‘plasticity’ some exhibit greater plasticity than others, and these are the ones we want to focus on for green roofs/walls. </a:t>
            </a:r>
            <a:r>
              <a:rPr lang="en-GB" b="1" baseline="0" dirty="0"/>
              <a:t>Centre:</a:t>
            </a:r>
            <a:r>
              <a:rPr lang="en-GB" b="0" baseline="0" dirty="0"/>
              <a:t> Different mixtures of grasses and micro clover varieties grown outdoors in green roof modules (6cm depth). This experiment sought to challenge the plants from the first experiment to cope with whatever the weather would throw at them. We had a 5 week period of drought during the experiment, which allowed us to see which species survived and which new species colonised the roofs after the drought. </a:t>
            </a:r>
            <a:r>
              <a:rPr lang="en-GB" b="1" baseline="0" dirty="0"/>
              <a:t>Far right: </a:t>
            </a:r>
            <a:r>
              <a:rPr lang="en-GB" b="0" baseline="0" dirty="0"/>
              <a:t>Knowing the types of species that are best adapted, we raided our </a:t>
            </a:r>
            <a:r>
              <a:rPr lang="en-GB" b="0" baseline="0" dirty="0" err="1"/>
              <a:t>genebank</a:t>
            </a:r>
            <a:r>
              <a:rPr lang="en-GB" b="0" baseline="0" dirty="0"/>
              <a:t> (containing collections of seed from around the world) for seed which had been collected from particularly challenging environments, we then compared the drought resistance of these to some current commercial varieties by withdrawing all water for 6 weeks. We have just started to re-water this experiment to study the recovery and results will be available early next year.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11</a:t>
            </a:fld>
            <a:endParaRPr lang="en-GB"/>
          </a:p>
        </p:txBody>
      </p:sp>
    </p:spTree>
    <p:extLst>
      <p:ext uri="{BB962C8B-B14F-4D97-AF65-F5344CB8AC3E}">
        <p14:creationId xmlns:p14="http://schemas.microsoft.com/office/powerpoint/2010/main" val="2684966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applies the same principles to a green wall.</a:t>
            </a:r>
            <a:r>
              <a:rPr lang="en-GB" baseline="0" dirty="0"/>
              <a:t> The aims are the same, and the processes are largely the same. That being said, walls are still designed much more for their appearance than for the function they are intended to serve. Perhaps because the only function people believe they can perform is to look nice?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12</a:t>
            </a:fld>
            <a:endParaRPr lang="en-GB"/>
          </a:p>
        </p:txBody>
      </p:sp>
    </p:spTree>
    <p:extLst>
      <p:ext uri="{BB962C8B-B14F-4D97-AF65-F5344CB8AC3E}">
        <p14:creationId xmlns:p14="http://schemas.microsoft.com/office/powerpoint/2010/main" val="1883120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 green wall at the university, and we will soon have</a:t>
            </a:r>
            <a:r>
              <a:rPr lang="en-GB" baseline="0" dirty="0"/>
              <a:t> a few more. Our green wall was built to look pretty and no data was ever collected as to how it performed as a building façade. In the summer of 2017, the wall failed for a variety of reasons. We have decided to renovate it, and instrument it both to understand what the environment we are asking plants to tolerate is actually like, and also to understand the impact of the wall on our buildings. This will inform the green walls and roofs that are installed on our new innovation campus, due to be completed in 2019.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13</a:t>
            </a:fld>
            <a:endParaRPr lang="en-GB"/>
          </a:p>
        </p:txBody>
      </p:sp>
    </p:spTree>
    <p:extLst>
      <p:ext uri="{BB962C8B-B14F-4D97-AF65-F5344CB8AC3E}">
        <p14:creationId xmlns:p14="http://schemas.microsoft.com/office/powerpoint/2010/main" val="725016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challenges of providing greater evapotranspiration on a green roof.</a:t>
            </a:r>
            <a:r>
              <a:rPr lang="en-GB" baseline="0" dirty="0"/>
              <a:t>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14</a:t>
            </a:fld>
            <a:endParaRPr lang="en-GB"/>
          </a:p>
        </p:txBody>
      </p:sp>
    </p:spTree>
    <p:extLst>
      <p:ext uri="{BB962C8B-B14F-4D97-AF65-F5344CB8AC3E}">
        <p14:creationId xmlns:p14="http://schemas.microsoft.com/office/powerpoint/2010/main" val="2872724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positive steps that can be taken to make a green roof more useful as a source</a:t>
            </a:r>
            <a:r>
              <a:rPr lang="en-GB" baseline="0" dirty="0"/>
              <a:t> of evaporative cooling.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15</a:t>
            </a:fld>
            <a:endParaRPr lang="en-GB"/>
          </a:p>
        </p:txBody>
      </p:sp>
    </p:spTree>
    <p:extLst>
      <p:ext uri="{BB962C8B-B14F-4D97-AF65-F5344CB8AC3E}">
        <p14:creationId xmlns:p14="http://schemas.microsoft.com/office/powerpoint/2010/main" val="1598129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simple schematic to show that the biggest impact</a:t>
            </a:r>
            <a:r>
              <a:rPr lang="en-GB" baseline="0" dirty="0"/>
              <a:t> we can have on urban heat island is to create more green spaces, which will create more evapotranspiration, and a greater cooling effect. The other option is to generate less heat, but with cities growing at an alarming rate, this seems less plausible.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16</a:t>
            </a:fld>
            <a:endParaRPr lang="en-GB"/>
          </a:p>
        </p:txBody>
      </p:sp>
    </p:spTree>
    <p:extLst>
      <p:ext uri="{BB962C8B-B14F-4D97-AF65-F5344CB8AC3E}">
        <p14:creationId xmlns:p14="http://schemas.microsoft.com/office/powerpoint/2010/main" val="687381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Plants</a:t>
            </a:r>
            <a:r>
              <a:rPr lang="en-GB" baseline="0" dirty="0"/>
              <a:t> in an urban environment have to be managed. It’s therefore important to think not just that ‘green is good’ but rather ‘what kind of green would be best’. It’s less effective to plant  street trees is they are </a:t>
            </a:r>
            <a:r>
              <a:rPr lang="en-GB" baseline="0" dirty="0" err="1"/>
              <a:t>pollarded</a:t>
            </a:r>
            <a:r>
              <a:rPr lang="en-GB" baseline="0" dirty="0"/>
              <a:t> every couple of years, or to have grassed areas if they are closely mown. If the maintenance regime removes all the green parts of the plant, then their ability to cool the environment is severely limited. Urban planning needs to think about why the green space is there, and manage it for the functions which are desired of it. Recreation/aesthetic beauty is just 1 of these potential functions, but it has been dominant as a motivation for the maintenance of urban spaces.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17</a:t>
            </a:fld>
            <a:endParaRPr lang="en-GB"/>
          </a:p>
        </p:txBody>
      </p:sp>
    </p:spTree>
    <p:extLst>
      <p:ext uri="{BB962C8B-B14F-4D97-AF65-F5344CB8AC3E}">
        <p14:creationId xmlns:p14="http://schemas.microsoft.com/office/powerpoint/2010/main" val="4204501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main way that plants</a:t>
            </a:r>
            <a:r>
              <a:rPr lang="en-GB" baseline="0" dirty="0"/>
              <a:t> affect the urban microclimate is through shading and increased albedo. Shading is really a no-brainer, but how much value is given to it?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18</a:t>
            </a:fld>
            <a:endParaRPr lang="en-GB"/>
          </a:p>
        </p:txBody>
      </p:sp>
    </p:spTree>
    <p:extLst>
      <p:ext uri="{BB962C8B-B14F-4D97-AF65-F5344CB8AC3E}">
        <p14:creationId xmlns:p14="http://schemas.microsoft.com/office/powerpoint/2010/main" val="946736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a:t>
            </a:r>
            <a:r>
              <a:rPr lang="en-GB" baseline="0" dirty="0"/>
              <a:t> two mechanisms are really very straight forward. Approximately 1.3 KW/M</a:t>
            </a:r>
            <a:r>
              <a:rPr lang="en-GB" baseline="30000" dirty="0"/>
              <a:t>2 </a:t>
            </a:r>
            <a:r>
              <a:rPr lang="en-GB" baseline="0" dirty="0"/>
              <a:t>of radiant energy reaches the earth from the sun. If that radiant energy is causing you a problem (by heating you up/damaging your skin/eyes/building) then you have two choices. 1. </a:t>
            </a:r>
            <a:r>
              <a:rPr lang="en-GB" b="1" baseline="0" dirty="0"/>
              <a:t>Block it out by putting something in the way (shading). 2. Reflect it back into the atmosphere (albedo). </a:t>
            </a:r>
            <a:r>
              <a:rPr lang="en-GB" b="0" baseline="0" dirty="0"/>
              <a:t>Plants, in general are fond of radiant energy, they can harness it and use photosynthesis to turn it into energy they can use, so if you’re going to put something in the way, you might as well make it a plant and set up a lovely synergistic relationship. What’s more plants have in-built mechanisms to protect themselves from excess light, that is they can either transmit or reflect light when it gets too strong. Some plants are better at this that others, and it’s to do with their colour/albedo value. </a:t>
            </a:r>
            <a:r>
              <a:rPr lang="en-GB" b="1" baseline="0" dirty="0"/>
              <a:t>Note: </a:t>
            </a:r>
            <a:r>
              <a:rPr lang="en-GB" b="0" baseline="0" dirty="0"/>
              <a:t>Warming isn’t getting any better….we do need to think about how we handle it. </a:t>
            </a:r>
            <a:endParaRPr lang="en-GB" baseline="30000" dirty="0"/>
          </a:p>
        </p:txBody>
      </p:sp>
      <p:sp>
        <p:nvSpPr>
          <p:cNvPr id="4" name="Slide Number Placeholder 3"/>
          <p:cNvSpPr>
            <a:spLocks noGrp="1"/>
          </p:cNvSpPr>
          <p:nvPr>
            <p:ph type="sldNum" sz="quarter" idx="10"/>
          </p:nvPr>
        </p:nvSpPr>
        <p:spPr/>
        <p:txBody>
          <a:bodyPr/>
          <a:lstStyle/>
          <a:p>
            <a:fld id="{7EE07339-C024-4EF0-9AC8-E13942779A4B}" type="slidenum">
              <a:rPr lang="en-GB" smtClean="0"/>
              <a:t>19</a:t>
            </a:fld>
            <a:endParaRPr lang="en-GB"/>
          </a:p>
        </p:txBody>
      </p:sp>
    </p:spTree>
    <p:extLst>
      <p:ext uri="{BB962C8B-B14F-4D97-AF65-F5344CB8AC3E}">
        <p14:creationId xmlns:p14="http://schemas.microsoft.com/office/powerpoint/2010/main" val="244199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a:t>
            </a:r>
            <a:r>
              <a:rPr lang="en-GB" baseline="0" dirty="0"/>
              <a:t> </a:t>
            </a:r>
            <a:r>
              <a:rPr lang="en-GB" baseline="0" dirty="0" err="1"/>
              <a:t>Rajat</a:t>
            </a:r>
            <a:r>
              <a:rPr lang="en-GB" baseline="0" dirty="0"/>
              <a:t> Gupta and colleagues have produced a number of studies using modelling to predict the effects of climate change on UK properties (and in particular, care homes). Shading and albedo are their top two prevention strategies for UK homes to adapt to the challenges of climate change. They note that low cost, </a:t>
            </a:r>
            <a:r>
              <a:rPr lang="en-GB" baseline="0" dirty="0" err="1"/>
              <a:t>retrofittable</a:t>
            </a:r>
            <a:r>
              <a:rPr lang="en-GB" baseline="0" dirty="0"/>
              <a:t> solutions are key to effecting change. Growing plants on and near buildings certainly meets these criteria.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20</a:t>
            </a:fld>
            <a:endParaRPr lang="en-GB"/>
          </a:p>
        </p:txBody>
      </p:sp>
    </p:spTree>
    <p:extLst>
      <p:ext uri="{BB962C8B-B14F-4D97-AF65-F5344CB8AC3E}">
        <p14:creationId xmlns:p14="http://schemas.microsoft.com/office/powerpoint/2010/main" val="3036352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captures</a:t>
            </a:r>
            <a:r>
              <a:rPr lang="en-GB" baseline="0" dirty="0"/>
              <a:t> the challenges posed by modern cities, particularly in terms of urban heat island. The loss of trees and greenery from cities only exacerbates the problem of anthropogenic heat and radiation contributing to elevated temperatures.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3</a:t>
            </a:fld>
            <a:endParaRPr lang="en-GB"/>
          </a:p>
        </p:txBody>
      </p:sp>
    </p:spTree>
    <p:extLst>
      <p:ext uri="{BB962C8B-B14F-4D97-AF65-F5344CB8AC3E}">
        <p14:creationId xmlns:p14="http://schemas.microsoft.com/office/powerpoint/2010/main" val="2468372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albedo values of various surfaces. White roofs would be most effective, but their only benefit</a:t>
            </a:r>
            <a:r>
              <a:rPr lang="en-GB" baseline="0" dirty="0"/>
              <a:t> is reflectance. The performance of roof materials in this aspect is measured using SRI values, and these will be familiar to industry professionals.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21</a:t>
            </a:fld>
            <a:endParaRPr lang="en-GB"/>
          </a:p>
        </p:txBody>
      </p:sp>
    </p:spTree>
    <p:extLst>
      <p:ext uri="{BB962C8B-B14F-4D97-AF65-F5344CB8AC3E}">
        <p14:creationId xmlns:p14="http://schemas.microsoft.com/office/powerpoint/2010/main" val="2766567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Applying this to a green roof</a:t>
            </a:r>
            <a:r>
              <a:rPr lang="en-GB" baseline="0" dirty="0"/>
              <a:t> then; A green roof can only shade a surface or reflect light if it is green. Therefore plant performance and survival is a vital component of its ability to deliver these benefits. It is also advisable to think about the seasonality of growth since heat gain may not be desirable in the summer, but may actually be of benefit to reduce heating costs in the winter. If you have evergreen coverage then you gather one benefit only to lose out on another. Deciduous trees/shrubs and perennial species can offer the best of both. A green roof really can have a profound impact on the temperature of the roof surface, but the benefits of this need to be considered in the context of the individual building. Oftentimes the benefits are not ‘guaranteed’ so technological solutions are deployed as well as a green roof, negating the cost-benefit of the roof.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22</a:t>
            </a:fld>
            <a:endParaRPr lang="en-GB"/>
          </a:p>
        </p:txBody>
      </p:sp>
    </p:spTree>
    <p:extLst>
      <p:ext uri="{BB962C8B-B14F-4D97-AF65-F5344CB8AC3E}">
        <p14:creationId xmlns:p14="http://schemas.microsoft.com/office/powerpoint/2010/main" val="3750727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Welsh</a:t>
            </a:r>
            <a:r>
              <a:rPr lang="en-GB" baseline="0" dirty="0"/>
              <a:t> cities are growing – we ought to be thinking about future proofing them, and making them nice places to live and work…..</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23</a:t>
            </a:fld>
            <a:endParaRPr lang="en-GB"/>
          </a:p>
        </p:txBody>
      </p:sp>
    </p:spTree>
    <p:extLst>
      <p:ext uri="{BB962C8B-B14F-4D97-AF65-F5344CB8AC3E}">
        <p14:creationId xmlns:p14="http://schemas.microsoft.com/office/powerpoint/2010/main" val="464303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a:t>
            </a:r>
            <a:r>
              <a:rPr lang="en-GB" baseline="0" dirty="0"/>
              <a:t> modelling work that a student in our remote sensing department has been doing to think about how to judge the larger scale impacts of green infrastructure changes. The map above shows the first step – a land classification map for Cardiff. We were able to identify land classes with a good level of accuracy, although this has yet to be ground-</a:t>
            </a:r>
            <a:r>
              <a:rPr lang="en-GB" baseline="0" dirty="0" err="1"/>
              <a:t>truthed</a:t>
            </a:r>
            <a:r>
              <a:rPr lang="en-GB" baseline="0" dirty="0"/>
              <a:t>.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24</a:t>
            </a:fld>
            <a:endParaRPr lang="en-GB"/>
          </a:p>
        </p:txBody>
      </p:sp>
    </p:spTree>
    <p:extLst>
      <p:ext uri="{BB962C8B-B14F-4D97-AF65-F5344CB8AC3E}">
        <p14:creationId xmlns:p14="http://schemas.microsoft.com/office/powerpoint/2010/main" val="557418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similar land classification</a:t>
            </a:r>
            <a:r>
              <a:rPr lang="en-GB" baseline="0" dirty="0"/>
              <a:t> map for Newport – on which little mapping work has been published (to our knowledge!) – If anyone has any, we’d love to see it!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25</a:t>
            </a:fld>
            <a:endParaRPr lang="en-GB"/>
          </a:p>
        </p:txBody>
      </p:sp>
    </p:spTree>
    <p:extLst>
      <p:ext uri="{BB962C8B-B14F-4D97-AF65-F5344CB8AC3E}">
        <p14:creationId xmlns:p14="http://schemas.microsoft.com/office/powerpoint/2010/main" val="1452222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a:t>
            </a:r>
            <a:r>
              <a:rPr lang="en-GB" baseline="0" dirty="0"/>
              <a:t> land classification we started to experiment with mapping impervious surface, since this has the greatest impact on thermal mass and on flooding risk. We have got good separation and want to develop this method further to target areas where surface permeability alterations could have the greatest impact.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26</a:t>
            </a:fld>
            <a:endParaRPr lang="en-GB"/>
          </a:p>
        </p:txBody>
      </p:sp>
    </p:spTree>
    <p:extLst>
      <p:ext uri="{BB962C8B-B14F-4D97-AF65-F5344CB8AC3E}">
        <p14:creationId xmlns:p14="http://schemas.microsoft.com/office/powerpoint/2010/main" val="2304230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impervious surface mapping,</a:t>
            </a:r>
            <a:r>
              <a:rPr lang="en-GB" baseline="0" dirty="0"/>
              <a:t> we have added a layer of land surface temperature mapping. Our aim is that these layers can be built up to allow us to identify early intervention zones.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27</a:t>
            </a:fld>
            <a:endParaRPr lang="en-GB"/>
          </a:p>
        </p:txBody>
      </p:sp>
    </p:spTree>
    <p:extLst>
      <p:ext uri="{BB962C8B-B14F-4D97-AF65-F5344CB8AC3E}">
        <p14:creationId xmlns:p14="http://schemas.microsoft.com/office/powerpoint/2010/main" val="2164039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final way that plants</a:t>
            </a:r>
            <a:r>
              <a:rPr lang="en-GB" baseline="0" dirty="0"/>
              <a:t> (particularly on-building) can affect urban microclimate is through air pollution mitigation. The diagram above represents the ‘best case’ scenario for green infrastructure and air pollution. Sometimes we can assume that this is the case, when in fact it is not quite so simple!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28</a:t>
            </a:fld>
            <a:endParaRPr lang="en-GB"/>
          </a:p>
        </p:txBody>
      </p:sp>
    </p:spTree>
    <p:extLst>
      <p:ext uri="{BB962C8B-B14F-4D97-AF65-F5344CB8AC3E}">
        <p14:creationId xmlns:p14="http://schemas.microsoft.com/office/powerpoint/2010/main" val="3048276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schematic diagram shows the results</a:t>
            </a:r>
            <a:r>
              <a:rPr lang="en-GB" baseline="0" dirty="0"/>
              <a:t> of a meta analysis on the benefits of certain types of green infrastructures installed in different urban typographies. It is worth noting that this doesn’t mean that all street trees have a negative impact, but does mean that certain trees, in certain streets may actually make pollution worse. It’s another call for thinking carefully about the function that something green is performing, and selecting species and maintenance regimes appropriately.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29</a:t>
            </a:fld>
            <a:endParaRPr lang="en-GB"/>
          </a:p>
        </p:txBody>
      </p:sp>
    </p:spTree>
    <p:extLst>
      <p:ext uri="{BB962C8B-B14F-4D97-AF65-F5344CB8AC3E}">
        <p14:creationId xmlns:p14="http://schemas.microsoft.com/office/powerpoint/2010/main" val="2806732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diagrams review</a:t>
            </a:r>
            <a:r>
              <a:rPr lang="en-GB" baseline="0" dirty="0"/>
              <a:t> the way that different types of greenery interact with pollution (particularly particulate matter) in two different common urban typographies. Obviously most streets are different from one another, and context is king, but it gives some guidance on how to think about where greenery is placed and how it will interact with particulate pollution. If even these simple principles were applied in our cities in would lead to a radical re-design of a number of public places.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30</a:t>
            </a:fld>
            <a:endParaRPr lang="en-GB"/>
          </a:p>
        </p:txBody>
      </p:sp>
    </p:spTree>
    <p:extLst>
      <p:ext uri="{BB962C8B-B14F-4D97-AF65-F5344CB8AC3E}">
        <p14:creationId xmlns:p14="http://schemas.microsoft.com/office/powerpoint/2010/main" val="2317070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Plants can contribute to the mitigation of a deleterious</a:t>
            </a:r>
            <a:r>
              <a:rPr lang="en-GB" baseline="0" dirty="0"/>
              <a:t> urban climate through several mechanisms. The degree to which they contribute towards these factors is context dependent, and will be affected by a large number of physiological parameters.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4</a:t>
            </a:fld>
            <a:endParaRPr lang="en-GB"/>
          </a:p>
        </p:txBody>
      </p:sp>
    </p:spTree>
    <p:extLst>
      <p:ext uri="{BB962C8B-B14F-4D97-AF65-F5344CB8AC3E}">
        <p14:creationId xmlns:p14="http://schemas.microsoft.com/office/powerpoint/2010/main" val="3548196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graphs in this slide show the net benefit</a:t>
            </a:r>
            <a:r>
              <a:rPr lang="en-GB" baseline="0" dirty="0"/>
              <a:t> of green roofs and walls against different types of pollution. Note that most of this data is from modelling, there are still very few experimental studies to demonstrate these effects. This is largely because any experiment is necessarily confined to the context in which it is conducted. We would need a large network of sites, all collecting data simultaneously to be able to make general conclusions about the impacts of these types of green infrastructure on air pollution, or any other function for that matter. If we want numbers, we need to start collecting numbers, and we need to do it in a big way, with co-operation, investment, and scientific rigour.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31</a:t>
            </a:fld>
            <a:endParaRPr lang="en-GB"/>
          </a:p>
        </p:txBody>
      </p:sp>
    </p:spTree>
    <p:extLst>
      <p:ext uri="{BB962C8B-B14F-4D97-AF65-F5344CB8AC3E}">
        <p14:creationId xmlns:p14="http://schemas.microsoft.com/office/powerpoint/2010/main" val="1669955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last slide of this presentation, I just put some words up</a:t>
            </a:r>
            <a:r>
              <a:rPr lang="en-GB" baseline="0" dirty="0"/>
              <a:t> that represent issues which we are yet to solve, in this final version I’ve annotated slightly to help with meaning. I’ve also decided to add ‘data’ because there is a dearth of reliable data upon which to draw firm conclusions, and I’m determined to try and generate more! Thank you for listening to me, and I look forward to working with you to improve ‘in the words of Nick Grayson’ the liveability of our future cities.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32</a:t>
            </a:fld>
            <a:endParaRPr lang="en-GB"/>
          </a:p>
        </p:txBody>
      </p:sp>
    </p:spTree>
    <p:extLst>
      <p:ext uri="{BB962C8B-B14F-4D97-AF65-F5344CB8AC3E}">
        <p14:creationId xmlns:p14="http://schemas.microsoft.com/office/powerpoint/2010/main" val="2079137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EE07339-C024-4EF0-9AC8-E13942779A4B}" type="slidenum">
              <a:rPr lang="en-GB" smtClean="0"/>
              <a:t>33</a:t>
            </a:fld>
            <a:endParaRPr lang="en-GB"/>
          </a:p>
        </p:txBody>
      </p:sp>
    </p:spTree>
    <p:extLst>
      <p:ext uri="{BB962C8B-B14F-4D97-AF65-F5344CB8AC3E}">
        <p14:creationId xmlns:p14="http://schemas.microsoft.com/office/powerpoint/2010/main" val="3914498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Water</a:t>
            </a:r>
            <a:r>
              <a:rPr lang="en-GB" b="0" dirty="0"/>
              <a:t>: The first mechanism is</a:t>
            </a:r>
            <a:r>
              <a:rPr lang="en-GB" b="0" baseline="0" dirty="0"/>
              <a:t> by contributing water to the atmosphere. Water is fundamental to the functioning of plants, and they use it for a range of purposes. The key message from this is </a:t>
            </a:r>
            <a:r>
              <a:rPr lang="en-GB" b="1" baseline="0" dirty="0"/>
              <a:t>plants want water</a:t>
            </a:r>
            <a:r>
              <a:rPr lang="en-GB" b="0" baseline="0" dirty="0"/>
              <a:t>. They are therefore a useful conduit for moving water from one place to another. </a:t>
            </a:r>
            <a:endParaRPr lang="en-GB" b="1" dirty="0"/>
          </a:p>
        </p:txBody>
      </p:sp>
      <p:sp>
        <p:nvSpPr>
          <p:cNvPr id="4" name="Slide Number Placeholder 3"/>
          <p:cNvSpPr>
            <a:spLocks noGrp="1"/>
          </p:cNvSpPr>
          <p:nvPr>
            <p:ph type="sldNum" sz="quarter" idx="10"/>
          </p:nvPr>
        </p:nvSpPr>
        <p:spPr/>
        <p:txBody>
          <a:bodyPr/>
          <a:lstStyle/>
          <a:p>
            <a:fld id="{7EE07339-C024-4EF0-9AC8-E13942779A4B}" type="slidenum">
              <a:rPr lang="en-GB" smtClean="0"/>
              <a:t>5</a:t>
            </a:fld>
            <a:endParaRPr lang="en-GB"/>
          </a:p>
        </p:txBody>
      </p:sp>
    </p:spTree>
    <p:extLst>
      <p:ext uri="{BB962C8B-B14F-4D97-AF65-F5344CB8AC3E}">
        <p14:creationId xmlns:p14="http://schemas.microsoft.com/office/powerpoint/2010/main" val="1463684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Plants draw water through their tissues by utilising a water</a:t>
            </a:r>
            <a:r>
              <a:rPr lang="en-GB" baseline="0" dirty="0"/>
              <a:t> potential gradient. In this way water rises through the plant and is transpired from the leaves. As water leaves the leaves and joins the air it creates a ‘vacuum’ type effect which draws more water from the soil, and so the cycle continues. If there is water in the soil, plants are an excellent way of transferring it to the air!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6</a:t>
            </a:fld>
            <a:endParaRPr lang="en-GB"/>
          </a:p>
        </p:txBody>
      </p:sp>
    </p:spTree>
    <p:extLst>
      <p:ext uri="{BB962C8B-B14F-4D97-AF65-F5344CB8AC3E}">
        <p14:creationId xmlns:p14="http://schemas.microsoft.com/office/powerpoint/2010/main" val="1742660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two mechanisms by</a:t>
            </a:r>
            <a:r>
              <a:rPr lang="en-GB" baseline="0" dirty="0"/>
              <a:t> which plants return water to the air. Transpiration is the plant equivalent of our breathing, and they return water in their ‘breath’ (also some handy Oxygen!). Rain water than is intercepted by the leaves of a plant as it falls can also be heated by the sun and return to air via evaporation. These combined mechanisms are referred to as ‘</a:t>
            </a:r>
            <a:r>
              <a:rPr lang="en-GB" baseline="0" dirty="0" err="1"/>
              <a:t>evapo</a:t>
            </a:r>
            <a:r>
              <a:rPr lang="en-GB" baseline="0" dirty="0"/>
              <a:t>-transpiration’ and represent the total amount of water that a plant is contributing to the air.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7</a:t>
            </a:fld>
            <a:endParaRPr lang="en-GB"/>
          </a:p>
        </p:txBody>
      </p:sp>
    </p:spTree>
    <p:extLst>
      <p:ext uri="{BB962C8B-B14F-4D97-AF65-F5344CB8AC3E}">
        <p14:creationId xmlns:p14="http://schemas.microsoft.com/office/powerpoint/2010/main" val="285282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plants cool the air through </a:t>
            </a:r>
            <a:r>
              <a:rPr lang="en-GB" dirty="0" err="1"/>
              <a:t>evapo-transpirative</a:t>
            </a:r>
            <a:r>
              <a:rPr lang="en-GB" dirty="0"/>
              <a:t> cooling. It’s because of the unique properties of water that they are able to do so. Water contains OH bonds, and when it is heated</a:t>
            </a:r>
            <a:r>
              <a:rPr lang="en-GB" baseline="0" dirty="0"/>
              <a:t> those bonds have to be broken. The bonds are broken first, and then the temperature increase, making water more resistant to temperature change than other molecules. Therefore, if the water content of the air (water vapour) is higher, then humidity increases and temperatures are stabilised. On a global scale, this is the effect that the oceans have on our planet, making it (mostly) inhabitable. On a smaller scale, it’s the effect that a park has on the surrounding neighbourhood, or a planted courtyard has on the building it is inside.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8</a:t>
            </a:fld>
            <a:endParaRPr lang="en-GB"/>
          </a:p>
        </p:txBody>
      </p:sp>
    </p:spTree>
    <p:extLst>
      <p:ext uri="{BB962C8B-B14F-4D97-AF65-F5344CB8AC3E}">
        <p14:creationId xmlns:p14="http://schemas.microsoft.com/office/powerpoint/2010/main" val="1319960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Courtyards are a</a:t>
            </a:r>
            <a:r>
              <a:rPr lang="en-GB" baseline="0" dirty="0"/>
              <a:t> small scale example of how we have used this mechanism in traditional architecture. Vernacular architecture in many (particularly hot) countries features planted courtyards and fountains in the centre of buildings to provide evaporative cooling that was often coupled to passive ‘stack’ ventilation. The cool air produced in the courtyard could be drawn through a building (in much the same way as water is drawn through a plant) to provide </a:t>
            </a:r>
            <a:r>
              <a:rPr lang="en-GB" baseline="0" dirty="0" err="1"/>
              <a:t>coolth</a:t>
            </a:r>
            <a:r>
              <a:rPr lang="en-GB" baseline="0" dirty="0"/>
              <a:t>, long before air conditioning was available. This low carbon ventilation technology is experiencing a resurgence as energy prices and carbon </a:t>
            </a:r>
            <a:r>
              <a:rPr lang="en-GB" baseline="0" dirty="0" err="1"/>
              <a:t>footprinting</a:t>
            </a:r>
            <a:r>
              <a:rPr lang="en-GB" baseline="0" dirty="0"/>
              <a:t> are driving a need to explore passive technologies.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9</a:t>
            </a:fld>
            <a:endParaRPr lang="en-GB"/>
          </a:p>
        </p:txBody>
      </p:sp>
    </p:spTree>
    <p:extLst>
      <p:ext uri="{BB962C8B-B14F-4D97-AF65-F5344CB8AC3E}">
        <p14:creationId xmlns:p14="http://schemas.microsoft.com/office/powerpoint/2010/main" val="268653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Applying</a:t>
            </a:r>
            <a:r>
              <a:rPr lang="en-GB" baseline="0" dirty="0"/>
              <a:t> these principles to a green roof we find three key determinates of it’s ability to provide this ‘ecosystem service’. 1. The ability of the vegetation to move water. 2. The ability of the substrate to move/store water (related to properties such as hydraulic conductivity and permeability. 3. The storage of additional water in engineered solutions that is available for the plants to move. </a:t>
            </a:r>
            <a:endParaRPr lang="en-GB" dirty="0"/>
          </a:p>
        </p:txBody>
      </p:sp>
      <p:sp>
        <p:nvSpPr>
          <p:cNvPr id="4" name="Slide Number Placeholder 3"/>
          <p:cNvSpPr>
            <a:spLocks noGrp="1"/>
          </p:cNvSpPr>
          <p:nvPr>
            <p:ph type="sldNum" sz="quarter" idx="10"/>
          </p:nvPr>
        </p:nvSpPr>
        <p:spPr/>
        <p:txBody>
          <a:bodyPr/>
          <a:lstStyle/>
          <a:p>
            <a:fld id="{7EE07339-C024-4EF0-9AC8-E13942779A4B}" type="slidenum">
              <a:rPr lang="en-GB" smtClean="0"/>
              <a:t>10</a:t>
            </a:fld>
            <a:endParaRPr lang="en-GB"/>
          </a:p>
        </p:txBody>
      </p:sp>
    </p:spTree>
    <p:extLst>
      <p:ext uri="{BB962C8B-B14F-4D97-AF65-F5344CB8AC3E}">
        <p14:creationId xmlns:p14="http://schemas.microsoft.com/office/powerpoint/2010/main" val="460855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6E61A80-AD3E-5043-BBBB-DD0D35B177C1}"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293B-6A93-9F4E-A2D9-9D4F4548DC1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6E61A80-AD3E-5043-BBBB-DD0D35B177C1}"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293B-6A93-9F4E-A2D9-9D4F4548DC1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6E61A80-AD3E-5043-BBBB-DD0D35B177C1}"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293B-6A93-9F4E-A2D9-9D4F4548DC1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6E61A80-AD3E-5043-BBBB-DD0D35B177C1}"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293B-6A93-9F4E-A2D9-9D4F4548DC1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6E61A80-AD3E-5043-BBBB-DD0D35B177C1}" type="datetimeFigureOut">
              <a:rPr lang="en-US" smtClean="0"/>
              <a:t>10/11/2017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1A293B-6A93-9F4E-A2D9-9D4F4548DC1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6E61A80-AD3E-5043-BBBB-DD0D35B177C1}"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A293B-6A93-9F4E-A2D9-9D4F4548DC1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6E61A80-AD3E-5043-BBBB-DD0D35B177C1}" type="datetimeFigureOut">
              <a:rPr lang="en-US" smtClean="0"/>
              <a:t>10/11/2017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1A293B-6A93-9F4E-A2D9-9D4F4548DC1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6E61A80-AD3E-5043-BBBB-DD0D35B177C1}" type="datetimeFigureOut">
              <a:rPr lang="en-US" smtClean="0"/>
              <a:t>10/11/2017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1A293B-6A93-9F4E-A2D9-9D4F4548DC1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E61A80-AD3E-5043-BBBB-DD0D35B177C1}" type="datetimeFigureOut">
              <a:rPr lang="en-US" smtClean="0"/>
              <a:t>10/11/2017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1A293B-6A93-9F4E-A2D9-9D4F4548DC1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6E61A80-AD3E-5043-BBBB-DD0D35B177C1}"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A293B-6A93-9F4E-A2D9-9D4F4548DC1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6E61A80-AD3E-5043-BBBB-DD0D35B177C1}" type="datetimeFigureOut">
              <a:rPr lang="en-US" smtClean="0"/>
              <a:t>10/11/2017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1A293B-6A93-9F4E-A2D9-9D4F4548DC1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E61A80-AD3E-5043-BBBB-DD0D35B177C1}" type="datetimeFigureOut">
              <a:rPr lang="en-US" smtClean="0"/>
              <a:t>10/11/2017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A293B-6A93-9F4E-A2D9-9D4F4548DC1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8.jpeg"/><Relationship Id="rId7"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jpe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8.jpe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biocomposites.bangor.ac.uk/" TargetMode="External"/><Relationship Id="rId3" Type="http://schemas.openxmlformats.org/officeDocument/2006/relationships/image" Target="../media/image8.jpeg"/><Relationship Id="rId7" Type="http://schemas.openxmlformats.org/officeDocument/2006/relationships/hyperlink" Target="https://www.aber.ac.uk/en/ibers/" TargetMode="External"/><Relationship Id="rId12" Type="http://schemas.openxmlformats.org/officeDocument/2006/relationships/hyperlink" Target="http://www.nrn-lcee.ac.uk/plants-architecture/index.php.e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hyperlink" Target="https://twitter.com/PlantsArchitect" TargetMode="External"/><Relationship Id="rId5" Type="http://schemas.openxmlformats.org/officeDocument/2006/relationships/image" Target="../media/image10.jpeg"/><Relationship Id="rId10" Type="http://schemas.openxmlformats.org/officeDocument/2006/relationships/hyperlink" Target="mailto:pcw1@aber.ac.uk" TargetMode="External"/><Relationship Id="rId4" Type="http://schemas.openxmlformats.org/officeDocument/2006/relationships/image" Target="../media/image9.png"/><Relationship Id="rId9" Type="http://schemas.openxmlformats.org/officeDocument/2006/relationships/hyperlink" Target="http://sites.cardiff.ac.uk/architectur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sciencedirect.com/science/article/pii/S036013231200023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hyperlink" Target="http://iopscience.iop.org/article/10.1088/1748-9326/7/2/024004/met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2.jp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www.sciencedirect.com/science/article/pii/S1352231017303151" TargetMode="Externa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8.jpe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www.nrn-lcee.ac.uk/plants-architecture/index.php.en" TargetMode="External"/><Relationship Id="rId5" Type="http://schemas.openxmlformats.org/officeDocument/2006/relationships/hyperlink" Target="https://twitter.com/PlantsArchitect" TargetMode="External"/><Relationship Id="rId4" Type="http://schemas.openxmlformats.org/officeDocument/2006/relationships/hyperlink" Target="mailto:pcw1@aber.ac.uk" TargetMode="External"/><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38737" y="1605566"/>
            <a:ext cx="8424936" cy="1077218"/>
          </a:xfrm>
          <a:prstGeom prst="rect">
            <a:avLst/>
          </a:prstGeom>
          <a:noFill/>
        </p:spPr>
        <p:txBody>
          <a:bodyPr wrap="square" rtlCol="0">
            <a:spAutoFit/>
          </a:bodyPr>
          <a:lstStyle/>
          <a:p>
            <a:pPr algn="ctr"/>
            <a:r>
              <a:rPr lang="en-GB" sz="4000" dirty="0"/>
              <a:t>Not just a pretty façade? </a:t>
            </a:r>
          </a:p>
          <a:p>
            <a:pPr algn="ctr"/>
            <a:r>
              <a:rPr lang="en-GB" sz="2400" dirty="0"/>
              <a:t>Effects of on-building green infrastructure on urban microclimate</a:t>
            </a:r>
          </a:p>
        </p:txBody>
      </p:sp>
      <p:pic>
        <p:nvPicPr>
          <p:cNvPr id="3" name="Picture 2"/>
          <p:cNvPicPr>
            <a:picLocks noChangeAspect="1"/>
          </p:cNvPicPr>
          <p:nvPr/>
        </p:nvPicPr>
        <p:blipFill>
          <a:blip r:embed="rId3"/>
          <a:stretch>
            <a:fillRect/>
          </a:stretch>
        </p:blipFill>
        <p:spPr>
          <a:xfrm>
            <a:off x="338737" y="3194356"/>
            <a:ext cx="2755631" cy="1841152"/>
          </a:xfrm>
          <a:prstGeom prst="rect">
            <a:avLst/>
          </a:prstGeom>
        </p:spPr>
      </p:pic>
      <p:pic>
        <p:nvPicPr>
          <p:cNvPr id="5" name="Picture 4"/>
          <p:cNvPicPr>
            <a:picLocks noChangeAspect="1"/>
          </p:cNvPicPr>
          <p:nvPr/>
        </p:nvPicPr>
        <p:blipFill>
          <a:blip r:embed="rId4"/>
          <a:stretch>
            <a:fillRect/>
          </a:stretch>
        </p:blipFill>
        <p:spPr>
          <a:xfrm>
            <a:off x="3166442" y="3199034"/>
            <a:ext cx="3040531" cy="1841152"/>
          </a:xfrm>
          <a:prstGeom prst="rect">
            <a:avLst/>
          </a:prstGeom>
        </p:spPr>
      </p:pic>
      <p:pic>
        <p:nvPicPr>
          <p:cNvPr id="6" name="Picture 5"/>
          <p:cNvPicPr>
            <a:picLocks noChangeAspect="1"/>
          </p:cNvPicPr>
          <p:nvPr/>
        </p:nvPicPr>
        <p:blipFill>
          <a:blip r:embed="rId5"/>
          <a:stretch>
            <a:fillRect/>
          </a:stretch>
        </p:blipFill>
        <p:spPr>
          <a:xfrm>
            <a:off x="6279047" y="3194356"/>
            <a:ext cx="2528149" cy="1841152"/>
          </a:xfrm>
          <a:prstGeom prst="rect">
            <a:avLst/>
          </a:prstGeom>
        </p:spPr>
      </p:pic>
      <p:sp>
        <p:nvSpPr>
          <p:cNvPr id="7" name="TextBox 6"/>
          <p:cNvSpPr txBox="1"/>
          <p:nvPr/>
        </p:nvSpPr>
        <p:spPr>
          <a:xfrm>
            <a:off x="353981" y="2642578"/>
            <a:ext cx="8424936" cy="338554"/>
          </a:xfrm>
          <a:prstGeom prst="rect">
            <a:avLst/>
          </a:prstGeom>
          <a:noFill/>
        </p:spPr>
        <p:txBody>
          <a:bodyPr wrap="square" rtlCol="0">
            <a:spAutoFit/>
          </a:bodyPr>
          <a:lstStyle/>
          <a:p>
            <a:pPr algn="ctr"/>
            <a:r>
              <a:rPr lang="en-GB" sz="1600" dirty="0"/>
              <a:t>Peter Wootton – Beard Ph.D. IBERS, Aberystwyth University – Wales GI Forum – 4</a:t>
            </a:r>
            <a:r>
              <a:rPr lang="en-GB" sz="1600" baseline="30000" dirty="0"/>
              <a:t>th</a:t>
            </a:r>
            <a:r>
              <a:rPr lang="en-GB" sz="1600" dirty="0"/>
              <a:t> October 2017</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14" y="5950633"/>
            <a:ext cx="2104021" cy="40923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2699" y="5607428"/>
            <a:ext cx="1506091" cy="926825"/>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0720" y="5809696"/>
            <a:ext cx="1787422" cy="600493"/>
          </a:xfrm>
          <a:prstGeom prst="rect">
            <a:avLst/>
          </a:prstGeom>
        </p:spPr>
      </p:pic>
      <p:sp>
        <p:nvSpPr>
          <p:cNvPr id="11" name="TextBox 10"/>
          <p:cNvSpPr txBox="1"/>
          <p:nvPr/>
        </p:nvSpPr>
        <p:spPr>
          <a:xfrm>
            <a:off x="6423920" y="5607428"/>
            <a:ext cx="2354997" cy="861774"/>
          </a:xfrm>
          <a:prstGeom prst="rect">
            <a:avLst/>
          </a:prstGeom>
          <a:noFill/>
          <a:ln>
            <a:solidFill>
              <a:schemeClr val="tx1"/>
            </a:solidFill>
          </a:ln>
        </p:spPr>
        <p:txBody>
          <a:bodyPr wrap="square" rtlCol="0">
            <a:spAutoFit/>
          </a:bodyPr>
          <a:lstStyle/>
          <a:p>
            <a:r>
              <a:rPr lang="en-GB" sz="1000" dirty="0"/>
              <a:t>Financial support provided by the Welsh Government and Higher Education Funding Council for Wales through the Sêr Cymru National Research Network for Low Carbon, Energy and Environment</a:t>
            </a:r>
          </a:p>
        </p:txBody>
      </p:sp>
      <p:sp>
        <p:nvSpPr>
          <p:cNvPr id="12" name="TextBox 11"/>
          <p:cNvSpPr txBox="1"/>
          <p:nvPr/>
        </p:nvSpPr>
        <p:spPr>
          <a:xfrm>
            <a:off x="2019482" y="5035508"/>
            <a:ext cx="1173395" cy="276999"/>
          </a:xfrm>
          <a:prstGeom prst="rect">
            <a:avLst/>
          </a:prstGeom>
          <a:noFill/>
        </p:spPr>
        <p:txBody>
          <a:bodyPr wrap="square" rtlCol="0">
            <a:spAutoFit/>
          </a:bodyPr>
          <a:lstStyle/>
          <a:p>
            <a:r>
              <a:rPr lang="en-GB" sz="1200" dirty="0"/>
              <a:t>© Cardiff castle</a:t>
            </a:r>
          </a:p>
        </p:txBody>
      </p:sp>
      <p:sp>
        <p:nvSpPr>
          <p:cNvPr id="13" name="TextBox 12"/>
          <p:cNvSpPr txBox="1"/>
          <p:nvPr/>
        </p:nvSpPr>
        <p:spPr>
          <a:xfrm>
            <a:off x="4945697" y="5024517"/>
            <a:ext cx="1333350" cy="276999"/>
          </a:xfrm>
          <a:prstGeom prst="rect">
            <a:avLst/>
          </a:prstGeom>
          <a:noFill/>
        </p:spPr>
        <p:txBody>
          <a:bodyPr wrap="square" rtlCol="0">
            <a:spAutoFit/>
          </a:bodyPr>
          <a:lstStyle/>
          <a:p>
            <a:r>
              <a:rPr lang="en-GB" sz="1200" dirty="0"/>
              <a:t>© Cardiff Library</a:t>
            </a:r>
          </a:p>
        </p:txBody>
      </p:sp>
      <p:sp>
        <p:nvSpPr>
          <p:cNvPr id="14" name="TextBox 13"/>
          <p:cNvSpPr txBox="1"/>
          <p:nvPr/>
        </p:nvSpPr>
        <p:spPr>
          <a:xfrm>
            <a:off x="6948264" y="5035508"/>
            <a:ext cx="2025640" cy="276999"/>
          </a:xfrm>
          <a:prstGeom prst="rect">
            <a:avLst/>
          </a:prstGeom>
          <a:noFill/>
        </p:spPr>
        <p:txBody>
          <a:bodyPr wrap="square" rtlCol="0">
            <a:spAutoFit/>
          </a:bodyPr>
          <a:lstStyle/>
          <a:p>
            <a:r>
              <a:rPr lang="en-GB" sz="1200" dirty="0"/>
              <a:t>© Life Sciences Hub, Cardiff</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351927" y="1340768"/>
            <a:ext cx="7308304" cy="4302120"/>
            <a:chOff x="827584" y="1484784"/>
            <a:chExt cx="7236296" cy="4302120"/>
          </a:xfrm>
        </p:grpSpPr>
        <p:pic>
          <p:nvPicPr>
            <p:cNvPr id="4" name="Picture 3"/>
            <p:cNvPicPr>
              <a:picLocks noChangeAspect="1"/>
            </p:cNvPicPr>
            <p:nvPr/>
          </p:nvPicPr>
          <p:blipFill>
            <a:blip r:embed="rId4"/>
            <a:stretch>
              <a:fillRect/>
            </a:stretch>
          </p:blipFill>
          <p:spPr>
            <a:xfrm>
              <a:off x="899592" y="1700808"/>
              <a:ext cx="7164288" cy="4086096"/>
            </a:xfrm>
            <a:prstGeom prst="rect">
              <a:avLst/>
            </a:prstGeom>
          </p:spPr>
        </p:pic>
        <p:sp>
          <p:nvSpPr>
            <p:cNvPr id="5" name="Rectangle 4"/>
            <p:cNvSpPr/>
            <p:nvPr/>
          </p:nvSpPr>
          <p:spPr>
            <a:xfrm>
              <a:off x="827584" y="1484784"/>
              <a:ext cx="2448272" cy="430212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8" name="TextBox 7"/>
          <p:cNvSpPr txBox="1"/>
          <p:nvPr/>
        </p:nvSpPr>
        <p:spPr>
          <a:xfrm>
            <a:off x="7092280" y="5649640"/>
            <a:ext cx="1971574" cy="253916"/>
          </a:xfrm>
          <a:prstGeom prst="rect">
            <a:avLst/>
          </a:prstGeom>
          <a:noFill/>
        </p:spPr>
        <p:txBody>
          <a:bodyPr wrap="square" rtlCol="0">
            <a:spAutoFit/>
          </a:bodyPr>
          <a:lstStyle/>
          <a:p>
            <a:r>
              <a:rPr lang="en-GB" sz="1050" dirty="0"/>
              <a:t>© </a:t>
            </a:r>
            <a:r>
              <a:rPr lang="en-GB" sz="1050" dirty="0" err="1"/>
              <a:t>Lindam</a:t>
            </a:r>
            <a:r>
              <a:rPr lang="en-GB" sz="1050" dirty="0"/>
              <a:t> Green Roofs</a:t>
            </a:r>
          </a:p>
        </p:txBody>
      </p:sp>
      <p:grpSp>
        <p:nvGrpSpPr>
          <p:cNvPr id="24" name="Group 23"/>
          <p:cNvGrpSpPr/>
          <p:nvPr/>
        </p:nvGrpSpPr>
        <p:grpSpPr>
          <a:xfrm>
            <a:off x="483859" y="2132856"/>
            <a:ext cx="3340703" cy="3119078"/>
            <a:chOff x="483859" y="2132856"/>
            <a:chExt cx="3340703" cy="3119078"/>
          </a:xfrm>
        </p:grpSpPr>
        <p:grpSp>
          <p:nvGrpSpPr>
            <p:cNvPr id="13" name="Group 12"/>
            <p:cNvGrpSpPr/>
            <p:nvPr/>
          </p:nvGrpSpPr>
          <p:grpSpPr>
            <a:xfrm>
              <a:off x="483859" y="2132856"/>
              <a:ext cx="2666082" cy="3119078"/>
              <a:chOff x="709896" y="2146501"/>
              <a:chExt cx="2666082" cy="3119078"/>
            </a:xfrm>
          </p:grpSpPr>
          <p:sp>
            <p:nvSpPr>
              <p:cNvPr id="9" name="TextBox 8"/>
              <p:cNvSpPr txBox="1"/>
              <p:nvPr/>
            </p:nvSpPr>
            <p:spPr>
              <a:xfrm>
                <a:off x="711682" y="2146501"/>
                <a:ext cx="2664296" cy="646331"/>
              </a:xfrm>
              <a:prstGeom prst="rect">
                <a:avLst/>
              </a:prstGeom>
              <a:noFill/>
              <a:ln>
                <a:solidFill>
                  <a:schemeClr val="tx2"/>
                </a:solidFill>
              </a:ln>
            </p:spPr>
            <p:txBody>
              <a:bodyPr wrap="square" rtlCol="0">
                <a:spAutoFit/>
              </a:bodyPr>
              <a:lstStyle/>
              <a:p>
                <a:r>
                  <a:rPr lang="en-GB" dirty="0"/>
                  <a:t>Maximise the ability of the vegetation to move water</a:t>
                </a:r>
              </a:p>
            </p:txBody>
          </p:sp>
          <p:sp>
            <p:nvSpPr>
              <p:cNvPr id="10" name="TextBox 9"/>
              <p:cNvSpPr txBox="1"/>
              <p:nvPr/>
            </p:nvSpPr>
            <p:spPr>
              <a:xfrm>
                <a:off x="709896" y="3343602"/>
                <a:ext cx="2664296" cy="923330"/>
              </a:xfrm>
              <a:prstGeom prst="rect">
                <a:avLst/>
              </a:prstGeom>
              <a:noFill/>
              <a:ln>
                <a:solidFill>
                  <a:schemeClr val="tx2"/>
                </a:solidFill>
              </a:ln>
            </p:spPr>
            <p:txBody>
              <a:bodyPr wrap="square" rtlCol="0">
                <a:spAutoFit/>
              </a:bodyPr>
              <a:lstStyle/>
              <a:p>
                <a:r>
                  <a:rPr lang="en-GB" dirty="0"/>
                  <a:t>Maximise the ability of the substrate to move/store water</a:t>
                </a:r>
              </a:p>
            </p:txBody>
          </p:sp>
          <p:sp>
            <p:nvSpPr>
              <p:cNvPr id="11" name="TextBox 10"/>
              <p:cNvSpPr txBox="1"/>
              <p:nvPr/>
            </p:nvSpPr>
            <p:spPr>
              <a:xfrm>
                <a:off x="711682" y="4619248"/>
                <a:ext cx="2664296" cy="646331"/>
              </a:xfrm>
              <a:prstGeom prst="rect">
                <a:avLst/>
              </a:prstGeom>
              <a:noFill/>
              <a:ln>
                <a:solidFill>
                  <a:schemeClr val="tx2"/>
                </a:solidFill>
              </a:ln>
            </p:spPr>
            <p:txBody>
              <a:bodyPr wrap="square" rtlCol="0">
                <a:spAutoFit/>
              </a:bodyPr>
              <a:lstStyle/>
              <a:p>
                <a:r>
                  <a:rPr lang="en-GB" dirty="0"/>
                  <a:t>Store additional water in a drainage layer</a:t>
                </a:r>
              </a:p>
            </p:txBody>
          </p:sp>
        </p:grpSp>
        <p:cxnSp>
          <p:nvCxnSpPr>
            <p:cNvPr id="16" name="Straight Arrow Connector 15"/>
            <p:cNvCxnSpPr/>
            <p:nvPr/>
          </p:nvCxnSpPr>
          <p:spPr>
            <a:xfrm flipV="1">
              <a:off x="3242407" y="4397305"/>
              <a:ext cx="582155" cy="2082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242407" y="3791622"/>
              <a:ext cx="50916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242407" y="2661371"/>
              <a:ext cx="509166" cy="1915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1785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67544" y="1556792"/>
            <a:ext cx="2566638" cy="4566300"/>
          </a:xfrm>
          <a:prstGeom prst="rect">
            <a:avLst/>
          </a:prstGeom>
        </p:spPr>
      </p:pic>
      <p:pic>
        <p:nvPicPr>
          <p:cNvPr id="3" name="Picture 2"/>
          <p:cNvPicPr>
            <a:picLocks noChangeAspect="1"/>
          </p:cNvPicPr>
          <p:nvPr/>
        </p:nvPicPr>
        <p:blipFill>
          <a:blip r:embed="rId5"/>
          <a:stretch>
            <a:fillRect/>
          </a:stretch>
        </p:blipFill>
        <p:spPr>
          <a:xfrm>
            <a:off x="3187942" y="1442169"/>
            <a:ext cx="2631593" cy="468092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160" y="1442169"/>
            <a:ext cx="2628292" cy="4680520"/>
          </a:xfrm>
          <a:prstGeom prst="rect">
            <a:avLst/>
          </a:prstGeom>
        </p:spPr>
      </p:pic>
    </p:spTree>
    <p:extLst>
      <p:ext uri="{BB962C8B-B14F-4D97-AF65-F5344CB8AC3E}">
        <p14:creationId xmlns:p14="http://schemas.microsoft.com/office/powerpoint/2010/main" val="600092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4716016" y="2060848"/>
            <a:ext cx="2911004" cy="3556300"/>
          </a:xfrm>
          <a:prstGeom prst="rect">
            <a:avLst/>
          </a:prstGeom>
        </p:spPr>
      </p:pic>
      <p:grpSp>
        <p:nvGrpSpPr>
          <p:cNvPr id="3" name="Group 2"/>
          <p:cNvGrpSpPr/>
          <p:nvPr/>
        </p:nvGrpSpPr>
        <p:grpSpPr>
          <a:xfrm>
            <a:off x="1115616" y="2279459"/>
            <a:ext cx="3340703" cy="3119078"/>
            <a:chOff x="483859" y="2132856"/>
            <a:chExt cx="3340703" cy="3119078"/>
          </a:xfrm>
        </p:grpSpPr>
        <p:grpSp>
          <p:nvGrpSpPr>
            <p:cNvPr id="4" name="Group 3"/>
            <p:cNvGrpSpPr/>
            <p:nvPr/>
          </p:nvGrpSpPr>
          <p:grpSpPr>
            <a:xfrm>
              <a:off x="483859" y="2132856"/>
              <a:ext cx="2666082" cy="3119078"/>
              <a:chOff x="709896" y="2146501"/>
              <a:chExt cx="2666082" cy="3119078"/>
            </a:xfrm>
          </p:grpSpPr>
          <p:sp>
            <p:nvSpPr>
              <p:cNvPr id="8" name="TextBox 7"/>
              <p:cNvSpPr txBox="1"/>
              <p:nvPr/>
            </p:nvSpPr>
            <p:spPr>
              <a:xfrm>
                <a:off x="711682" y="2146501"/>
                <a:ext cx="2664296" cy="646331"/>
              </a:xfrm>
              <a:prstGeom prst="rect">
                <a:avLst/>
              </a:prstGeom>
              <a:noFill/>
              <a:ln>
                <a:solidFill>
                  <a:schemeClr val="tx2"/>
                </a:solidFill>
              </a:ln>
            </p:spPr>
            <p:txBody>
              <a:bodyPr wrap="square" rtlCol="0">
                <a:spAutoFit/>
              </a:bodyPr>
              <a:lstStyle/>
              <a:p>
                <a:r>
                  <a:rPr lang="en-GB" dirty="0"/>
                  <a:t>Maximise the ability of the vegetation to move water</a:t>
                </a:r>
              </a:p>
            </p:txBody>
          </p:sp>
          <p:sp>
            <p:nvSpPr>
              <p:cNvPr id="9" name="TextBox 8"/>
              <p:cNvSpPr txBox="1"/>
              <p:nvPr/>
            </p:nvSpPr>
            <p:spPr>
              <a:xfrm>
                <a:off x="709896" y="3343602"/>
                <a:ext cx="2664296" cy="923330"/>
              </a:xfrm>
              <a:prstGeom prst="rect">
                <a:avLst/>
              </a:prstGeom>
              <a:noFill/>
              <a:ln>
                <a:solidFill>
                  <a:schemeClr val="tx2"/>
                </a:solidFill>
              </a:ln>
            </p:spPr>
            <p:txBody>
              <a:bodyPr wrap="square" rtlCol="0">
                <a:spAutoFit/>
              </a:bodyPr>
              <a:lstStyle/>
              <a:p>
                <a:r>
                  <a:rPr lang="en-GB" dirty="0"/>
                  <a:t>Maximise the ability of a substrate to move/store water</a:t>
                </a:r>
              </a:p>
            </p:txBody>
          </p:sp>
          <p:sp>
            <p:nvSpPr>
              <p:cNvPr id="10" name="TextBox 9"/>
              <p:cNvSpPr txBox="1"/>
              <p:nvPr/>
            </p:nvSpPr>
            <p:spPr>
              <a:xfrm>
                <a:off x="711682" y="4619248"/>
                <a:ext cx="2664296" cy="646331"/>
              </a:xfrm>
              <a:prstGeom prst="rect">
                <a:avLst/>
              </a:prstGeom>
              <a:noFill/>
              <a:ln>
                <a:solidFill>
                  <a:schemeClr val="tx2"/>
                </a:solidFill>
              </a:ln>
            </p:spPr>
            <p:txBody>
              <a:bodyPr wrap="square" rtlCol="0">
                <a:spAutoFit/>
              </a:bodyPr>
              <a:lstStyle/>
              <a:p>
                <a:r>
                  <a:rPr lang="en-GB" dirty="0"/>
                  <a:t>Store additional water in a storage tank</a:t>
                </a:r>
              </a:p>
            </p:txBody>
          </p:sp>
        </p:grpSp>
        <p:cxnSp>
          <p:nvCxnSpPr>
            <p:cNvPr id="5" name="Straight Arrow Connector 4"/>
            <p:cNvCxnSpPr/>
            <p:nvPr/>
          </p:nvCxnSpPr>
          <p:spPr>
            <a:xfrm flipV="1">
              <a:off x="3242407" y="4397305"/>
              <a:ext cx="582155" cy="20829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242407" y="3791622"/>
              <a:ext cx="50916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242407" y="2661371"/>
              <a:ext cx="509166" cy="1915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7131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15173" y="1252102"/>
            <a:ext cx="4971375" cy="2791619"/>
          </a:xfrm>
        </p:spPr>
      </p:pic>
      <p:pic>
        <p:nvPicPr>
          <p:cNvPr id="30" name="Content Placeholder 5"/>
          <p:cNvPicPr>
            <a:picLocks noChangeAspect="1"/>
          </p:cNvPicPr>
          <p:nvPr/>
        </p:nvPicPr>
        <p:blipFill rotWithShape="1">
          <a:blip r:embed="rId5"/>
          <a:srcRect l="8522" r="29095"/>
          <a:stretch/>
        </p:blipFill>
        <p:spPr>
          <a:xfrm>
            <a:off x="420169" y="4240789"/>
            <a:ext cx="5147028" cy="2331345"/>
          </a:xfrm>
          <a:prstGeom prst="rect">
            <a:avLst/>
          </a:prstGeom>
        </p:spPr>
      </p:pic>
      <p:grpSp>
        <p:nvGrpSpPr>
          <p:cNvPr id="3" name="Group 2"/>
          <p:cNvGrpSpPr/>
          <p:nvPr/>
        </p:nvGrpSpPr>
        <p:grpSpPr>
          <a:xfrm>
            <a:off x="5567197" y="1252102"/>
            <a:ext cx="1491797" cy="2827696"/>
            <a:chOff x="6464011" y="951700"/>
            <a:chExt cx="2283714" cy="4066888"/>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4011" y="951700"/>
              <a:ext cx="2283714" cy="4066888"/>
            </a:xfrm>
            <a:prstGeom prst="rect">
              <a:avLst/>
            </a:prstGeom>
          </p:spPr>
        </p:pic>
        <p:grpSp>
          <p:nvGrpSpPr>
            <p:cNvPr id="5" name="Group 4"/>
            <p:cNvGrpSpPr/>
            <p:nvPr/>
          </p:nvGrpSpPr>
          <p:grpSpPr>
            <a:xfrm>
              <a:off x="6675181" y="1365581"/>
              <a:ext cx="1782944" cy="3304185"/>
              <a:chOff x="6675181" y="1365581"/>
              <a:chExt cx="1782944" cy="3304185"/>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2952" y="1381488"/>
                <a:ext cx="698635" cy="52330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9490" y="1381488"/>
                <a:ext cx="698635" cy="52330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9489" y="2088981"/>
                <a:ext cx="698635" cy="52330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2269" y="2379214"/>
                <a:ext cx="330772" cy="24776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6336" y="2102872"/>
                <a:ext cx="330772" cy="24776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9696" y="2721413"/>
                <a:ext cx="330772" cy="24776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76440" y="2725689"/>
                <a:ext cx="330772" cy="24776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7212" y="2716158"/>
                <a:ext cx="330772" cy="24776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5808" y="2963918"/>
                <a:ext cx="482176" cy="361167"/>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9489" y="2987831"/>
                <a:ext cx="330772" cy="337254"/>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19696" y="2972371"/>
                <a:ext cx="330772" cy="337254"/>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7745" y="3400241"/>
                <a:ext cx="570413" cy="58159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1413" y="3415015"/>
                <a:ext cx="570413" cy="581591"/>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8121" y="3400240"/>
                <a:ext cx="570413" cy="581591"/>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6086" y="4088175"/>
                <a:ext cx="570413" cy="581591"/>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72111" y="4086411"/>
                <a:ext cx="570413" cy="581591"/>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5559" y="4071637"/>
                <a:ext cx="570413" cy="581591"/>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5181" y="1365581"/>
                <a:ext cx="698635" cy="523302"/>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2951" y="2363602"/>
                <a:ext cx="330772" cy="247760"/>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3662" y="2739058"/>
                <a:ext cx="330772" cy="247760"/>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73374" y="2739058"/>
                <a:ext cx="330772" cy="247760"/>
              </a:xfrm>
              <a:prstGeom prst="rect">
                <a:avLst/>
              </a:prstGeom>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5418" y="2978692"/>
                <a:ext cx="330772" cy="337254"/>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6930" y="2985144"/>
                <a:ext cx="330772" cy="337254"/>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2672" y="2105229"/>
                <a:ext cx="330772" cy="247760"/>
              </a:xfrm>
              <a:prstGeom prst="rect">
                <a:avLst/>
              </a:prstGeom>
            </p:spPr>
          </p:pic>
        </p:grpSp>
      </p:grpSp>
      <p:grpSp>
        <p:nvGrpSpPr>
          <p:cNvPr id="31" name="Group 30"/>
          <p:cNvGrpSpPr/>
          <p:nvPr/>
        </p:nvGrpSpPr>
        <p:grpSpPr>
          <a:xfrm>
            <a:off x="7141580" y="1247616"/>
            <a:ext cx="1491797" cy="2827696"/>
            <a:chOff x="6464011" y="951700"/>
            <a:chExt cx="2283714" cy="4066888"/>
          </a:xfrm>
        </p:grpSpPr>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4011" y="951700"/>
              <a:ext cx="2283714" cy="4066888"/>
            </a:xfrm>
            <a:prstGeom prst="rect">
              <a:avLst/>
            </a:prstGeom>
          </p:spPr>
        </p:pic>
        <p:grpSp>
          <p:nvGrpSpPr>
            <p:cNvPr id="33" name="Group 32"/>
            <p:cNvGrpSpPr/>
            <p:nvPr/>
          </p:nvGrpSpPr>
          <p:grpSpPr>
            <a:xfrm>
              <a:off x="6739332" y="1319615"/>
              <a:ext cx="1753313" cy="3299363"/>
              <a:chOff x="6739332" y="1319615"/>
              <a:chExt cx="1753313" cy="3299363"/>
            </a:xfrm>
          </p:grpSpPr>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5542" y="4095675"/>
                <a:ext cx="698634" cy="523303"/>
              </a:xfrm>
              <a:prstGeom prst="rect">
                <a:avLst/>
              </a:prstGeom>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4010" y="4095675"/>
                <a:ext cx="698635" cy="523301"/>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6786" y="3478874"/>
                <a:ext cx="698635" cy="523301"/>
              </a:xfrm>
              <a:prstGeom prst="rect">
                <a:avLst/>
              </a:prstGeom>
            </p:spPr>
          </p:pic>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07757" y="4196441"/>
                <a:ext cx="330772" cy="247760"/>
              </a:xfrm>
              <a:prstGeom prst="rect">
                <a:avLst/>
              </a:prstGeom>
            </p:spPr>
          </p:pic>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1734" y="3740525"/>
                <a:ext cx="330772" cy="247760"/>
              </a:xfrm>
              <a:prstGeom prst="rect">
                <a:avLst/>
              </a:prstGeom>
            </p:spPr>
          </p:pic>
          <p:pic>
            <p:nvPicPr>
              <p:cNvPr id="39" name="Picture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2094" y="3068317"/>
                <a:ext cx="330772" cy="247760"/>
              </a:xfrm>
              <a:prstGeom prst="rect">
                <a:avLst/>
              </a:prstGeom>
            </p:spPr>
          </p:pic>
          <p:pic>
            <p:nvPicPr>
              <p:cNvPr id="40" name="Picture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9823" y="3062214"/>
                <a:ext cx="330772" cy="247760"/>
              </a:xfrm>
              <a:prstGeom prst="rect">
                <a:avLst/>
              </a:prstGeom>
            </p:spPr>
          </p:pic>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0421" y="3037736"/>
                <a:ext cx="330772" cy="247760"/>
              </a:xfrm>
              <a:prstGeom prst="rect">
                <a:avLst/>
              </a:prstGeom>
            </p:spPr>
          </p:pic>
          <p:pic>
            <p:nvPicPr>
              <p:cNvPr id="42" name="Picture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0785" y="2725860"/>
                <a:ext cx="482176" cy="361166"/>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84074" y="2725860"/>
                <a:ext cx="330772" cy="337254"/>
              </a:xfrm>
              <a:prstGeom prst="rect">
                <a:avLst/>
              </a:prstGeom>
            </p:spPr>
          </p:pic>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2698" y="2735109"/>
                <a:ext cx="330772" cy="337254"/>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4631" y="2068644"/>
                <a:ext cx="570414" cy="581592"/>
              </a:xfrm>
              <a:prstGeom prst="rect">
                <a:avLst/>
              </a:prstGeom>
            </p:spPr>
          </p:pic>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2544" y="2088086"/>
                <a:ext cx="570412" cy="581592"/>
              </a:xfrm>
              <a:prstGeom prst="rect">
                <a:avLst/>
              </a:prstGeom>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4177" y="2061604"/>
                <a:ext cx="570412" cy="581592"/>
              </a:xfrm>
              <a:prstGeom prst="rect">
                <a:avLst/>
              </a:prstGeom>
            </p:spPr>
          </p:pic>
          <p:pic>
            <p:nvPicPr>
              <p:cNvPr id="48" name="Picture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0519" y="1319615"/>
                <a:ext cx="570414" cy="581592"/>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7709" y="1346722"/>
                <a:ext cx="570412" cy="581592"/>
              </a:xfrm>
              <a:prstGeom prst="rect">
                <a:avLst/>
              </a:prstGeom>
            </p:spPr>
          </p:pic>
          <p:pic>
            <p:nvPicPr>
              <p:cNvPr id="50" name="Picture 4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39332" y="1339716"/>
                <a:ext cx="570414" cy="581591"/>
              </a:xfrm>
              <a:prstGeom prst="rect">
                <a:avLst/>
              </a:prstGeom>
            </p:spPr>
          </p:pic>
          <p:pic>
            <p:nvPicPr>
              <p:cNvPr id="51" name="Picture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7745" y="4091891"/>
                <a:ext cx="698634" cy="523301"/>
              </a:xfrm>
              <a:prstGeom prst="rect">
                <a:avLst/>
              </a:prstGeom>
            </p:spPr>
          </p:pic>
          <p:pic>
            <p:nvPicPr>
              <p:cNvPr id="52" name="Picture 5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58439" y="4180829"/>
                <a:ext cx="330772" cy="247760"/>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046" y="3050370"/>
                <a:ext cx="330772" cy="247760"/>
              </a:xfrm>
              <a:prstGeom prst="rect">
                <a:avLst/>
              </a:prstGeom>
            </p:spPr>
          </p:pic>
          <p:pic>
            <p:nvPicPr>
              <p:cNvPr id="54" name="Pictur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5103" y="3040933"/>
                <a:ext cx="330772" cy="247760"/>
              </a:xfrm>
              <a:prstGeom prst="rect">
                <a:avLst/>
              </a:prstGeom>
            </p:spPr>
          </p:pic>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6006" y="2727865"/>
                <a:ext cx="330772" cy="337254"/>
              </a:xfrm>
              <a:prstGeom prst="rect">
                <a:avLst/>
              </a:prstGeom>
            </p:spPr>
          </p:pic>
          <p:pic>
            <p:nvPicPr>
              <p:cNvPr id="56" name="Picture 5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1253" y="2733390"/>
                <a:ext cx="330772" cy="337254"/>
              </a:xfrm>
              <a:prstGeom prst="rect">
                <a:avLst/>
              </a:prstGeom>
            </p:spPr>
          </p:pic>
          <p:pic>
            <p:nvPicPr>
              <p:cNvPr id="57" name="Picture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4805" y="3756311"/>
                <a:ext cx="330772" cy="247760"/>
              </a:xfrm>
              <a:prstGeom prst="rect">
                <a:avLst/>
              </a:prstGeom>
            </p:spPr>
          </p:pic>
        </p:grpSp>
      </p:grpSp>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3160" y="2981955"/>
            <a:ext cx="456371" cy="363850"/>
          </a:xfrm>
          <a:prstGeom prst="rect">
            <a:avLst/>
          </a:prstGeom>
        </p:spPr>
      </p:pic>
      <p:pic>
        <p:nvPicPr>
          <p:cNvPr id="59" name="Picture 5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46531" y="2956871"/>
            <a:ext cx="456371" cy="363850"/>
          </a:xfrm>
          <a:prstGeom prst="rect">
            <a:avLst/>
          </a:prstGeom>
        </p:spPr>
      </p:pic>
      <p:sp>
        <p:nvSpPr>
          <p:cNvPr id="60" name="Left Arrow 59"/>
          <p:cNvSpPr/>
          <p:nvPr/>
        </p:nvSpPr>
        <p:spPr>
          <a:xfrm>
            <a:off x="4499992" y="2330781"/>
            <a:ext cx="1090647" cy="53951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1" name="Picture 60"/>
          <p:cNvPicPr>
            <a:picLocks noChangeAspect="1"/>
          </p:cNvPicPr>
          <p:nvPr/>
        </p:nvPicPr>
        <p:blipFill rotWithShape="1">
          <a:blip r:embed="rId9">
            <a:extLst>
              <a:ext uri="{28A0092B-C50C-407E-A947-70E740481C1C}">
                <a14:useLocalDpi xmlns:a14="http://schemas.microsoft.com/office/drawing/2010/main" val="0"/>
              </a:ext>
            </a:extLst>
          </a:blip>
          <a:srcRect l="18785" t="-1400" r="1814" b="1400"/>
          <a:stretch/>
        </p:blipFill>
        <p:spPr>
          <a:xfrm>
            <a:off x="5772138" y="4167434"/>
            <a:ext cx="2952328" cy="2275966"/>
          </a:xfrm>
          <a:prstGeom prst="rect">
            <a:avLst/>
          </a:prstGeom>
        </p:spPr>
      </p:pic>
      <p:sp>
        <p:nvSpPr>
          <p:cNvPr id="62" name="TextBox 61"/>
          <p:cNvSpPr txBox="1"/>
          <p:nvPr/>
        </p:nvSpPr>
        <p:spPr>
          <a:xfrm>
            <a:off x="7713874" y="6309497"/>
            <a:ext cx="912465" cy="253916"/>
          </a:xfrm>
          <a:prstGeom prst="rect">
            <a:avLst/>
          </a:prstGeom>
          <a:noFill/>
        </p:spPr>
        <p:txBody>
          <a:bodyPr wrap="square" rtlCol="0">
            <a:spAutoFit/>
          </a:bodyPr>
          <a:lstStyle/>
          <a:p>
            <a:r>
              <a:rPr lang="en-GB" sz="1050" dirty="0"/>
              <a:t>© IBI Group</a:t>
            </a:r>
          </a:p>
        </p:txBody>
      </p:sp>
    </p:spTree>
    <p:extLst>
      <p:ext uri="{BB962C8B-B14F-4D97-AF65-F5344CB8AC3E}">
        <p14:creationId xmlns:p14="http://schemas.microsoft.com/office/powerpoint/2010/main" val="3957252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479745" y="1346166"/>
            <a:ext cx="2376264" cy="369332"/>
          </a:xfrm>
          <a:prstGeom prst="rect">
            <a:avLst/>
          </a:prstGeom>
          <a:noFill/>
        </p:spPr>
        <p:txBody>
          <a:bodyPr wrap="square" rtlCol="0">
            <a:spAutoFit/>
          </a:bodyPr>
          <a:lstStyle/>
          <a:p>
            <a:r>
              <a:rPr lang="en-GB" dirty="0"/>
              <a:t>On an individual roof:</a:t>
            </a:r>
          </a:p>
        </p:txBody>
      </p:sp>
      <p:grpSp>
        <p:nvGrpSpPr>
          <p:cNvPr id="7" name="Group 6"/>
          <p:cNvGrpSpPr/>
          <p:nvPr/>
        </p:nvGrpSpPr>
        <p:grpSpPr>
          <a:xfrm>
            <a:off x="1496798" y="1988840"/>
            <a:ext cx="6566226" cy="4723197"/>
            <a:chOff x="1496798" y="1988840"/>
            <a:chExt cx="6566226" cy="4723197"/>
          </a:xfrm>
        </p:grpSpPr>
        <p:grpSp>
          <p:nvGrpSpPr>
            <p:cNvPr id="4" name="Group 3"/>
            <p:cNvGrpSpPr/>
            <p:nvPr/>
          </p:nvGrpSpPr>
          <p:grpSpPr>
            <a:xfrm>
              <a:off x="1510296" y="1988840"/>
              <a:ext cx="6552728" cy="2978462"/>
              <a:chOff x="2771800" y="2060848"/>
              <a:chExt cx="5472608" cy="2978462"/>
            </a:xfrm>
          </p:grpSpPr>
          <p:sp>
            <p:nvSpPr>
              <p:cNvPr id="2" name="TextBox 1"/>
              <p:cNvSpPr txBox="1"/>
              <p:nvPr/>
            </p:nvSpPr>
            <p:spPr>
              <a:xfrm>
                <a:off x="2771800" y="2060848"/>
                <a:ext cx="4680520" cy="923330"/>
              </a:xfrm>
              <a:prstGeom prst="rect">
                <a:avLst/>
              </a:prstGeom>
              <a:noFill/>
            </p:spPr>
            <p:txBody>
              <a:bodyPr wrap="square" rtlCol="0">
                <a:spAutoFit/>
              </a:bodyPr>
              <a:lstStyle/>
              <a:p>
                <a:r>
                  <a:rPr lang="en-GB" b="1" dirty="0"/>
                  <a:t>Drainage layer</a:t>
                </a:r>
                <a:r>
                  <a:rPr lang="en-GB" dirty="0"/>
                  <a:t>: </a:t>
                </a:r>
              </a:p>
              <a:p>
                <a:endParaRPr lang="en-GB" dirty="0"/>
              </a:p>
              <a:p>
                <a:r>
                  <a:rPr lang="en-GB" b="1" dirty="0">
                    <a:solidFill>
                      <a:schemeClr val="accent3">
                        <a:lumMod val="75000"/>
                      </a:schemeClr>
                    </a:solidFill>
                  </a:rPr>
                  <a:t>+ Increase depth</a:t>
                </a:r>
                <a:r>
                  <a:rPr lang="en-GB" dirty="0"/>
                  <a:t>			</a:t>
                </a:r>
                <a:r>
                  <a:rPr lang="en-GB" b="1" dirty="0">
                    <a:solidFill>
                      <a:srgbClr val="FF0000"/>
                    </a:solidFill>
                  </a:rPr>
                  <a:t>- Increases weight</a:t>
                </a:r>
              </a:p>
            </p:txBody>
          </p:sp>
          <p:sp>
            <p:nvSpPr>
              <p:cNvPr id="3" name="TextBox 2"/>
              <p:cNvSpPr txBox="1"/>
              <p:nvPr/>
            </p:nvSpPr>
            <p:spPr>
              <a:xfrm>
                <a:off x="2774500" y="3284984"/>
                <a:ext cx="5469908" cy="1754326"/>
              </a:xfrm>
              <a:prstGeom prst="rect">
                <a:avLst/>
              </a:prstGeom>
              <a:noFill/>
            </p:spPr>
            <p:txBody>
              <a:bodyPr wrap="square" rtlCol="0">
                <a:spAutoFit/>
              </a:bodyPr>
              <a:lstStyle/>
              <a:p>
                <a:r>
                  <a:rPr lang="en-GB" b="1" dirty="0"/>
                  <a:t>Substrate</a:t>
                </a:r>
                <a:r>
                  <a:rPr lang="en-GB" dirty="0"/>
                  <a:t>: </a:t>
                </a:r>
              </a:p>
              <a:p>
                <a:endParaRPr lang="en-GB" dirty="0"/>
              </a:p>
              <a:p>
                <a:r>
                  <a:rPr lang="en-GB" b="1" dirty="0">
                    <a:solidFill>
                      <a:schemeClr val="accent3">
                        <a:lumMod val="75000"/>
                      </a:schemeClr>
                    </a:solidFill>
                  </a:rPr>
                  <a:t>+ Increase depth</a:t>
                </a:r>
                <a:r>
                  <a:rPr lang="en-GB" dirty="0"/>
                  <a:t>			</a:t>
                </a:r>
                <a:r>
                  <a:rPr lang="en-GB" b="1" dirty="0">
                    <a:solidFill>
                      <a:srgbClr val="FF0000"/>
                    </a:solidFill>
                  </a:rPr>
                  <a:t>- Increases weight</a:t>
                </a:r>
              </a:p>
              <a:p>
                <a:r>
                  <a:rPr lang="en-GB" b="1" dirty="0">
                    <a:solidFill>
                      <a:schemeClr val="accent3">
                        <a:lumMod val="75000"/>
                      </a:schemeClr>
                    </a:solidFill>
                  </a:rPr>
                  <a:t>+ Increase WHC			</a:t>
                </a:r>
                <a:r>
                  <a:rPr lang="en-GB" b="1" dirty="0">
                    <a:solidFill>
                      <a:srgbClr val="FF0000"/>
                    </a:solidFill>
                  </a:rPr>
                  <a:t>- Increases weight</a:t>
                </a:r>
              </a:p>
              <a:p>
                <a:r>
                  <a:rPr lang="en-GB" b="1" dirty="0">
                    <a:solidFill>
                      <a:schemeClr val="accent3">
                        <a:lumMod val="75000"/>
                      </a:schemeClr>
                    </a:solidFill>
                  </a:rPr>
                  <a:t>+ Increase HC				</a:t>
                </a:r>
                <a:r>
                  <a:rPr lang="en-GB" b="1" dirty="0">
                    <a:solidFill>
                      <a:srgbClr val="FF0000"/>
                    </a:solidFill>
                  </a:rPr>
                  <a:t>- Decreases storage value</a:t>
                </a:r>
              </a:p>
              <a:p>
                <a:endParaRPr lang="en-GB" b="1" dirty="0">
                  <a:solidFill>
                    <a:srgbClr val="FF0000"/>
                  </a:solidFill>
                </a:endParaRPr>
              </a:p>
            </p:txBody>
          </p:sp>
        </p:grpSp>
        <p:sp>
          <p:nvSpPr>
            <p:cNvPr id="6" name="TextBox 5"/>
            <p:cNvSpPr txBox="1"/>
            <p:nvPr/>
          </p:nvSpPr>
          <p:spPr>
            <a:xfrm>
              <a:off x="1496798" y="4957711"/>
              <a:ext cx="6549495" cy="1754326"/>
            </a:xfrm>
            <a:prstGeom prst="rect">
              <a:avLst/>
            </a:prstGeom>
            <a:noFill/>
          </p:spPr>
          <p:txBody>
            <a:bodyPr wrap="square" rtlCol="0">
              <a:spAutoFit/>
            </a:bodyPr>
            <a:lstStyle/>
            <a:p>
              <a:r>
                <a:rPr lang="en-GB" b="1" dirty="0"/>
                <a:t>Vegetation</a:t>
              </a:r>
              <a:r>
                <a:rPr lang="en-GB" dirty="0"/>
                <a:t>: </a:t>
              </a:r>
            </a:p>
            <a:p>
              <a:endParaRPr lang="en-GB" dirty="0"/>
            </a:p>
            <a:p>
              <a:r>
                <a:rPr lang="en-GB" b="1" dirty="0">
                  <a:solidFill>
                    <a:schemeClr val="accent3">
                      <a:lumMod val="75000"/>
                    </a:schemeClr>
                  </a:solidFill>
                </a:rPr>
                <a:t>+ Use green plants </a:t>
              </a:r>
              <a:r>
                <a:rPr lang="en-GB" dirty="0"/>
                <a:t>			</a:t>
              </a:r>
              <a:r>
                <a:rPr lang="en-GB" b="1" dirty="0">
                  <a:solidFill>
                    <a:srgbClr val="FF0000"/>
                  </a:solidFill>
                </a:rPr>
                <a:t>- Increases drought susceptibility</a:t>
              </a:r>
            </a:p>
            <a:p>
              <a:r>
                <a:rPr lang="en-GB" b="1" dirty="0">
                  <a:solidFill>
                    <a:schemeClr val="accent3">
                      <a:lumMod val="75000"/>
                    </a:schemeClr>
                  </a:solidFill>
                </a:rPr>
                <a:t>+ Increase leaf area		</a:t>
              </a:r>
              <a:r>
                <a:rPr lang="en-GB" b="1" dirty="0">
                  <a:solidFill>
                    <a:srgbClr val="FF0000"/>
                  </a:solidFill>
                </a:rPr>
                <a:t>- Increases drought susceptibility </a:t>
              </a:r>
            </a:p>
            <a:p>
              <a:r>
                <a:rPr lang="en-GB" b="1" dirty="0">
                  <a:solidFill>
                    <a:schemeClr val="accent3">
                      <a:lumMod val="75000"/>
                    </a:schemeClr>
                  </a:solidFill>
                </a:rPr>
                <a:t>+ Increase diversity			</a:t>
              </a:r>
              <a:r>
                <a:rPr lang="en-GB" b="1" dirty="0">
                  <a:solidFill>
                    <a:srgbClr val="FF0000"/>
                  </a:solidFill>
                </a:rPr>
                <a:t>- Requires greater maintenance</a:t>
              </a:r>
            </a:p>
            <a:p>
              <a:endParaRPr lang="en-GB" b="1" dirty="0">
                <a:solidFill>
                  <a:srgbClr val="FF0000"/>
                </a:solidFill>
              </a:endParaRPr>
            </a:p>
          </p:txBody>
        </p:sp>
      </p:grpSp>
    </p:spTree>
    <p:extLst>
      <p:ext uri="{BB962C8B-B14F-4D97-AF65-F5344CB8AC3E}">
        <p14:creationId xmlns:p14="http://schemas.microsoft.com/office/powerpoint/2010/main" val="2796776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1479745" y="1412776"/>
            <a:ext cx="6908679" cy="4904207"/>
            <a:chOff x="1479745" y="1530832"/>
            <a:chExt cx="6908679" cy="4904207"/>
          </a:xfrm>
        </p:grpSpPr>
        <p:sp>
          <p:nvSpPr>
            <p:cNvPr id="2" name="TextBox 1"/>
            <p:cNvSpPr txBox="1"/>
            <p:nvPr/>
          </p:nvSpPr>
          <p:spPr>
            <a:xfrm>
              <a:off x="1479745" y="1530832"/>
              <a:ext cx="2376264" cy="369332"/>
            </a:xfrm>
            <a:prstGeom prst="rect">
              <a:avLst/>
            </a:prstGeom>
            <a:noFill/>
          </p:spPr>
          <p:txBody>
            <a:bodyPr wrap="square" rtlCol="0">
              <a:spAutoFit/>
            </a:bodyPr>
            <a:lstStyle/>
            <a:p>
              <a:r>
                <a:rPr lang="en-GB" dirty="0"/>
                <a:t>Overall:</a:t>
              </a:r>
            </a:p>
          </p:txBody>
        </p:sp>
        <p:grpSp>
          <p:nvGrpSpPr>
            <p:cNvPr id="3" name="Group 2"/>
            <p:cNvGrpSpPr/>
            <p:nvPr/>
          </p:nvGrpSpPr>
          <p:grpSpPr>
            <a:xfrm>
              <a:off x="1496798" y="1988840"/>
              <a:ext cx="6891626" cy="4446199"/>
              <a:chOff x="1496798" y="1988840"/>
              <a:chExt cx="6891626" cy="4446199"/>
            </a:xfrm>
          </p:grpSpPr>
          <p:grpSp>
            <p:nvGrpSpPr>
              <p:cNvPr id="4" name="Group 3"/>
              <p:cNvGrpSpPr/>
              <p:nvPr/>
            </p:nvGrpSpPr>
            <p:grpSpPr>
              <a:xfrm>
                <a:off x="1510296" y="1988840"/>
                <a:ext cx="6552728" cy="2978462"/>
                <a:chOff x="2771800" y="2060848"/>
                <a:chExt cx="5472608" cy="2978462"/>
              </a:xfrm>
            </p:grpSpPr>
            <p:sp>
              <p:nvSpPr>
                <p:cNvPr id="6" name="TextBox 5"/>
                <p:cNvSpPr txBox="1"/>
                <p:nvPr/>
              </p:nvSpPr>
              <p:spPr>
                <a:xfrm>
                  <a:off x="2771800" y="2060848"/>
                  <a:ext cx="4661876" cy="923330"/>
                </a:xfrm>
                <a:prstGeom prst="rect">
                  <a:avLst/>
                </a:prstGeom>
                <a:noFill/>
              </p:spPr>
              <p:txBody>
                <a:bodyPr wrap="square" rtlCol="0">
                  <a:spAutoFit/>
                </a:bodyPr>
                <a:lstStyle/>
                <a:p>
                  <a:r>
                    <a:rPr lang="en-GB" b="1" dirty="0"/>
                    <a:t>Drainage layer</a:t>
                  </a:r>
                  <a:r>
                    <a:rPr lang="en-GB" dirty="0"/>
                    <a:t>: </a:t>
                  </a:r>
                </a:p>
                <a:p>
                  <a:endParaRPr lang="en-GB" dirty="0"/>
                </a:p>
                <a:p>
                  <a:r>
                    <a:rPr lang="en-GB" b="1" dirty="0">
                      <a:solidFill>
                        <a:schemeClr val="accent3">
                          <a:lumMod val="75000"/>
                        </a:schemeClr>
                      </a:solidFill>
                    </a:rPr>
                    <a:t>+ Increase water storage technologies</a:t>
                  </a:r>
                  <a:r>
                    <a:rPr lang="en-GB" dirty="0"/>
                    <a:t>			</a:t>
                  </a:r>
                  <a:endParaRPr lang="en-GB" b="1" dirty="0">
                    <a:solidFill>
                      <a:srgbClr val="FF0000"/>
                    </a:solidFill>
                  </a:endParaRPr>
                </a:p>
              </p:txBody>
            </p:sp>
            <p:sp>
              <p:nvSpPr>
                <p:cNvPr id="7" name="TextBox 6"/>
                <p:cNvSpPr txBox="1"/>
                <p:nvPr/>
              </p:nvSpPr>
              <p:spPr>
                <a:xfrm>
                  <a:off x="2774500" y="3284984"/>
                  <a:ext cx="5469908" cy="1754326"/>
                </a:xfrm>
                <a:prstGeom prst="rect">
                  <a:avLst/>
                </a:prstGeom>
                <a:noFill/>
              </p:spPr>
              <p:txBody>
                <a:bodyPr wrap="square" rtlCol="0">
                  <a:spAutoFit/>
                </a:bodyPr>
                <a:lstStyle/>
                <a:p>
                  <a:r>
                    <a:rPr lang="en-GB" b="1" dirty="0"/>
                    <a:t>Substrate</a:t>
                  </a:r>
                  <a:r>
                    <a:rPr lang="en-GB" dirty="0"/>
                    <a:t>: </a:t>
                  </a:r>
                </a:p>
                <a:p>
                  <a:endParaRPr lang="en-GB" dirty="0"/>
                </a:p>
                <a:p>
                  <a:r>
                    <a:rPr lang="en-GB" b="1" dirty="0">
                      <a:solidFill>
                        <a:schemeClr val="accent3">
                          <a:lumMod val="75000"/>
                        </a:schemeClr>
                      </a:solidFill>
                    </a:rPr>
                    <a:t>+ Install maximum depth possible</a:t>
                  </a:r>
                  <a:r>
                    <a:rPr lang="en-GB" dirty="0"/>
                    <a:t>			</a:t>
                  </a:r>
                </a:p>
                <a:p>
                  <a:r>
                    <a:rPr lang="en-GB" b="1" dirty="0">
                      <a:solidFill>
                        <a:schemeClr val="accent3">
                          <a:lumMod val="75000"/>
                        </a:schemeClr>
                      </a:solidFill>
                    </a:rPr>
                    <a:t>+ Use substrates which focus on plant health rather than weight</a:t>
                  </a:r>
                  <a:endParaRPr lang="en-GB" b="1" dirty="0">
                    <a:solidFill>
                      <a:srgbClr val="FF0000"/>
                    </a:solidFill>
                  </a:endParaRPr>
                </a:p>
                <a:p>
                  <a:r>
                    <a:rPr lang="en-GB" b="1" dirty="0">
                      <a:solidFill>
                        <a:schemeClr val="accent3">
                          <a:lumMod val="75000"/>
                        </a:schemeClr>
                      </a:solidFill>
                    </a:rPr>
                    <a:t>+ Standard performance tests (STRI)</a:t>
                  </a:r>
                  <a:endParaRPr lang="en-GB" b="1" dirty="0">
                    <a:solidFill>
                      <a:srgbClr val="FF0000"/>
                    </a:solidFill>
                  </a:endParaRPr>
                </a:p>
                <a:p>
                  <a:endParaRPr lang="en-GB" b="1" dirty="0">
                    <a:solidFill>
                      <a:srgbClr val="FF0000"/>
                    </a:solidFill>
                  </a:endParaRPr>
                </a:p>
              </p:txBody>
            </p:sp>
          </p:grpSp>
          <p:sp>
            <p:nvSpPr>
              <p:cNvPr id="5" name="TextBox 4"/>
              <p:cNvSpPr txBox="1"/>
              <p:nvPr/>
            </p:nvSpPr>
            <p:spPr>
              <a:xfrm>
                <a:off x="1496798" y="4957711"/>
                <a:ext cx="6891626" cy="1477328"/>
              </a:xfrm>
              <a:prstGeom prst="rect">
                <a:avLst/>
              </a:prstGeom>
              <a:noFill/>
            </p:spPr>
            <p:txBody>
              <a:bodyPr wrap="square" rtlCol="0">
                <a:spAutoFit/>
              </a:bodyPr>
              <a:lstStyle/>
              <a:p>
                <a:r>
                  <a:rPr lang="en-GB" b="1" dirty="0"/>
                  <a:t>Vegetation</a:t>
                </a:r>
                <a:r>
                  <a:rPr lang="en-GB" dirty="0"/>
                  <a:t>: </a:t>
                </a:r>
              </a:p>
              <a:p>
                <a:endParaRPr lang="en-GB" dirty="0"/>
              </a:p>
              <a:p>
                <a:r>
                  <a:rPr lang="en-GB" b="1" dirty="0">
                    <a:solidFill>
                      <a:schemeClr val="accent3">
                        <a:lumMod val="75000"/>
                      </a:schemeClr>
                    </a:solidFill>
                  </a:rPr>
                  <a:t>+ Use more green plants rather than succulents (unless arid)</a:t>
                </a:r>
                <a:r>
                  <a:rPr lang="en-GB" dirty="0"/>
                  <a:t>	</a:t>
                </a:r>
              </a:p>
              <a:p>
                <a:r>
                  <a:rPr lang="en-GB" b="1" dirty="0">
                    <a:solidFill>
                      <a:schemeClr val="accent3">
                        <a:lumMod val="75000"/>
                      </a:schemeClr>
                    </a:solidFill>
                  </a:rPr>
                  <a:t>+ Increase the area of green roofs in a city, the effects are cumulative</a:t>
                </a:r>
                <a:endParaRPr lang="en-GB" b="1" dirty="0">
                  <a:solidFill>
                    <a:srgbClr val="FF0000"/>
                  </a:solidFill>
                </a:endParaRPr>
              </a:p>
              <a:p>
                <a:r>
                  <a:rPr lang="en-GB" b="1" dirty="0">
                    <a:solidFill>
                      <a:schemeClr val="accent3">
                        <a:lumMod val="75000"/>
                      </a:schemeClr>
                    </a:solidFill>
                  </a:rPr>
                  <a:t>+ Increase diversity			</a:t>
                </a:r>
                <a:endParaRPr lang="en-GB" b="1" dirty="0">
                  <a:solidFill>
                    <a:srgbClr val="FF0000"/>
                  </a:solidFill>
                </a:endParaRPr>
              </a:p>
            </p:txBody>
          </p:sp>
        </p:grpSp>
      </p:grpSp>
    </p:spTree>
    <p:extLst>
      <p:ext uri="{BB962C8B-B14F-4D97-AF65-F5344CB8AC3E}">
        <p14:creationId xmlns:p14="http://schemas.microsoft.com/office/powerpoint/2010/main" val="1969116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6" name="Picture 45"/>
          <p:cNvPicPr>
            <a:picLocks noChangeAspect="1"/>
          </p:cNvPicPr>
          <p:nvPr/>
        </p:nvPicPr>
        <p:blipFill>
          <a:blip r:embed="rId4"/>
          <a:stretch>
            <a:fillRect/>
          </a:stretch>
        </p:blipFill>
        <p:spPr>
          <a:xfrm>
            <a:off x="4718430" y="2320650"/>
            <a:ext cx="1122723" cy="830213"/>
          </a:xfrm>
          <a:prstGeom prst="rect">
            <a:avLst/>
          </a:prstGeom>
        </p:spPr>
      </p:pic>
      <p:pic>
        <p:nvPicPr>
          <p:cNvPr id="45" name="Picture 44"/>
          <p:cNvPicPr>
            <a:picLocks noChangeAspect="1"/>
          </p:cNvPicPr>
          <p:nvPr/>
        </p:nvPicPr>
        <p:blipFill>
          <a:blip r:embed="rId4"/>
          <a:stretch>
            <a:fillRect/>
          </a:stretch>
        </p:blipFill>
        <p:spPr>
          <a:xfrm>
            <a:off x="6968654" y="2333651"/>
            <a:ext cx="1122723" cy="830213"/>
          </a:xfrm>
          <a:prstGeom prst="rect">
            <a:avLst/>
          </a:prstGeom>
        </p:spPr>
      </p:pic>
      <p:pic>
        <p:nvPicPr>
          <p:cNvPr id="12" name="Picture 11"/>
          <p:cNvPicPr>
            <a:picLocks noChangeAspect="1"/>
          </p:cNvPicPr>
          <p:nvPr/>
        </p:nvPicPr>
        <p:blipFill>
          <a:blip r:embed="rId4"/>
          <a:stretch>
            <a:fillRect/>
          </a:stretch>
        </p:blipFill>
        <p:spPr>
          <a:xfrm>
            <a:off x="1499332" y="3054316"/>
            <a:ext cx="1122723" cy="830213"/>
          </a:xfrm>
          <a:prstGeom prst="rect">
            <a:avLst/>
          </a:prstGeom>
        </p:spPr>
      </p:pic>
      <p:sp>
        <p:nvSpPr>
          <p:cNvPr id="13" name="Up Arrow 12"/>
          <p:cNvSpPr/>
          <p:nvPr/>
        </p:nvSpPr>
        <p:spPr>
          <a:xfrm>
            <a:off x="2699792" y="3191455"/>
            <a:ext cx="245429" cy="6695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9" name="Group 18"/>
          <p:cNvGrpSpPr/>
          <p:nvPr/>
        </p:nvGrpSpPr>
        <p:grpSpPr>
          <a:xfrm>
            <a:off x="834052" y="4077071"/>
            <a:ext cx="3576006" cy="2009261"/>
            <a:chOff x="834052" y="4077071"/>
            <a:chExt cx="3576006" cy="2009261"/>
          </a:xfrm>
        </p:grpSpPr>
        <p:pic>
          <p:nvPicPr>
            <p:cNvPr id="10" name="Picture 9"/>
            <p:cNvPicPr>
              <a:picLocks noChangeAspect="1"/>
            </p:cNvPicPr>
            <p:nvPr/>
          </p:nvPicPr>
          <p:blipFill>
            <a:blip r:embed="rId5"/>
            <a:stretch>
              <a:fillRect/>
            </a:stretch>
          </p:blipFill>
          <p:spPr>
            <a:xfrm>
              <a:off x="834052" y="4077071"/>
              <a:ext cx="3576006" cy="2009261"/>
            </a:xfrm>
            <a:prstGeom prst="rect">
              <a:avLst/>
            </a:prstGeom>
          </p:spPr>
        </p:pic>
        <p:sp>
          <p:nvSpPr>
            <p:cNvPr id="14" name="Rectangle 13"/>
            <p:cNvSpPr/>
            <p:nvPr/>
          </p:nvSpPr>
          <p:spPr>
            <a:xfrm>
              <a:off x="1979712" y="4509120"/>
              <a:ext cx="432048" cy="230668"/>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a:off x="3131840" y="5081701"/>
              <a:ext cx="432048" cy="230668"/>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1875892" y="5805264"/>
              <a:ext cx="247836" cy="216024"/>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p:cNvSpPr/>
            <p:nvPr/>
          </p:nvSpPr>
          <p:spPr>
            <a:xfrm>
              <a:off x="3851920" y="4077071"/>
              <a:ext cx="247836" cy="216024"/>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p:cNvSpPr/>
            <p:nvPr/>
          </p:nvSpPr>
          <p:spPr>
            <a:xfrm>
              <a:off x="834052" y="5096345"/>
              <a:ext cx="247836" cy="216024"/>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0" name="Group 19"/>
          <p:cNvGrpSpPr/>
          <p:nvPr/>
        </p:nvGrpSpPr>
        <p:grpSpPr>
          <a:xfrm>
            <a:off x="4709548" y="4077070"/>
            <a:ext cx="3576006" cy="2009261"/>
            <a:chOff x="834052" y="4077071"/>
            <a:chExt cx="3576006" cy="2009261"/>
          </a:xfrm>
        </p:grpSpPr>
        <p:pic>
          <p:nvPicPr>
            <p:cNvPr id="21" name="Picture 20"/>
            <p:cNvPicPr>
              <a:picLocks noChangeAspect="1"/>
            </p:cNvPicPr>
            <p:nvPr/>
          </p:nvPicPr>
          <p:blipFill>
            <a:blip r:embed="rId5"/>
            <a:stretch>
              <a:fillRect/>
            </a:stretch>
          </p:blipFill>
          <p:spPr>
            <a:xfrm>
              <a:off x="834052" y="4077071"/>
              <a:ext cx="3576006" cy="2009261"/>
            </a:xfrm>
            <a:prstGeom prst="rect">
              <a:avLst/>
            </a:prstGeom>
          </p:spPr>
        </p:pic>
        <p:sp>
          <p:nvSpPr>
            <p:cNvPr id="22" name="Rectangle 21"/>
            <p:cNvSpPr/>
            <p:nvPr/>
          </p:nvSpPr>
          <p:spPr>
            <a:xfrm>
              <a:off x="1979712" y="4509120"/>
              <a:ext cx="432048" cy="230668"/>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Rectangle 22"/>
            <p:cNvSpPr/>
            <p:nvPr/>
          </p:nvSpPr>
          <p:spPr>
            <a:xfrm>
              <a:off x="3110398" y="5081701"/>
              <a:ext cx="1299660" cy="230668"/>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4" name="Rectangle 23"/>
            <p:cNvSpPr/>
            <p:nvPr/>
          </p:nvSpPr>
          <p:spPr>
            <a:xfrm>
              <a:off x="1875892" y="5805264"/>
              <a:ext cx="247836" cy="216024"/>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5" name="Rectangle 24"/>
            <p:cNvSpPr/>
            <p:nvPr/>
          </p:nvSpPr>
          <p:spPr>
            <a:xfrm>
              <a:off x="3851920" y="4077071"/>
              <a:ext cx="247836" cy="216024"/>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p:cNvSpPr/>
            <p:nvPr/>
          </p:nvSpPr>
          <p:spPr>
            <a:xfrm>
              <a:off x="834052" y="5096345"/>
              <a:ext cx="247836" cy="216024"/>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7" name="Rectangle 26"/>
          <p:cNvSpPr/>
          <p:nvPr/>
        </p:nvSpPr>
        <p:spPr>
          <a:xfrm>
            <a:off x="6306716" y="4892187"/>
            <a:ext cx="432048" cy="230668"/>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Rectangle 27"/>
          <p:cNvSpPr/>
          <p:nvPr/>
        </p:nvSpPr>
        <p:spPr>
          <a:xfrm>
            <a:off x="6297624" y="4718043"/>
            <a:ext cx="247836" cy="216024"/>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Rectangle 28"/>
          <p:cNvSpPr/>
          <p:nvPr/>
        </p:nvSpPr>
        <p:spPr>
          <a:xfrm>
            <a:off x="7925258" y="4870443"/>
            <a:ext cx="247836" cy="216024"/>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Rectangle 29"/>
          <p:cNvSpPr/>
          <p:nvPr/>
        </p:nvSpPr>
        <p:spPr>
          <a:xfrm>
            <a:off x="7613494" y="4401107"/>
            <a:ext cx="247836" cy="216024"/>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1" name="Rectangle 30"/>
          <p:cNvSpPr/>
          <p:nvPr/>
        </p:nvSpPr>
        <p:spPr>
          <a:xfrm>
            <a:off x="7038568" y="4363361"/>
            <a:ext cx="394347" cy="216024"/>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Rectangle 31"/>
          <p:cNvSpPr/>
          <p:nvPr/>
        </p:nvSpPr>
        <p:spPr>
          <a:xfrm>
            <a:off x="7479232" y="5445224"/>
            <a:ext cx="394347" cy="216024"/>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Rectangle 32"/>
          <p:cNvSpPr/>
          <p:nvPr/>
        </p:nvSpPr>
        <p:spPr>
          <a:xfrm>
            <a:off x="4978129" y="4791497"/>
            <a:ext cx="313951" cy="331358"/>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4" name="Rectangle 33"/>
          <p:cNvSpPr/>
          <p:nvPr/>
        </p:nvSpPr>
        <p:spPr>
          <a:xfrm>
            <a:off x="6249715" y="4207200"/>
            <a:ext cx="247836" cy="216024"/>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5" name="Rectangle 34"/>
          <p:cNvSpPr/>
          <p:nvPr/>
        </p:nvSpPr>
        <p:spPr>
          <a:xfrm>
            <a:off x="5811750" y="4892187"/>
            <a:ext cx="247836" cy="216024"/>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6" name="Rectangle 35"/>
          <p:cNvSpPr/>
          <p:nvPr/>
        </p:nvSpPr>
        <p:spPr>
          <a:xfrm>
            <a:off x="6065247" y="5715850"/>
            <a:ext cx="247836" cy="216024"/>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Rectangle 36"/>
          <p:cNvSpPr/>
          <p:nvPr/>
        </p:nvSpPr>
        <p:spPr>
          <a:xfrm>
            <a:off x="5409105" y="5510140"/>
            <a:ext cx="432048" cy="230668"/>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Rectangle 37"/>
          <p:cNvSpPr/>
          <p:nvPr/>
        </p:nvSpPr>
        <p:spPr>
          <a:xfrm>
            <a:off x="7263208" y="5740808"/>
            <a:ext cx="350286" cy="287801"/>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Rectangle 38"/>
          <p:cNvSpPr/>
          <p:nvPr/>
        </p:nvSpPr>
        <p:spPr>
          <a:xfrm>
            <a:off x="5337961" y="5312629"/>
            <a:ext cx="1299660" cy="126254"/>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Rectangle 39"/>
          <p:cNvSpPr/>
          <p:nvPr/>
        </p:nvSpPr>
        <p:spPr>
          <a:xfrm rot="5400000">
            <a:off x="6471572" y="4444967"/>
            <a:ext cx="780486" cy="70466"/>
          </a:xfrm>
          <a:prstGeom prst="rect">
            <a:avLst/>
          </a:prstGeom>
          <a:solidFill>
            <a:schemeClr val="accent3">
              <a:lumMod val="75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1" name="Picture 40"/>
          <p:cNvPicPr>
            <a:picLocks noChangeAspect="1"/>
          </p:cNvPicPr>
          <p:nvPr/>
        </p:nvPicPr>
        <p:blipFill>
          <a:blip r:embed="rId4"/>
          <a:stretch>
            <a:fillRect/>
          </a:stretch>
        </p:blipFill>
        <p:spPr>
          <a:xfrm>
            <a:off x="4628665" y="2969890"/>
            <a:ext cx="1122723" cy="830213"/>
          </a:xfrm>
          <a:prstGeom prst="rect">
            <a:avLst/>
          </a:prstGeom>
        </p:spPr>
      </p:pic>
      <p:pic>
        <p:nvPicPr>
          <p:cNvPr id="42" name="Picture 41"/>
          <p:cNvPicPr>
            <a:picLocks noChangeAspect="1"/>
          </p:cNvPicPr>
          <p:nvPr/>
        </p:nvPicPr>
        <p:blipFill>
          <a:blip r:embed="rId4"/>
          <a:stretch>
            <a:fillRect/>
          </a:stretch>
        </p:blipFill>
        <p:spPr>
          <a:xfrm>
            <a:off x="5959028" y="2354454"/>
            <a:ext cx="1122723" cy="830213"/>
          </a:xfrm>
          <a:prstGeom prst="rect">
            <a:avLst/>
          </a:prstGeom>
        </p:spPr>
      </p:pic>
      <p:pic>
        <p:nvPicPr>
          <p:cNvPr id="43" name="Picture 42"/>
          <p:cNvPicPr>
            <a:picLocks noChangeAspect="1"/>
          </p:cNvPicPr>
          <p:nvPr/>
        </p:nvPicPr>
        <p:blipFill>
          <a:blip r:embed="rId4"/>
          <a:stretch>
            <a:fillRect/>
          </a:stretch>
        </p:blipFill>
        <p:spPr>
          <a:xfrm>
            <a:off x="6977931" y="2985819"/>
            <a:ext cx="1122723" cy="830213"/>
          </a:xfrm>
          <a:prstGeom prst="rect">
            <a:avLst/>
          </a:prstGeom>
        </p:spPr>
      </p:pic>
      <p:pic>
        <p:nvPicPr>
          <p:cNvPr id="44" name="Picture 43"/>
          <p:cNvPicPr>
            <a:picLocks noChangeAspect="1"/>
          </p:cNvPicPr>
          <p:nvPr/>
        </p:nvPicPr>
        <p:blipFill>
          <a:blip r:embed="rId4"/>
          <a:stretch>
            <a:fillRect/>
          </a:stretch>
        </p:blipFill>
        <p:spPr>
          <a:xfrm>
            <a:off x="5855208" y="3030599"/>
            <a:ext cx="1122723" cy="830213"/>
          </a:xfrm>
          <a:prstGeom prst="rect">
            <a:avLst/>
          </a:prstGeom>
        </p:spPr>
      </p:pic>
      <p:sp>
        <p:nvSpPr>
          <p:cNvPr id="47" name="Up Arrow 46"/>
          <p:cNvSpPr/>
          <p:nvPr/>
        </p:nvSpPr>
        <p:spPr>
          <a:xfrm>
            <a:off x="5791041" y="3027661"/>
            <a:ext cx="245429" cy="6695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Up Arrow 47"/>
          <p:cNvSpPr/>
          <p:nvPr/>
        </p:nvSpPr>
        <p:spPr>
          <a:xfrm>
            <a:off x="6624169" y="3054316"/>
            <a:ext cx="245429" cy="6695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Up Arrow 48"/>
          <p:cNvSpPr/>
          <p:nvPr/>
        </p:nvSpPr>
        <p:spPr>
          <a:xfrm>
            <a:off x="7407300" y="3062800"/>
            <a:ext cx="245429" cy="669593"/>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3364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346729" y="1912569"/>
            <a:ext cx="2765673" cy="1958548"/>
          </a:xfrm>
          <a:prstGeom prst="rect">
            <a:avLst/>
          </a:prstGeom>
        </p:spPr>
      </p:pic>
      <p:pic>
        <p:nvPicPr>
          <p:cNvPr id="4" name="Picture 3"/>
          <p:cNvPicPr>
            <a:picLocks noChangeAspect="1"/>
          </p:cNvPicPr>
          <p:nvPr/>
        </p:nvPicPr>
        <p:blipFill>
          <a:blip r:embed="rId5"/>
          <a:stretch>
            <a:fillRect/>
          </a:stretch>
        </p:blipFill>
        <p:spPr>
          <a:xfrm>
            <a:off x="323528" y="4337947"/>
            <a:ext cx="2747777" cy="1796359"/>
          </a:xfrm>
          <a:prstGeom prst="rect">
            <a:avLst/>
          </a:prstGeom>
        </p:spPr>
      </p:pic>
      <p:sp>
        <p:nvSpPr>
          <p:cNvPr id="5" name="TextBox 4"/>
          <p:cNvSpPr txBox="1"/>
          <p:nvPr/>
        </p:nvSpPr>
        <p:spPr>
          <a:xfrm>
            <a:off x="3327381" y="1916832"/>
            <a:ext cx="2520280" cy="4247317"/>
          </a:xfrm>
          <a:prstGeom prst="rect">
            <a:avLst/>
          </a:prstGeom>
          <a:noFill/>
        </p:spPr>
        <p:txBody>
          <a:bodyPr wrap="square" rtlCol="0">
            <a:spAutoFit/>
          </a:bodyPr>
          <a:lstStyle/>
          <a:p>
            <a:r>
              <a:rPr lang="en-GB" b="1" dirty="0"/>
              <a:t>Reduce leaf area </a:t>
            </a:r>
          </a:p>
          <a:p>
            <a:endParaRPr lang="en-GB" dirty="0"/>
          </a:p>
          <a:p>
            <a:pPr marL="285750" indent="-285750">
              <a:buFontTx/>
              <a:buChar char="-"/>
            </a:pPr>
            <a:r>
              <a:rPr lang="en-GB" dirty="0"/>
              <a:t>Maintenance </a:t>
            </a:r>
          </a:p>
          <a:p>
            <a:pPr marL="285750" indent="-285750">
              <a:buFontTx/>
              <a:buChar char="-"/>
            </a:pPr>
            <a:r>
              <a:rPr lang="en-GB" dirty="0"/>
              <a:t>Development </a:t>
            </a:r>
          </a:p>
          <a:p>
            <a:pPr marL="285750" indent="-285750">
              <a:buFontTx/>
              <a:buChar char="-"/>
            </a:pPr>
            <a:r>
              <a:rPr lang="en-GB" dirty="0"/>
              <a:t>Beautifying</a:t>
            </a:r>
          </a:p>
          <a:p>
            <a:endParaRPr lang="en-GB" dirty="0"/>
          </a:p>
          <a:p>
            <a:endParaRPr lang="en-GB" dirty="0"/>
          </a:p>
          <a:p>
            <a:endParaRPr lang="en-GB" dirty="0"/>
          </a:p>
          <a:p>
            <a:endParaRPr lang="en-GB" dirty="0"/>
          </a:p>
          <a:p>
            <a:r>
              <a:rPr lang="en-GB" b="1" dirty="0"/>
              <a:t>Replace with</a:t>
            </a:r>
          </a:p>
          <a:p>
            <a:endParaRPr lang="en-GB" dirty="0"/>
          </a:p>
          <a:p>
            <a:pPr marL="285750" indent="-285750">
              <a:buFontTx/>
              <a:buChar char="-"/>
            </a:pPr>
            <a:r>
              <a:rPr lang="en-GB" dirty="0"/>
              <a:t>Designed GI</a:t>
            </a:r>
          </a:p>
          <a:p>
            <a:pPr marL="285750" indent="-285750">
              <a:buFontTx/>
              <a:buChar char="-"/>
            </a:pPr>
            <a:r>
              <a:rPr lang="en-GB" dirty="0"/>
              <a:t>On-building spaces</a:t>
            </a:r>
          </a:p>
          <a:p>
            <a:pPr marL="285750" indent="-285750">
              <a:buFontTx/>
              <a:buChar char="-"/>
            </a:pPr>
            <a:r>
              <a:rPr lang="en-GB" dirty="0"/>
              <a:t>Designated areas of low maintenance</a:t>
            </a:r>
          </a:p>
        </p:txBody>
      </p:sp>
      <p:pic>
        <p:nvPicPr>
          <p:cNvPr id="6" name="Picture 5"/>
          <p:cNvPicPr>
            <a:picLocks noChangeAspect="1"/>
          </p:cNvPicPr>
          <p:nvPr/>
        </p:nvPicPr>
        <p:blipFill>
          <a:blip r:embed="rId6"/>
          <a:stretch>
            <a:fillRect/>
          </a:stretch>
        </p:blipFill>
        <p:spPr>
          <a:xfrm>
            <a:off x="6033009" y="320906"/>
            <a:ext cx="2076822" cy="2076822"/>
          </a:xfrm>
          <a:prstGeom prst="rect">
            <a:avLst/>
          </a:prstGeom>
        </p:spPr>
      </p:pic>
      <p:sp>
        <p:nvSpPr>
          <p:cNvPr id="7" name="TextBox 6"/>
          <p:cNvSpPr txBox="1"/>
          <p:nvPr/>
        </p:nvSpPr>
        <p:spPr>
          <a:xfrm>
            <a:off x="6305775" y="2421636"/>
            <a:ext cx="1944216" cy="253916"/>
          </a:xfrm>
          <a:prstGeom prst="rect">
            <a:avLst/>
          </a:prstGeom>
          <a:noFill/>
        </p:spPr>
        <p:txBody>
          <a:bodyPr wrap="square" rtlCol="0">
            <a:spAutoFit/>
          </a:bodyPr>
          <a:lstStyle/>
          <a:p>
            <a:r>
              <a:rPr lang="en-GB" sz="1050" dirty="0"/>
              <a:t>© </a:t>
            </a:r>
            <a:r>
              <a:rPr lang="en-GB" sz="1050" dirty="0" err="1"/>
              <a:t>Buro</a:t>
            </a:r>
            <a:r>
              <a:rPr lang="en-GB" sz="1050" dirty="0"/>
              <a:t> </a:t>
            </a:r>
            <a:r>
              <a:rPr lang="en-GB" sz="1050" dirty="0" err="1"/>
              <a:t>Sant</a:t>
            </a:r>
            <a:r>
              <a:rPr lang="en-GB" sz="1050" dirty="0"/>
              <a:t> </a:t>
            </a:r>
            <a:r>
              <a:rPr lang="en-GB" sz="1050" dirty="0" err="1"/>
              <a:t>en</a:t>
            </a:r>
            <a:r>
              <a:rPr lang="en-GB" sz="1050" dirty="0"/>
              <a:t> Co Architecture</a:t>
            </a:r>
          </a:p>
        </p:txBody>
      </p:sp>
      <p:pic>
        <p:nvPicPr>
          <p:cNvPr id="11" name="Picture 10"/>
          <p:cNvPicPr>
            <a:picLocks noChangeAspect="1"/>
          </p:cNvPicPr>
          <p:nvPr/>
        </p:nvPicPr>
        <p:blipFill>
          <a:blip r:embed="rId7"/>
          <a:stretch>
            <a:fillRect/>
          </a:stretch>
        </p:blipFill>
        <p:spPr>
          <a:xfrm>
            <a:off x="5837147" y="2812652"/>
            <a:ext cx="2426847" cy="1670480"/>
          </a:xfrm>
          <a:prstGeom prst="rect">
            <a:avLst/>
          </a:prstGeom>
        </p:spPr>
      </p:pic>
      <p:sp>
        <p:nvSpPr>
          <p:cNvPr id="12" name="TextBox 11"/>
          <p:cNvSpPr txBox="1"/>
          <p:nvPr/>
        </p:nvSpPr>
        <p:spPr>
          <a:xfrm>
            <a:off x="6086898" y="4520074"/>
            <a:ext cx="2381970" cy="253916"/>
          </a:xfrm>
          <a:prstGeom prst="rect">
            <a:avLst/>
          </a:prstGeom>
          <a:noFill/>
        </p:spPr>
        <p:txBody>
          <a:bodyPr wrap="square" rtlCol="0">
            <a:spAutoFit/>
          </a:bodyPr>
          <a:lstStyle/>
          <a:p>
            <a:r>
              <a:rPr lang="en-GB" sz="1050" dirty="0"/>
              <a:t>© Gary Comer Youth Centre, Chicago</a:t>
            </a:r>
          </a:p>
        </p:txBody>
      </p:sp>
      <p:pic>
        <p:nvPicPr>
          <p:cNvPr id="13" name="Picture 12"/>
          <p:cNvPicPr>
            <a:picLocks noChangeAspect="1"/>
          </p:cNvPicPr>
          <p:nvPr/>
        </p:nvPicPr>
        <p:blipFill>
          <a:blip r:embed="rId8"/>
          <a:stretch>
            <a:fillRect/>
          </a:stretch>
        </p:blipFill>
        <p:spPr>
          <a:xfrm>
            <a:off x="5887752" y="4810932"/>
            <a:ext cx="2533464" cy="1688976"/>
          </a:xfrm>
          <a:prstGeom prst="rect">
            <a:avLst/>
          </a:prstGeom>
        </p:spPr>
      </p:pic>
      <p:sp>
        <p:nvSpPr>
          <p:cNvPr id="14" name="TextBox 13"/>
          <p:cNvSpPr txBox="1"/>
          <p:nvPr/>
        </p:nvSpPr>
        <p:spPr>
          <a:xfrm>
            <a:off x="5762195" y="6511750"/>
            <a:ext cx="2784578" cy="253916"/>
          </a:xfrm>
          <a:prstGeom prst="rect">
            <a:avLst/>
          </a:prstGeom>
          <a:noFill/>
        </p:spPr>
        <p:txBody>
          <a:bodyPr wrap="square" rtlCol="0">
            <a:spAutoFit/>
          </a:bodyPr>
          <a:lstStyle/>
          <a:p>
            <a:r>
              <a:rPr lang="en-GB" sz="1050" dirty="0"/>
              <a:t>European Patent Office, Rijswijk © Van der </a:t>
            </a:r>
            <a:r>
              <a:rPr lang="en-GB" sz="1050" dirty="0" err="1"/>
              <a:t>Tol</a:t>
            </a:r>
            <a:endParaRPr lang="en-GB" sz="1050" dirty="0"/>
          </a:p>
        </p:txBody>
      </p:sp>
    </p:spTree>
    <p:extLst>
      <p:ext uri="{BB962C8B-B14F-4D97-AF65-F5344CB8AC3E}">
        <p14:creationId xmlns:p14="http://schemas.microsoft.com/office/powerpoint/2010/main" val="402305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186825" y="625910"/>
            <a:ext cx="4193892" cy="584775"/>
          </a:xfrm>
          <a:prstGeom prst="rect">
            <a:avLst/>
          </a:prstGeom>
          <a:noFill/>
        </p:spPr>
        <p:txBody>
          <a:bodyPr wrap="square" rtlCol="0">
            <a:spAutoFit/>
          </a:bodyPr>
          <a:lstStyle/>
          <a:p>
            <a:r>
              <a:rPr lang="en-GB" sz="3200" b="1" u="sng" dirty="0"/>
              <a:t>Shading &amp; Albedo</a:t>
            </a:r>
          </a:p>
        </p:txBody>
      </p:sp>
      <p:pic>
        <p:nvPicPr>
          <p:cNvPr id="8" name="Picture 7"/>
          <p:cNvPicPr>
            <a:picLocks noChangeAspect="1"/>
          </p:cNvPicPr>
          <p:nvPr/>
        </p:nvPicPr>
        <p:blipFill>
          <a:blip r:embed="rId4"/>
          <a:stretch>
            <a:fillRect/>
          </a:stretch>
        </p:blipFill>
        <p:spPr>
          <a:xfrm>
            <a:off x="5868144" y="4006652"/>
            <a:ext cx="3025147" cy="2268860"/>
          </a:xfrm>
          <a:prstGeom prst="rect">
            <a:avLst/>
          </a:prstGeom>
        </p:spPr>
      </p:pic>
      <p:pic>
        <p:nvPicPr>
          <p:cNvPr id="11" name="Picture 10"/>
          <p:cNvPicPr>
            <a:picLocks noChangeAspect="1"/>
          </p:cNvPicPr>
          <p:nvPr/>
        </p:nvPicPr>
        <p:blipFill>
          <a:blip r:embed="rId5"/>
          <a:stretch>
            <a:fillRect/>
          </a:stretch>
        </p:blipFill>
        <p:spPr>
          <a:xfrm>
            <a:off x="467544" y="4077072"/>
            <a:ext cx="3096344" cy="2329538"/>
          </a:xfrm>
          <a:prstGeom prst="rect">
            <a:avLst/>
          </a:prstGeom>
        </p:spPr>
      </p:pic>
      <p:pic>
        <p:nvPicPr>
          <p:cNvPr id="12" name="Picture 11"/>
          <p:cNvPicPr>
            <a:picLocks noChangeAspect="1"/>
          </p:cNvPicPr>
          <p:nvPr/>
        </p:nvPicPr>
        <p:blipFill>
          <a:blip r:embed="rId6"/>
          <a:stretch>
            <a:fillRect/>
          </a:stretch>
        </p:blipFill>
        <p:spPr>
          <a:xfrm>
            <a:off x="3715949" y="4060502"/>
            <a:ext cx="1944216" cy="2586796"/>
          </a:xfrm>
          <a:prstGeom prst="rect">
            <a:avLst/>
          </a:prstGeom>
        </p:spPr>
      </p:pic>
      <p:pic>
        <p:nvPicPr>
          <p:cNvPr id="13" name="Picture 12"/>
          <p:cNvPicPr>
            <a:picLocks noChangeAspect="1"/>
          </p:cNvPicPr>
          <p:nvPr/>
        </p:nvPicPr>
        <p:blipFill>
          <a:blip r:embed="rId7"/>
          <a:stretch>
            <a:fillRect/>
          </a:stretch>
        </p:blipFill>
        <p:spPr>
          <a:xfrm>
            <a:off x="4709761" y="1603776"/>
            <a:ext cx="3321975" cy="2216380"/>
          </a:xfrm>
          <a:prstGeom prst="rect">
            <a:avLst/>
          </a:prstGeom>
        </p:spPr>
      </p:pic>
      <p:pic>
        <p:nvPicPr>
          <p:cNvPr id="14" name="Picture 4" descr="Image result for urban tre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9632" y="1603776"/>
            <a:ext cx="2960373" cy="22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504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79712" y="1196752"/>
            <a:ext cx="5616624" cy="5170646"/>
          </a:xfrm>
          <a:prstGeom prst="rect">
            <a:avLst/>
          </a:prstGeom>
          <a:noFill/>
        </p:spPr>
        <p:txBody>
          <a:bodyPr wrap="square" rtlCol="0">
            <a:spAutoFit/>
          </a:bodyPr>
          <a:lstStyle/>
          <a:p>
            <a:pPr algn="ctr"/>
            <a:r>
              <a:rPr lang="en-GB" dirty="0"/>
              <a:t>Preventing light reaching a surface and heating it up</a:t>
            </a:r>
          </a:p>
          <a:p>
            <a:pPr algn="ctr"/>
            <a:endParaRPr lang="en-GB" dirty="0"/>
          </a:p>
          <a:p>
            <a:pPr algn="ctr"/>
            <a:r>
              <a:rPr lang="en-GB" dirty="0"/>
              <a:t>Or</a:t>
            </a:r>
          </a:p>
          <a:p>
            <a:pPr algn="ctr"/>
            <a:endParaRPr lang="en-GB" dirty="0"/>
          </a:p>
          <a:p>
            <a:pPr algn="ctr"/>
            <a:r>
              <a:rPr lang="en-GB" dirty="0"/>
              <a:t>Reflecting light from a surface to prevent it heating up</a:t>
            </a:r>
          </a:p>
          <a:p>
            <a:pPr algn="ctr"/>
            <a:endParaRPr lang="en-GB" dirty="0"/>
          </a:p>
          <a:p>
            <a:pPr algn="ctr"/>
            <a:endParaRPr lang="en-GB" dirty="0"/>
          </a:p>
          <a:p>
            <a:pPr algn="ctr"/>
            <a:r>
              <a:rPr lang="en-GB" b="1" dirty="0"/>
              <a:t>By 2030</a:t>
            </a:r>
          </a:p>
          <a:p>
            <a:pPr algn="ctr"/>
            <a:endParaRPr lang="en-GB" dirty="0"/>
          </a:p>
          <a:p>
            <a:pPr algn="ctr"/>
            <a:r>
              <a:rPr lang="en-GB" dirty="0"/>
              <a:t>Summer temperature will increase by 3-4 °C</a:t>
            </a:r>
          </a:p>
          <a:p>
            <a:pPr algn="ctr"/>
            <a:r>
              <a:rPr lang="en-GB" dirty="0"/>
              <a:t>Summer solar radiation will increase by 15-20%</a:t>
            </a:r>
          </a:p>
          <a:p>
            <a:pPr algn="ctr"/>
            <a:r>
              <a:rPr lang="en-GB" sz="1400" dirty="0"/>
              <a:t>(Williams et al. 2013. </a:t>
            </a:r>
            <a:r>
              <a:rPr lang="en-GB" sz="1400" i="1" dirty="0"/>
              <a:t>Based on Oxford, Bristol &amp; Stockport)</a:t>
            </a:r>
          </a:p>
          <a:p>
            <a:pPr algn="ctr"/>
            <a:endParaRPr lang="en-GB" sz="1400" i="1" dirty="0"/>
          </a:p>
          <a:p>
            <a:pPr algn="ctr"/>
            <a:r>
              <a:rPr lang="en-GB" b="1" dirty="0"/>
              <a:t>By 2050</a:t>
            </a:r>
          </a:p>
          <a:p>
            <a:pPr algn="ctr"/>
            <a:endParaRPr lang="en-GB" b="1" dirty="0"/>
          </a:p>
          <a:p>
            <a:pPr algn="ctr"/>
            <a:r>
              <a:rPr lang="en-GB" dirty="0"/>
              <a:t>Summer temperature will increase by 4-5 °C</a:t>
            </a:r>
          </a:p>
          <a:p>
            <a:pPr algn="ctr"/>
            <a:r>
              <a:rPr lang="en-GB" dirty="0"/>
              <a:t>Summer solar radiation will increase by 20-23%</a:t>
            </a:r>
          </a:p>
          <a:p>
            <a:pPr algn="ctr"/>
            <a:r>
              <a:rPr lang="en-GB" sz="1400" dirty="0"/>
              <a:t>(Williams et al. 2013. </a:t>
            </a:r>
            <a:r>
              <a:rPr lang="en-GB" sz="1400" i="1" dirty="0"/>
              <a:t>Based on Oxford, Bristol &amp; Stockport)</a:t>
            </a:r>
          </a:p>
          <a:p>
            <a:pPr algn="ctr"/>
            <a:endParaRPr lang="en-GB" b="1" dirty="0"/>
          </a:p>
        </p:txBody>
      </p:sp>
    </p:spTree>
    <p:extLst>
      <p:ext uri="{BB962C8B-B14F-4D97-AF65-F5344CB8AC3E}">
        <p14:creationId xmlns:p14="http://schemas.microsoft.com/office/powerpoint/2010/main" val="1327646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4" cstate="print"/>
          <a:srcRect/>
          <a:stretch>
            <a:fillRect/>
          </a:stretch>
        </p:blipFill>
        <p:spPr bwMode="auto">
          <a:xfrm>
            <a:off x="914266" y="3685184"/>
            <a:ext cx="3943151" cy="3171665"/>
          </a:xfrm>
          <a:prstGeom prst="rect">
            <a:avLst/>
          </a:prstGeom>
          <a:noFill/>
          <a:ln w="9525">
            <a:noFill/>
            <a:miter lim="800000"/>
            <a:headEnd/>
            <a:tailEnd/>
          </a:ln>
        </p:spPr>
      </p:pic>
      <p:grpSp>
        <p:nvGrpSpPr>
          <p:cNvPr id="5" name="Group 4"/>
          <p:cNvGrpSpPr/>
          <p:nvPr/>
        </p:nvGrpSpPr>
        <p:grpSpPr>
          <a:xfrm>
            <a:off x="914266" y="1196752"/>
            <a:ext cx="7672048" cy="744825"/>
            <a:chOff x="755576" y="865070"/>
            <a:chExt cx="7672048" cy="744825"/>
          </a:xfrm>
        </p:grpSpPr>
        <p:pic>
          <p:nvPicPr>
            <p:cNvPr id="6" name="Picture 4" descr="https://tse4.mm.bing.net/th?id=OIP.M516024ebbf373b3e58f455368d5f57faH0&amp;pid=A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865570"/>
              <a:ext cx="1050812" cy="7443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tse4.mm.bing.net/th?id=OIP.M516024ebbf373b3e58f455368d5f57faH0&amp;pid=A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2209" y="865321"/>
              <a:ext cx="1050812" cy="7443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tse4.mm.bing.net/th?id=OIP.M516024ebbf373b3e58f455368d5f57faH0&amp;pid=A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3293" y="865197"/>
              <a:ext cx="1050812" cy="7443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tse4.mm.bing.net/th?id=OIP.M516024ebbf373b3e58f455368d5f57faH0&amp;pid=A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405" y="865072"/>
              <a:ext cx="1050812" cy="7443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tse4.mm.bing.net/th?id=OIP.M516024ebbf373b3e58f455368d5f57faH0&amp;pid=A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1517" y="865072"/>
              <a:ext cx="1050812" cy="7443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tse4.mm.bing.net/th?id=OIP.M516024ebbf373b3e58f455368d5f57faH0&amp;pid=A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6000" y="865071"/>
              <a:ext cx="1050812" cy="744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tse4.mm.bing.net/th?id=OIP.M516024ebbf373b3e58f455368d5f57faH0&amp;pid=A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6812" y="865070"/>
              <a:ext cx="1050812" cy="744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s://tse4.mm.bing.net/th?id=OIP.M516024ebbf373b3e58f455368d5f57faH0&amp;pid=Ap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8197" y="865446"/>
              <a:ext cx="1050812" cy="74432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p:cNvPicPr>
            <a:picLocks noChangeAspect="1"/>
          </p:cNvPicPr>
          <p:nvPr/>
        </p:nvPicPr>
        <p:blipFill>
          <a:blip r:embed="rId6"/>
          <a:stretch>
            <a:fillRect/>
          </a:stretch>
        </p:blipFill>
        <p:spPr>
          <a:xfrm>
            <a:off x="916881" y="1941577"/>
            <a:ext cx="7669433" cy="1743607"/>
          </a:xfrm>
          <a:prstGeom prst="rect">
            <a:avLst/>
          </a:prstGeom>
        </p:spPr>
      </p:pic>
      <p:sp>
        <p:nvSpPr>
          <p:cNvPr id="15" name="Title 1"/>
          <p:cNvSpPr txBox="1">
            <a:spLocks/>
          </p:cNvSpPr>
          <p:nvPr/>
        </p:nvSpPr>
        <p:spPr>
          <a:xfrm>
            <a:off x="1259632" y="2109338"/>
            <a:ext cx="7205663" cy="11521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solidFill>
                  <a:schemeClr val="bg1"/>
                </a:solidFill>
              </a:rPr>
              <a:t>Plants and Architecture</a:t>
            </a:r>
          </a:p>
        </p:txBody>
      </p:sp>
      <p:sp>
        <p:nvSpPr>
          <p:cNvPr id="17" name="TextBox 16"/>
          <p:cNvSpPr txBox="1"/>
          <p:nvPr/>
        </p:nvSpPr>
        <p:spPr>
          <a:xfrm>
            <a:off x="5150702" y="4242295"/>
            <a:ext cx="3718787" cy="2308324"/>
          </a:xfrm>
          <a:prstGeom prst="rect">
            <a:avLst/>
          </a:prstGeom>
          <a:noFill/>
        </p:spPr>
        <p:txBody>
          <a:bodyPr wrap="square" rtlCol="0">
            <a:spAutoFit/>
          </a:bodyPr>
          <a:lstStyle/>
          <a:p>
            <a:r>
              <a:rPr lang="en-GB" dirty="0">
                <a:hlinkClick r:id="rId7"/>
              </a:rPr>
              <a:t>IBERS</a:t>
            </a:r>
            <a:r>
              <a:rPr lang="en-GB" dirty="0"/>
              <a:t>, Aberystwyth University</a:t>
            </a:r>
          </a:p>
          <a:p>
            <a:r>
              <a:rPr lang="en-GB" dirty="0">
                <a:hlinkClick r:id="rId8"/>
              </a:rPr>
              <a:t>Biocomposites</a:t>
            </a:r>
            <a:r>
              <a:rPr lang="en-GB" dirty="0"/>
              <a:t>, Bangor University</a:t>
            </a:r>
          </a:p>
          <a:p>
            <a:r>
              <a:rPr lang="en-GB" dirty="0">
                <a:hlinkClick r:id="rId9"/>
              </a:rPr>
              <a:t>Welsh School of Architecture</a:t>
            </a:r>
            <a:r>
              <a:rPr lang="en-GB" dirty="0"/>
              <a:t>, Cardiff</a:t>
            </a:r>
          </a:p>
          <a:p>
            <a:endParaRPr lang="en-GB" dirty="0"/>
          </a:p>
          <a:p>
            <a:endParaRPr lang="en-GB" dirty="0"/>
          </a:p>
          <a:p>
            <a:r>
              <a:rPr lang="en-GB" dirty="0">
                <a:hlinkClick r:id="rId10"/>
              </a:rPr>
              <a:t>pcw1@aber.ac.uk</a:t>
            </a:r>
            <a:endParaRPr lang="en-GB" dirty="0"/>
          </a:p>
          <a:p>
            <a:r>
              <a:rPr lang="en-GB" dirty="0">
                <a:hlinkClick r:id="rId11"/>
              </a:rPr>
              <a:t>@</a:t>
            </a:r>
            <a:r>
              <a:rPr lang="en-GB" dirty="0" err="1">
                <a:hlinkClick r:id="rId11"/>
              </a:rPr>
              <a:t>PlantsArchitect</a:t>
            </a:r>
            <a:endParaRPr lang="en-GB" dirty="0"/>
          </a:p>
          <a:p>
            <a:r>
              <a:rPr lang="en-GB" dirty="0">
                <a:hlinkClick r:id="rId12"/>
              </a:rPr>
              <a:t>NRN Plants and Architecture project</a:t>
            </a:r>
            <a:endParaRPr lang="en-GB" dirty="0"/>
          </a:p>
        </p:txBody>
      </p:sp>
    </p:spTree>
    <p:extLst>
      <p:ext uri="{BB962C8B-B14F-4D97-AF65-F5344CB8AC3E}">
        <p14:creationId xmlns:p14="http://schemas.microsoft.com/office/powerpoint/2010/main" val="130371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701383" y="2060848"/>
            <a:ext cx="6192688" cy="3139321"/>
          </a:xfrm>
          <a:prstGeom prst="rect">
            <a:avLst/>
          </a:prstGeom>
          <a:noFill/>
        </p:spPr>
        <p:txBody>
          <a:bodyPr wrap="square" rtlCol="0">
            <a:spAutoFit/>
          </a:bodyPr>
          <a:lstStyle/>
          <a:p>
            <a:pPr marL="285750" indent="-285750">
              <a:buFontTx/>
              <a:buChar char="-"/>
            </a:pPr>
            <a:r>
              <a:rPr lang="en-GB" dirty="0"/>
              <a:t>Using climate change projections, we see that the most effective methods for adapting existing English homes for climate change are likely to be: </a:t>
            </a:r>
          </a:p>
          <a:p>
            <a:pPr marL="285750" indent="-285750">
              <a:buFontTx/>
              <a:buChar char="-"/>
            </a:pPr>
            <a:endParaRPr lang="en-GB" dirty="0"/>
          </a:p>
          <a:p>
            <a:pPr marL="342900" indent="-342900">
              <a:buAutoNum type="arabicPeriod"/>
            </a:pPr>
            <a:r>
              <a:rPr lang="en-GB" dirty="0"/>
              <a:t>User controlled shading</a:t>
            </a:r>
          </a:p>
          <a:p>
            <a:pPr marL="342900" indent="-342900">
              <a:buAutoNum type="arabicPeriod"/>
            </a:pPr>
            <a:endParaRPr lang="en-GB" dirty="0"/>
          </a:p>
          <a:p>
            <a:pPr marL="342900" indent="-342900">
              <a:buAutoNum type="arabicPeriod"/>
            </a:pPr>
            <a:r>
              <a:rPr lang="en-GB" dirty="0"/>
              <a:t>Increasing surface albedo</a:t>
            </a:r>
          </a:p>
          <a:p>
            <a:pPr marL="342900" indent="-342900">
              <a:buAutoNum type="arabicPeriod"/>
            </a:pPr>
            <a:endParaRPr lang="en-GB" dirty="0"/>
          </a:p>
          <a:p>
            <a:pPr marL="342900" indent="-342900">
              <a:buAutoNum type="arabicPeriod"/>
            </a:pPr>
            <a:r>
              <a:rPr lang="en-GB" dirty="0"/>
              <a:t>Exposure of thermal mass</a:t>
            </a:r>
          </a:p>
          <a:p>
            <a:pPr marL="342900" indent="-342900">
              <a:buAutoNum type="arabicPeriod"/>
            </a:pPr>
            <a:endParaRPr lang="en-GB" dirty="0"/>
          </a:p>
          <a:p>
            <a:r>
              <a:rPr lang="en-GB" sz="1400" dirty="0">
                <a:hlinkClick r:id="rId4"/>
              </a:rPr>
              <a:t>Gupta and Gregg, 2012. </a:t>
            </a:r>
            <a:r>
              <a:rPr lang="en-GB" sz="1400" i="1" dirty="0">
                <a:hlinkClick r:id="rId4"/>
              </a:rPr>
              <a:t>Building and Environment</a:t>
            </a:r>
            <a:r>
              <a:rPr lang="en-GB" sz="1400" dirty="0">
                <a:hlinkClick r:id="rId4"/>
              </a:rPr>
              <a:t> (55).  - IES Modelling. </a:t>
            </a:r>
            <a:endParaRPr lang="en-GB" sz="1400" dirty="0"/>
          </a:p>
        </p:txBody>
      </p:sp>
    </p:spTree>
    <p:extLst>
      <p:ext uri="{BB962C8B-B14F-4D97-AF65-F5344CB8AC3E}">
        <p14:creationId xmlns:p14="http://schemas.microsoft.com/office/powerpoint/2010/main" val="2148757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390145" y="1473602"/>
            <a:ext cx="2733675" cy="1676400"/>
          </a:xfrm>
          <a:prstGeom prst="rect">
            <a:avLst/>
          </a:prstGeom>
        </p:spPr>
      </p:pic>
      <p:pic>
        <p:nvPicPr>
          <p:cNvPr id="4" name="Picture 3"/>
          <p:cNvPicPr>
            <a:picLocks noChangeAspect="1"/>
          </p:cNvPicPr>
          <p:nvPr/>
        </p:nvPicPr>
        <p:blipFill>
          <a:blip r:embed="rId5"/>
          <a:stretch>
            <a:fillRect/>
          </a:stretch>
        </p:blipFill>
        <p:spPr>
          <a:xfrm>
            <a:off x="6400694" y="1262219"/>
            <a:ext cx="2518180" cy="1920112"/>
          </a:xfrm>
          <a:prstGeom prst="rect">
            <a:avLst/>
          </a:prstGeom>
        </p:spPr>
      </p:pic>
      <p:pic>
        <p:nvPicPr>
          <p:cNvPr id="6" name="Picture 5"/>
          <p:cNvPicPr>
            <a:picLocks noChangeAspect="1"/>
          </p:cNvPicPr>
          <p:nvPr/>
        </p:nvPicPr>
        <p:blipFill>
          <a:blip r:embed="rId6"/>
          <a:stretch>
            <a:fillRect/>
          </a:stretch>
        </p:blipFill>
        <p:spPr>
          <a:xfrm>
            <a:off x="3512677" y="1298350"/>
            <a:ext cx="2476500" cy="1847850"/>
          </a:xfrm>
          <a:prstGeom prst="rect">
            <a:avLst/>
          </a:prstGeom>
        </p:spPr>
      </p:pic>
      <p:sp>
        <p:nvSpPr>
          <p:cNvPr id="10" name="TextBox 9"/>
          <p:cNvSpPr txBox="1"/>
          <p:nvPr/>
        </p:nvSpPr>
        <p:spPr>
          <a:xfrm>
            <a:off x="1674784" y="3137757"/>
            <a:ext cx="1554587" cy="253916"/>
          </a:xfrm>
          <a:prstGeom prst="rect">
            <a:avLst/>
          </a:prstGeom>
          <a:noFill/>
        </p:spPr>
        <p:txBody>
          <a:bodyPr wrap="square" rtlCol="0">
            <a:spAutoFit/>
          </a:bodyPr>
          <a:lstStyle/>
          <a:p>
            <a:r>
              <a:rPr lang="en-GB" sz="1050" dirty="0"/>
              <a:t>© Southampton Roofers</a:t>
            </a:r>
          </a:p>
        </p:txBody>
      </p:sp>
      <p:sp>
        <p:nvSpPr>
          <p:cNvPr id="12" name="TextBox 11"/>
          <p:cNvSpPr txBox="1"/>
          <p:nvPr/>
        </p:nvSpPr>
        <p:spPr>
          <a:xfrm>
            <a:off x="3923928" y="3137844"/>
            <a:ext cx="2202659" cy="253916"/>
          </a:xfrm>
          <a:prstGeom prst="rect">
            <a:avLst/>
          </a:prstGeom>
          <a:noFill/>
        </p:spPr>
        <p:txBody>
          <a:bodyPr wrap="square" rtlCol="0">
            <a:spAutoFit/>
          </a:bodyPr>
          <a:lstStyle/>
          <a:p>
            <a:r>
              <a:rPr lang="en-GB" sz="1050" dirty="0"/>
              <a:t>Toronto, CA © theconversation.com</a:t>
            </a:r>
          </a:p>
        </p:txBody>
      </p:sp>
      <p:sp>
        <p:nvSpPr>
          <p:cNvPr id="13" name="TextBox 12"/>
          <p:cNvSpPr txBox="1"/>
          <p:nvPr/>
        </p:nvSpPr>
        <p:spPr>
          <a:xfrm>
            <a:off x="7480094" y="3192133"/>
            <a:ext cx="1554587" cy="253916"/>
          </a:xfrm>
          <a:prstGeom prst="rect">
            <a:avLst/>
          </a:prstGeom>
          <a:noFill/>
        </p:spPr>
        <p:txBody>
          <a:bodyPr wrap="square" rtlCol="0">
            <a:spAutoFit/>
          </a:bodyPr>
          <a:lstStyle/>
          <a:p>
            <a:r>
              <a:rPr lang="en-GB" sz="1050" dirty="0"/>
              <a:t>© BerkeleyProducts.com</a:t>
            </a:r>
          </a:p>
        </p:txBody>
      </p:sp>
      <p:grpSp>
        <p:nvGrpSpPr>
          <p:cNvPr id="35" name="Group 34"/>
          <p:cNvGrpSpPr/>
          <p:nvPr/>
        </p:nvGrpSpPr>
        <p:grpSpPr>
          <a:xfrm>
            <a:off x="264321" y="3600830"/>
            <a:ext cx="8854280" cy="1877388"/>
            <a:chOff x="148514" y="4324454"/>
            <a:chExt cx="8854280" cy="1877388"/>
          </a:xfrm>
        </p:grpSpPr>
        <p:cxnSp>
          <p:nvCxnSpPr>
            <p:cNvPr id="16" name="Straight Arrow Connector 15"/>
            <p:cNvCxnSpPr/>
            <p:nvPr/>
          </p:nvCxnSpPr>
          <p:spPr>
            <a:xfrm>
              <a:off x="683568" y="4509120"/>
              <a:ext cx="777686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48514" y="4324454"/>
              <a:ext cx="360040" cy="369332"/>
            </a:xfrm>
            <a:prstGeom prst="rect">
              <a:avLst/>
            </a:prstGeom>
            <a:noFill/>
          </p:spPr>
          <p:txBody>
            <a:bodyPr wrap="square" rtlCol="0">
              <a:spAutoFit/>
            </a:bodyPr>
            <a:lstStyle/>
            <a:p>
              <a:r>
                <a:rPr lang="en-GB" dirty="0"/>
                <a:t>0</a:t>
              </a:r>
            </a:p>
          </p:txBody>
        </p:sp>
        <p:sp>
          <p:nvSpPr>
            <p:cNvPr id="22" name="TextBox 21"/>
            <p:cNvSpPr txBox="1"/>
            <p:nvPr/>
          </p:nvSpPr>
          <p:spPr>
            <a:xfrm>
              <a:off x="8431335" y="4324454"/>
              <a:ext cx="571459" cy="369332"/>
            </a:xfrm>
            <a:prstGeom prst="rect">
              <a:avLst/>
            </a:prstGeom>
            <a:noFill/>
          </p:spPr>
          <p:txBody>
            <a:bodyPr wrap="square" rtlCol="0">
              <a:spAutoFit/>
            </a:bodyPr>
            <a:lstStyle/>
            <a:p>
              <a:r>
                <a:rPr lang="en-GB" dirty="0"/>
                <a:t>100</a:t>
              </a:r>
            </a:p>
          </p:txBody>
        </p:sp>
        <p:sp>
          <p:nvSpPr>
            <p:cNvPr id="20" name="TextBox 19"/>
            <p:cNvSpPr txBox="1"/>
            <p:nvPr/>
          </p:nvSpPr>
          <p:spPr>
            <a:xfrm>
              <a:off x="424634" y="4693786"/>
              <a:ext cx="1483071" cy="646331"/>
            </a:xfrm>
            <a:prstGeom prst="rect">
              <a:avLst/>
            </a:prstGeom>
            <a:noFill/>
          </p:spPr>
          <p:txBody>
            <a:bodyPr wrap="square" rtlCol="0">
              <a:spAutoFit/>
            </a:bodyPr>
            <a:lstStyle/>
            <a:p>
              <a:pPr algn="ctr"/>
              <a:r>
                <a:rPr lang="en-GB" dirty="0"/>
                <a:t>Bitumen</a:t>
              </a:r>
            </a:p>
            <a:p>
              <a:pPr algn="ctr"/>
              <a:r>
                <a:rPr lang="en-GB" dirty="0"/>
                <a:t>0.03-0.18</a:t>
              </a:r>
            </a:p>
          </p:txBody>
        </p:sp>
        <p:sp>
          <p:nvSpPr>
            <p:cNvPr id="24" name="TextBox 23"/>
            <p:cNvSpPr txBox="1"/>
            <p:nvPr/>
          </p:nvSpPr>
          <p:spPr>
            <a:xfrm>
              <a:off x="4100553" y="4718549"/>
              <a:ext cx="1300748" cy="646331"/>
            </a:xfrm>
            <a:prstGeom prst="rect">
              <a:avLst/>
            </a:prstGeom>
            <a:noFill/>
          </p:spPr>
          <p:txBody>
            <a:bodyPr wrap="square" rtlCol="0">
              <a:spAutoFit/>
            </a:bodyPr>
            <a:lstStyle/>
            <a:p>
              <a:r>
                <a:rPr lang="en-GB" dirty="0"/>
                <a:t>Grass</a:t>
              </a:r>
            </a:p>
            <a:p>
              <a:r>
                <a:rPr lang="en-GB" dirty="0"/>
                <a:t>0.4 – 0.5</a:t>
              </a:r>
            </a:p>
          </p:txBody>
        </p:sp>
        <p:sp>
          <p:nvSpPr>
            <p:cNvPr id="25" name="TextBox 24"/>
            <p:cNvSpPr txBox="1"/>
            <p:nvPr/>
          </p:nvSpPr>
          <p:spPr>
            <a:xfrm>
              <a:off x="6400694" y="4737738"/>
              <a:ext cx="1843714" cy="646331"/>
            </a:xfrm>
            <a:prstGeom prst="rect">
              <a:avLst/>
            </a:prstGeom>
            <a:noFill/>
          </p:spPr>
          <p:txBody>
            <a:bodyPr wrap="square" rtlCol="0">
              <a:spAutoFit/>
            </a:bodyPr>
            <a:lstStyle/>
            <a:p>
              <a:pPr algn="ctr"/>
              <a:r>
                <a:rPr lang="en-GB" dirty="0"/>
                <a:t>White paint/Cool</a:t>
              </a:r>
            </a:p>
            <a:p>
              <a:pPr algn="ctr"/>
              <a:r>
                <a:rPr lang="en-GB" dirty="0"/>
                <a:t>0.9</a:t>
              </a:r>
            </a:p>
          </p:txBody>
        </p:sp>
        <p:sp>
          <p:nvSpPr>
            <p:cNvPr id="26" name="TextBox 25"/>
            <p:cNvSpPr txBox="1"/>
            <p:nvPr/>
          </p:nvSpPr>
          <p:spPr>
            <a:xfrm>
              <a:off x="2277497" y="4726345"/>
              <a:ext cx="1843714" cy="646331"/>
            </a:xfrm>
            <a:prstGeom prst="rect">
              <a:avLst/>
            </a:prstGeom>
            <a:noFill/>
          </p:spPr>
          <p:txBody>
            <a:bodyPr wrap="square" rtlCol="0">
              <a:spAutoFit/>
            </a:bodyPr>
            <a:lstStyle/>
            <a:p>
              <a:r>
                <a:rPr lang="en-GB" dirty="0"/>
                <a:t>Coloured paint</a:t>
              </a:r>
            </a:p>
            <a:p>
              <a:r>
                <a:rPr lang="en-GB" dirty="0"/>
                <a:t>0.15 – 0.35</a:t>
              </a:r>
            </a:p>
          </p:txBody>
        </p:sp>
        <p:cxnSp>
          <p:nvCxnSpPr>
            <p:cNvPr id="27" name="Straight Connector 26"/>
            <p:cNvCxnSpPr/>
            <p:nvPr/>
          </p:nvCxnSpPr>
          <p:spPr>
            <a:xfrm>
              <a:off x="899592" y="4509120"/>
              <a:ext cx="0" cy="22861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555776" y="4509120"/>
              <a:ext cx="0" cy="22861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427984" y="4489931"/>
              <a:ext cx="0" cy="22861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020272" y="4497727"/>
              <a:ext cx="0" cy="22861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778388" y="5894065"/>
              <a:ext cx="3587223" cy="307777"/>
            </a:xfrm>
            <a:prstGeom prst="rect">
              <a:avLst/>
            </a:prstGeom>
            <a:noFill/>
          </p:spPr>
          <p:txBody>
            <a:bodyPr wrap="square" rtlCol="0">
              <a:spAutoFit/>
            </a:bodyPr>
            <a:lstStyle/>
            <a:p>
              <a:r>
                <a:rPr lang="en-GB" sz="1400" b="1" dirty="0"/>
                <a:t>(Solar Reflectance + Thermal Emittance = SRI)</a:t>
              </a:r>
            </a:p>
          </p:txBody>
        </p:sp>
      </p:grpSp>
      <p:sp>
        <p:nvSpPr>
          <p:cNvPr id="33" name="TextBox 32"/>
          <p:cNvSpPr txBox="1"/>
          <p:nvPr/>
        </p:nvSpPr>
        <p:spPr>
          <a:xfrm>
            <a:off x="390145" y="5764472"/>
            <a:ext cx="8526127" cy="646331"/>
          </a:xfrm>
          <a:prstGeom prst="rect">
            <a:avLst/>
          </a:prstGeom>
          <a:noFill/>
        </p:spPr>
        <p:txBody>
          <a:bodyPr wrap="square" rtlCol="0">
            <a:spAutoFit/>
          </a:bodyPr>
          <a:lstStyle/>
          <a:p>
            <a:r>
              <a:rPr lang="en-GB" dirty="0"/>
              <a:t>Global effects of cool roofs could be in order of saving 150 </a:t>
            </a:r>
            <a:r>
              <a:rPr lang="en-GB" dirty="0" err="1"/>
              <a:t>Gtn</a:t>
            </a:r>
            <a:r>
              <a:rPr lang="en-GB" dirty="0"/>
              <a:t> CO</a:t>
            </a:r>
            <a:r>
              <a:rPr lang="en-GB" baseline="-25000" dirty="0"/>
              <a:t>2. </a:t>
            </a:r>
            <a:r>
              <a:rPr lang="en-GB" dirty="0"/>
              <a:t>Or taking every car off the road for 50 </a:t>
            </a:r>
            <a:r>
              <a:rPr lang="en-GB" dirty="0" err="1"/>
              <a:t>yrs</a:t>
            </a:r>
            <a:r>
              <a:rPr lang="en-GB" dirty="0"/>
              <a:t> (</a:t>
            </a:r>
            <a:r>
              <a:rPr lang="en-GB" dirty="0">
                <a:hlinkClick r:id="rId7"/>
              </a:rPr>
              <a:t>Akbari et al. 2012</a:t>
            </a:r>
            <a:r>
              <a:rPr lang="en-GB" dirty="0"/>
              <a:t>). </a:t>
            </a:r>
            <a:r>
              <a:rPr lang="en-GB" b="1" dirty="0">
                <a:solidFill>
                  <a:srgbClr val="FF0000"/>
                </a:solidFill>
              </a:rPr>
              <a:t>Large overestimate – but the point is well made!</a:t>
            </a:r>
            <a:endParaRPr lang="en-GB" b="1" baseline="-25000" dirty="0">
              <a:solidFill>
                <a:srgbClr val="FF0000"/>
              </a:solidFill>
            </a:endParaRPr>
          </a:p>
        </p:txBody>
      </p:sp>
      <p:sp>
        <p:nvSpPr>
          <p:cNvPr id="36" name="Rectangle 35"/>
          <p:cNvSpPr/>
          <p:nvPr/>
        </p:nvSpPr>
        <p:spPr>
          <a:xfrm>
            <a:off x="3738181" y="4851219"/>
            <a:ext cx="1830053" cy="369332"/>
          </a:xfrm>
          <a:prstGeom prst="rect">
            <a:avLst/>
          </a:prstGeom>
        </p:spPr>
        <p:txBody>
          <a:bodyPr wrap="none">
            <a:spAutoFit/>
          </a:bodyPr>
          <a:lstStyle/>
          <a:p>
            <a:r>
              <a:rPr lang="en-GB" b="1" dirty="0"/>
              <a:t>Solar Reflectance</a:t>
            </a:r>
            <a:endParaRPr lang="en-GB" dirty="0"/>
          </a:p>
        </p:txBody>
      </p:sp>
    </p:spTree>
    <p:extLst>
      <p:ext uri="{BB962C8B-B14F-4D97-AF65-F5344CB8AC3E}">
        <p14:creationId xmlns:p14="http://schemas.microsoft.com/office/powerpoint/2010/main" val="770930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351927" y="1255028"/>
            <a:ext cx="7308304" cy="4302120"/>
            <a:chOff x="827584" y="1484784"/>
            <a:chExt cx="7236296" cy="4302120"/>
          </a:xfrm>
        </p:grpSpPr>
        <p:pic>
          <p:nvPicPr>
            <p:cNvPr id="4" name="Picture 3"/>
            <p:cNvPicPr>
              <a:picLocks noChangeAspect="1"/>
            </p:cNvPicPr>
            <p:nvPr/>
          </p:nvPicPr>
          <p:blipFill>
            <a:blip r:embed="rId4"/>
            <a:stretch>
              <a:fillRect/>
            </a:stretch>
          </p:blipFill>
          <p:spPr>
            <a:xfrm>
              <a:off x="899592" y="1700808"/>
              <a:ext cx="7164288" cy="4086096"/>
            </a:xfrm>
            <a:prstGeom prst="rect">
              <a:avLst/>
            </a:prstGeom>
          </p:spPr>
        </p:pic>
        <p:sp>
          <p:nvSpPr>
            <p:cNvPr id="5" name="Rectangle 4"/>
            <p:cNvSpPr/>
            <p:nvPr/>
          </p:nvSpPr>
          <p:spPr>
            <a:xfrm>
              <a:off x="827584" y="1484784"/>
              <a:ext cx="2448272" cy="430212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grpSp>
      <p:sp>
        <p:nvSpPr>
          <p:cNvPr id="8" name="TextBox 7"/>
          <p:cNvSpPr txBox="1"/>
          <p:nvPr/>
        </p:nvSpPr>
        <p:spPr>
          <a:xfrm>
            <a:off x="6688657" y="5604996"/>
            <a:ext cx="1971574" cy="253916"/>
          </a:xfrm>
          <a:prstGeom prst="rect">
            <a:avLst/>
          </a:prstGeom>
          <a:noFill/>
        </p:spPr>
        <p:txBody>
          <a:bodyPr wrap="square" rtlCol="0">
            <a:spAutoFit/>
          </a:bodyPr>
          <a:lstStyle/>
          <a:p>
            <a:r>
              <a:rPr lang="en-GB" sz="1050" dirty="0"/>
              <a:t>Copyright: </a:t>
            </a:r>
            <a:r>
              <a:rPr lang="en-GB" sz="1050" dirty="0" err="1"/>
              <a:t>Lindam</a:t>
            </a:r>
            <a:r>
              <a:rPr lang="en-GB" sz="1050" dirty="0"/>
              <a:t> Green Roofs</a:t>
            </a:r>
          </a:p>
        </p:txBody>
      </p:sp>
      <p:grpSp>
        <p:nvGrpSpPr>
          <p:cNvPr id="24" name="Group 23"/>
          <p:cNvGrpSpPr/>
          <p:nvPr/>
        </p:nvGrpSpPr>
        <p:grpSpPr>
          <a:xfrm>
            <a:off x="443414" y="1668619"/>
            <a:ext cx="3322333" cy="3936603"/>
            <a:chOff x="483859" y="316684"/>
            <a:chExt cx="3322333" cy="3936603"/>
          </a:xfrm>
        </p:grpSpPr>
        <p:grpSp>
          <p:nvGrpSpPr>
            <p:cNvPr id="13" name="Group 12"/>
            <p:cNvGrpSpPr/>
            <p:nvPr/>
          </p:nvGrpSpPr>
          <p:grpSpPr>
            <a:xfrm>
              <a:off x="483859" y="316684"/>
              <a:ext cx="2676530" cy="3936603"/>
              <a:chOff x="709896" y="330329"/>
              <a:chExt cx="2676530" cy="3936603"/>
            </a:xfrm>
          </p:grpSpPr>
          <p:sp>
            <p:nvSpPr>
              <p:cNvPr id="9" name="TextBox 8"/>
              <p:cNvSpPr txBox="1"/>
              <p:nvPr/>
            </p:nvSpPr>
            <p:spPr>
              <a:xfrm>
                <a:off x="722130" y="2067798"/>
                <a:ext cx="2664296" cy="923330"/>
              </a:xfrm>
              <a:prstGeom prst="rect">
                <a:avLst/>
              </a:prstGeom>
              <a:noFill/>
              <a:ln>
                <a:solidFill>
                  <a:schemeClr val="tx2"/>
                </a:solidFill>
              </a:ln>
            </p:spPr>
            <p:txBody>
              <a:bodyPr wrap="square" rtlCol="0">
                <a:spAutoFit/>
              </a:bodyPr>
              <a:lstStyle/>
              <a:p>
                <a:r>
                  <a:rPr lang="en-GB" dirty="0"/>
                  <a:t>Perennial planting results in loss of cover and greater heat gain in winter</a:t>
                </a:r>
              </a:p>
            </p:txBody>
          </p:sp>
          <p:sp>
            <p:nvSpPr>
              <p:cNvPr id="10" name="TextBox 9"/>
              <p:cNvSpPr txBox="1"/>
              <p:nvPr/>
            </p:nvSpPr>
            <p:spPr>
              <a:xfrm>
                <a:off x="709896" y="3343602"/>
                <a:ext cx="2664296" cy="923330"/>
              </a:xfrm>
              <a:prstGeom prst="rect">
                <a:avLst/>
              </a:prstGeom>
              <a:noFill/>
              <a:ln>
                <a:solidFill>
                  <a:schemeClr val="tx2"/>
                </a:solidFill>
              </a:ln>
            </p:spPr>
            <p:txBody>
              <a:bodyPr wrap="square" rtlCol="0">
                <a:spAutoFit/>
              </a:bodyPr>
              <a:lstStyle/>
              <a:p>
                <a:r>
                  <a:rPr lang="en-GB" dirty="0"/>
                  <a:t>Temperature below substrate can be 20°C lower than normal roof. </a:t>
                </a:r>
              </a:p>
            </p:txBody>
          </p:sp>
          <p:sp>
            <p:nvSpPr>
              <p:cNvPr id="11" name="TextBox 10"/>
              <p:cNvSpPr txBox="1"/>
              <p:nvPr/>
            </p:nvSpPr>
            <p:spPr>
              <a:xfrm>
                <a:off x="722130" y="330329"/>
                <a:ext cx="2664296" cy="1477328"/>
              </a:xfrm>
              <a:prstGeom prst="rect">
                <a:avLst/>
              </a:prstGeom>
              <a:noFill/>
              <a:ln>
                <a:solidFill>
                  <a:schemeClr val="tx2"/>
                </a:solidFill>
              </a:ln>
            </p:spPr>
            <p:txBody>
              <a:bodyPr wrap="square" rtlCol="0">
                <a:spAutoFit/>
              </a:bodyPr>
              <a:lstStyle/>
              <a:p>
                <a:r>
                  <a:rPr lang="en-GB" dirty="0"/>
                  <a:t>Leaf area index, stomatal resistance, height, coverage and albedo can all contribute to reducing heat gain</a:t>
                </a:r>
              </a:p>
            </p:txBody>
          </p:sp>
        </p:grpSp>
        <p:cxnSp>
          <p:nvCxnSpPr>
            <p:cNvPr id="16" name="Straight Arrow Connector 15"/>
            <p:cNvCxnSpPr/>
            <p:nvPr/>
          </p:nvCxnSpPr>
          <p:spPr>
            <a:xfrm>
              <a:off x="3260531" y="1482662"/>
              <a:ext cx="545661" cy="4380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242407" y="3791622"/>
              <a:ext cx="50916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242407" y="2661371"/>
              <a:ext cx="509166" cy="1915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97374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50000" t="10579" b="19986"/>
          <a:stretch/>
        </p:blipFill>
        <p:spPr>
          <a:xfrm>
            <a:off x="1219923" y="1507718"/>
            <a:ext cx="4125705" cy="3221223"/>
          </a:xfrm>
          <a:prstGeom prst="rect">
            <a:avLst/>
          </a:prstGeom>
        </p:spPr>
      </p:pic>
      <p:pic>
        <p:nvPicPr>
          <p:cNvPr id="2" name="Picture 1"/>
          <p:cNvPicPr>
            <a:picLocks noChangeAspect="1"/>
          </p:cNvPicPr>
          <p:nvPr/>
        </p:nvPicPr>
        <p:blipFill rotWithShape="1">
          <a:blip r:embed="rId5"/>
          <a:srcRect l="11346" t="8527" r="38846" b="5277"/>
          <a:stretch/>
        </p:blipFill>
        <p:spPr>
          <a:xfrm>
            <a:off x="4002152" y="1772816"/>
            <a:ext cx="4107016" cy="4311514"/>
          </a:xfrm>
          <a:prstGeom prst="rect">
            <a:avLst/>
          </a:prstGeom>
        </p:spPr>
      </p:pic>
      <p:pic>
        <p:nvPicPr>
          <p:cNvPr id="4" name="Picture 3"/>
          <p:cNvPicPr>
            <a:picLocks noChangeAspect="1"/>
          </p:cNvPicPr>
          <p:nvPr/>
        </p:nvPicPr>
        <p:blipFill rotWithShape="1">
          <a:blip r:embed="rId6"/>
          <a:srcRect l="50000" t="11605" r="2500" b="11880"/>
          <a:stretch/>
        </p:blipFill>
        <p:spPr>
          <a:xfrm>
            <a:off x="2508568" y="4142431"/>
            <a:ext cx="2987168" cy="2461050"/>
          </a:xfrm>
          <a:prstGeom prst="rect">
            <a:avLst/>
          </a:prstGeom>
        </p:spPr>
      </p:pic>
    </p:spTree>
    <p:extLst>
      <p:ext uri="{BB962C8B-B14F-4D97-AF65-F5344CB8AC3E}">
        <p14:creationId xmlns:p14="http://schemas.microsoft.com/office/powerpoint/2010/main" val="2723593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8034" y="980728"/>
            <a:ext cx="4178213" cy="1152128"/>
          </a:xfrm>
        </p:spPr>
        <p:txBody>
          <a:bodyPr>
            <a:normAutofit/>
          </a:bodyPr>
          <a:lstStyle/>
          <a:p>
            <a:r>
              <a:rPr lang="en-GB" sz="2400" dirty="0"/>
              <a:t>Land Cover Classification (Cardiff)</a:t>
            </a:r>
          </a:p>
        </p:txBody>
      </p:sp>
      <p:pic>
        <p:nvPicPr>
          <p:cNvPr id="3" name="Content Placeholder 3"/>
          <p:cNvPicPr>
            <a:picLocks noGrp="1" noChangeAspect="1"/>
          </p:cNvPicPr>
          <p:nvPr>
            <p:ph idx="1"/>
          </p:nvPr>
        </p:nvPicPr>
        <p:blipFill rotWithShape="1">
          <a:blip r:embed="rId4"/>
          <a:srcRect l="24829" t="38142" r="58733" b="11302"/>
          <a:stretch/>
        </p:blipFill>
        <p:spPr>
          <a:xfrm>
            <a:off x="1691680" y="2132856"/>
            <a:ext cx="2570922" cy="44455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1125" y="836712"/>
            <a:ext cx="4477760" cy="6015424"/>
          </a:xfrm>
          <a:prstGeom prst="rect">
            <a:avLst/>
          </a:prstGeom>
        </p:spPr>
      </p:pic>
    </p:spTree>
    <p:extLst>
      <p:ext uri="{BB962C8B-B14F-4D97-AF65-F5344CB8AC3E}">
        <p14:creationId xmlns:p14="http://schemas.microsoft.com/office/powerpoint/2010/main" val="2757274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5576" y="1484784"/>
            <a:ext cx="3853313" cy="677491"/>
          </a:xfrm>
        </p:spPr>
        <p:txBody>
          <a:bodyPr>
            <a:noAutofit/>
          </a:bodyPr>
          <a:lstStyle/>
          <a:p>
            <a:r>
              <a:rPr lang="en-GB" sz="2400" dirty="0"/>
              <a:t>Land Cover Classification (Newport)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5312" y="764704"/>
            <a:ext cx="4752528" cy="5934897"/>
          </a:xfrm>
          <a:prstGeom prst="rect">
            <a:avLst/>
          </a:prstGeom>
        </p:spPr>
      </p:pic>
      <p:pic>
        <p:nvPicPr>
          <p:cNvPr id="4" name="Content Placeholder 3"/>
          <p:cNvPicPr>
            <a:picLocks noGrp="1" noChangeAspect="1"/>
          </p:cNvPicPr>
          <p:nvPr>
            <p:ph idx="1"/>
          </p:nvPr>
        </p:nvPicPr>
        <p:blipFill rotWithShape="1">
          <a:blip r:embed="rId5"/>
          <a:srcRect l="24829" t="38142" r="58733" b="11302"/>
          <a:stretch/>
        </p:blipFill>
        <p:spPr>
          <a:xfrm>
            <a:off x="1613674" y="2348880"/>
            <a:ext cx="2368825" cy="4096091"/>
          </a:xfrm>
          <a:prstGeom prst="rect">
            <a:avLst/>
          </a:prstGeom>
        </p:spPr>
      </p:pic>
    </p:spTree>
    <p:extLst>
      <p:ext uri="{BB962C8B-B14F-4D97-AF65-F5344CB8AC3E}">
        <p14:creationId xmlns:p14="http://schemas.microsoft.com/office/powerpoint/2010/main" val="1669487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p:nvPr/>
        </p:nvPicPr>
        <p:blipFill rotWithShape="1">
          <a:blip r:embed="rId4"/>
          <a:srcRect l="65716" t="17464" r="5606" b="13728"/>
          <a:stretch/>
        </p:blipFill>
        <p:spPr bwMode="auto">
          <a:xfrm>
            <a:off x="179512" y="2060848"/>
            <a:ext cx="2902519" cy="4392623"/>
          </a:xfrm>
          <a:prstGeom prst="rect">
            <a:avLst/>
          </a:prstGeom>
          <a:ln>
            <a:noFill/>
          </a:ln>
          <a:extLst>
            <a:ext uri="{53640926-AAD7-44D8-BBD7-CCE9431645EC}">
              <a14:shadowObscured xmlns:a14="http://schemas.microsoft.com/office/drawing/2010/main"/>
            </a:ext>
          </a:extLst>
        </p:spPr>
      </p:pic>
      <p:pic>
        <p:nvPicPr>
          <p:cNvPr id="3" name="Picture 2"/>
          <p:cNvPicPr/>
          <p:nvPr/>
        </p:nvPicPr>
        <p:blipFill rotWithShape="1">
          <a:blip r:embed="rId5"/>
          <a:srcRect l="65339" t="17157" r="5274" b="12197"/>
          <a:stretch/>
        </p:blipFill>
        <p:spPr bwMode="auto">
          <a:xfrm>
            <a:off x="3051840" y="1976314"/>
            <a:ext cx="2866608" cy="4561689"/>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6"/>
          <a:srcRect l="65939" t="17642" r="6709" b="12383"/>
          <a:stretch/>
        </p:blipFill>
        <p:spPr bwMode="auto">
          <a:xfrm>
            <a:off x="5954359" y="1968674"/>
            <a:ext cx="2922510" cy="4569329"/>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2555776" y="1399129"/>
            <a:ext cx="5760640" cy="369332"/>
          </a:xfrm>
          <a:prstGeom prst="rect">
            <a:avLst/>
          </a:prstGeom>
          <a:noFill/>
        </p:spPr>
        <p:txBody>
          <a:bodyPr wrap="square" rtlCol="0">
            <a:spAutoFit/>
          </a:bodyPr>
          <a:lstStyle/>
          <a:p>
            <a:r>
              <a:rPr lang="en-GB" dirty="0"/>
              <a:t>Impervious surface mapping (Newport)</a:t>
            </a:r>
          </a:p>
        </p:txBody>
      </p:sp>
    </p:spTree>
    <p:extLst>
      <p:ext uri="{BB962C8B-B14F-4D97-AF65-F5344CB8AC3E}">
        <p14:creationId xmlns:p14="http://schemas.microsoft.com/office/powerpoint/2010/main" val="2465083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539553" y="1340768"/>
            <a:ext cx="4308646" cy="5373216"/>
            <a:chOff x="1046922" y="846075"/>
            <a:chExt cx="4574870" cy="6011925"/>
          </a:xfrm>
        </p:grpSpPr>
        <p:pic>
          <p:nvPicPr>
            <p:cNvPr id="3" name="Picture 2"/>
            <p:cNvPicPr>
              <a:picLocks noChangeAspect="1"/>
            </p:cNvPicPr>
            <p:nvPr/>
          </p:nvPicPr>
          <p:blipFill rotWithShape="1">
            <a:blip r:embed="rId4"/>
            <a:srcRect l="25435" t="38255" r="67174" b="33905"/>
            <a:stretch/>
          </p:blipFill>
          <p:spPr>
            <a:xfrm>
              <a:off x="4853166" y="5230322"/>
              <a:ext cx="768626" cy="162767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922" y="1479404"/>
              <a:ext cx="3806244" cy="5378596"/>
            </a:xfrm>
            <a:prstGeom prst="rect">
              <a:avLst/>
            </a:prstGeom>
          </p:spPr>
        </p:pic>
        <p:sp>
          <p:nvSpPr>
            <p:cNvPr id="5" name="TextBox 4"/>
            <p:cNvSpPr txBox="1"/>
            <p:nvPr/>
          </p:nvSpPr>
          <p:spPr>
            <a:xfrm>
              <a:off x="1046922" y="846075"/>
              <a:ext cx="4081669" cy="646331"/>
            </a:xfrm>
            <a:prstGeom prst="rect">
              <a:avLst/>
            </a:prstGeom>
            <a:noFill/>
          </p:spPr>
          <p:txBody>
            <a:bodyPr wrap="square" rtlCol="0">
              <a:spAutoFit/>
            </a:bodyPr>
            <a:lstStyle/>
            <a:p>
              <a:r>
                <a:rPr lang="en-GB" dirty="0"/>
                <a:t>Land Surface Temperature - Cardiff (Degrees Celsius)</a:t>
              </a:r>
            </a:p>
          </p:txBody>
        </p:sp>
      </p:grpSp>
      <p:grpSp>
        <p:nvGrpSpPr>
          <p:cNvPr id="6" name="Group 5"/>
          <p:cNvGrpSpPr/>
          <p:nvPr/>
        </p:nvGrpSpPr>
        <p:grpSpPr>
          <a:xfrm>
            <a:off x="4788024" y="1357000"/>
            <a:ext cx="4277547" cy="5393268"/>
            <a:chOff x="7606748" y="833073"/>
            <a:chExt cx="4585252" cy="6052601"/>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6748" y="1492406"/>
              <a:ext cx="3816626" cy="5393267"/>
            </a:xfrm>
            <a:prstGeom prst="rect">
              <a:avLst/>
            </a:prstGeom>
          </p:spPr>
        </p:pic>
        <p:pic>
          <p:nvPicPr>
            <p:cNvPr id="8" name="Picture 7"/>
            <p:cNvPicPr>
              <a:picLocks noChangeAspect="1"/>
            </p:cNvPicPr>
            <p:nvPr/>
          </p:nvPicPr>
          <p:blipFill rotWithShape="1">
            <a:blip r:embed="rId4"/>
            <a:srcRect l="25435" t="38255" r="67174" b="33905"/>
            <a:stretch/>
          </p:blipFill>
          <p:spPr>
            <a:xfrm>
              <a:off x="11423374" y="5257996"/>
              <a:ext cx="768626" cy="1627678"/>
            </a:xfrm>
            <a:prstGeom prst="rect">
              <a:avLst/>
            </a:prstGeom>
          </p:spPr>
        </p:pic>
        <p:sp>
          <p:nvSpPr>
            <p:cNvPr id="9" name="Rectangle 8"/>
            <p:cNvSpPr/>
            <p:nvPr/>
          </p:nvSpPr>
          <p:spPr>
            <a:xfrm>
              <a:off x="7606748" y="833073"/>
              <a:ext cx="4173930" cy="646331"/>
            </a:xfrm>
            <a:prstGeom prst="rect">
              <a:avLst/>
            </a:prstGeom>
          </p:spPr>
          <p:txBody>
            <a:bodyPr wrap="square">
              <a:spAutoFit/>
            </a:bodyPr>
            <a:lstStyle/>
            <a:p>
              <a:r>
                <a:rPr lang="en-GB" dirty="0"/>
                <a:t>Land Surface Temperature - Newport (Degrees Celsius)</a:t>
              </a:r>
            </a:p>
          </p:txBody>
        </p:sp>
      </p:grpSp>
    </p:spTree>
    <p:extLst>
      <p:ext uri="{BB962C8B-B14F-4D97-AF65-F5344CB8AC3E}">
        <p14:creationId xmlns:p14="http://schemas.microsoft.com/office/powerpoint/2010/main" val="3351727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517341" y="1018473"/>
            <a:ext cx="3456384" cy="646331"/>
          </a:xfrm>
          <a:prstGeom prst="rect">
            <a:avLst/>
          </a:prstGeom>
          <a:noFill/>
        </p:spPr>
        <p:txBody>
          <a:bodyPr wrap="square" rtlCol="0">
            <a:spAutoFit/>
          </a:bodyPr>
          <a:lstStyle/>
          <a:p>
            <a:r>
              <a:rPr lang="en-GB" sz="3600" b="1" u="sng" dirty="0"/>
              <a:t>Air Pollution</a:t>
            </a:r>
          </a:p>
        </p:txBody>
      </p:sp>
      <p:grpSp>
        <p:nvGrpSpPr>
          <p:cNvPr id="18" name="Group 17"/>
          <p:cNvGrpSpPr/>
          <p:nvPr/>
        </p:nvGrpSpPr>
        <p:grpSpPr>
          <a:xfrm>
            <a:off x="1306178" y="2009677"/>
            <a:ext cx="7251723" cy="4452951"/>
            <a:chOff x="632645" y="2009677"/>
            <a:chExt cx="7251723" cy="4452951"/>
          </a:xfrm>
        </p:grpSpPr>
        <p:pic>
          <p:nvPicPr>
            <p:cNvPr id="3" name="Picture 2"/>
            <p:cNvPicPr>
              <a:picLocks noChangeAspect="1"/>
            </p:cNvPicPr>
            <p:nvPr/>
          </p:nvPicPr>
          <p:blipFill>
            <a:blip r:embed="rId4"/>
            <a:stretch>
              <a:fillRect/>
            </a:stretch>
          </p:blipFill>
          <p:spPr>
            <a:xfrm>
              <a:off x="2843808" y="2708920"/>
              <a:ext cx="2887190" cy="3184004"/>
            </a:xfrm>
            <a:prstGeom prst="rect">
              <a:avLst/>
            </a:prstGeom>
          </p:spPr>
        </p:pic>
        <p:sp>
          <p:nvSpPr>
            <p:cNvPr id="4" name="Cloud 3"/>
            <p:cNvSpPr/>
            <p:nvPr/>
          </p:nvSpPr>
          <p:spPr>
            <a:xfrm>
              <a:off x="632645" y="2009677"/>
              <a:ext cx="1661224" cy="1283652"/>
            </a:xfrm>
            <a:prstGeom prst="cloud">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Cloud 4"/>
            <p:cNvSpPr/>
            <p:nvPr/>
          </p:nvSpPr>
          <p:spPr>
            <a:xfrm>
              <a:off x="707173" y="3396526"/>
              <a:ext cx="1512168" cy="1224136"/>
            </a:xfrm>
            <a:prstGeom prst="cloud">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Cloud 5"/>
            <p:cNvSpPr/>
            <p:nvPr/>
          </p:nvSpPr>
          <p:spPr>
            <a:xfrm>
              <a:off x="798939" y="4785986"/>
              <a:ext cx="1420402" cy="1195576"/>
            </a:xfrm>
            <a:prstGeom prst="cloud">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Cloud 6"/>
            <p:cNvSpPr/>
            <p:nvPr/>
          </p:nvSpPr>
          <p:spPr>
            <a:xfrm>
              <a:off x="6444208" y="3284984"/>
              <a:ext cx="1440160" cy="1231962"/>
            </a:xfrm>
            <a:prstGeom prst="cloud">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ight Arrow 7"/>
            <p:cNvSpPr/>
            <p:nvPr/>
          </p:nvSpPr>
          <p:spPr>
            <a:xfrm>
              <a:off x="2483768" y="2816932"/>
              <a:ext cx="1008112" cy="1800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ight Arrow 8"/>
            <p:cNvSpPr/>
            <p:nvPr/>
          </p:nvSpPr>
          <p:spPr>
            <a:xfrm>
              <a:off x="2332882" y="3810955"/>
              <a:ext cx="1008112" cy="1800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ight Arrow 9"/>
            <p:cNvSpPr/>
            <p:nvPr/>
          </p:nvSpPr>
          <p:spPr>
            <a:xfrm>
              <a:off x="2323506" y="5203754"/>
              <a:ext cx="1008112" cy="1800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xtBox 10"/>
            <p:cNvSpPr txBox="1"/>
            <p:nvPr/>
          </p:nvSpPr>
          <p:spPr>
            <a:xfrm>
              <a:off x="773047" y="2335906"/>
              <a:ext cx="1375022" cy="646331"/>
            </a:xfrm>
            <a:prstGeom prst="rect">
              <a:avLst/>
            </a:prstGeom>
            <a:noFill/>
          </p:spPr>
          <p:txBody>
            <a:bodyPr wrap="square" rtlCol="0">
              <a:spAutoFit/>
            </a:bodyPr>
            <a:lstStyle/>
            <a:p>
              <a:pPr algn="ctr"/>
              <a:r>
                <a:rPr lang="en-GB" dirty="0"/>
                <a:t>Particulates &amp; ROS</a:t>
              </a:r>
            </a:p>
          </p:txBody>
        </p:sp>
        <p:sp>
          <p:nvSpPr>
            <p:cNvPr id="12" name="Right Arrow 11"/>
            <p:cNvSpPr/>
            <p:nvPr/>
          </p:nvSpPr>
          <p:spPr>
            <a:xfrm rot="5400000">
              <a:off x="4337974" y="5427222"/>
              <a:ext cx="1008112" cy="1800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p:cNvSpPr txBox="1"/>
            <p:nvPr/>
          </p:nvSpPr>
          <p:spPr>
            <a:xfrm>
              <a:off x="1161609" y="3785785"/>
              <a:ext cx="648072" cy="369332"/>
            </a:xfrm>
            <a:prstGeom prst="rect">
              <a:avLst/>
            </a:prstGeom>
            <a:noFill/>
          </p:spPr>
          <p:txBody>
            <a:bodyPr wrap="square" rtlCol="0">
              <a:spAutoFit/>
            </a:bodyPr>
            <a:lstStyle/>
            <a:p>
              <a:r>
                <a:rPr lang="en-GB" dirty="0"/>
                <a:t>CO</a:t>
              </a:r>
              <a:r>
                <a:rPr lang="en-GB" baseline="-25000" dirty="0"/>
                <a:t>2</a:t>
              </a:r>
            </a:p>
          </p:txBody>
        </p:sp>
        <p:sp>
          <p:nvSpPr>
            <p:cNvPr id="14" name="TextBox 13"/>
            <p:cNvSpPr txBox="1"/>
            <p:nvPr/>
          </p:nvSpPr>
          <p:spPr>
            <a:xfrm>
              <a:off x="1108360" y="5060608"/>
              <a:ext cx="999602" cy="646331"/>
            </a:xfrm>
            <a:prstGeom prst="rect">
              <a:avLst/>
            </a:prstGeom>
            <a:noFill/>
          </p:spPr>
          <p:txBody>
            <a:bodyPr wrap="square" rtlCol="0">
              <a:spAutoFit/>
            </a:bodyPr>
            <a:lstStyle/>
            <a:p>
              <a:r>
                <a:rPr lang="en-GB" dirty="0"/>
                <a:t>Heavy Metals</a:t>
              </a:r>
              <a:endParaRPr lang="en-GB" baseline="-25000" dirty="0"/>
            </a:p>
          </p:txBody>
        </p:sp>
        <p:sp>
          <p:nvSpPr>
            <p:cNvPr id="15" name="TextBox 14"/>
            <p:cNvSpPr txBox="1"/>
            <p:nvPr/>
          </p:nvSpPr>
          <p:spPr>
            <a:xfrm>
              <a:off x="3923928" y="6093296"/>
              <a:ext cx="1656184" cy="369332"/>
            </a:xfrm>
            <a:prstGeom prst="rect">
              <a:avLst/>
            </a:prstGeom>
            <a:noFill/>
          </p:spPr>
          <p:txBody>
            <a:bodyPr wrap="square" rtlCol="0">
              <a:spAutoFit/>
            </a:bodyPr>
            <a:lstStyle/>
            <a:p>
              <a:r>
                <a:rPr lang="en-GB" dirty="0"/>
                <a:t>Carbon Storage</a:t>
              </a:r>
            </a:p>
          </p:txBody>
        </p:sp>
        <p:sp>
          <p:nvSpPr>
            <p:cNvPr id="16" name="TextBox 15"/>
            <p:cNvSpPr txBox="1"/>
            <p:nvPr/>
          </p:nvSpPr>
          <p:spPr>
            <a:xfrm>
              <a:off x="6912260" y="3716299"/>
              <a:ext cx="504056" cy="369332"/>
            </a:xfrm>
            <a:prstGeom prst="rect">
              <a:avLst/>
            </a:prstGeom>
            <a:noFill/>
          </p:spPr>
          <p:txBody>
            <a:bodyPr wrap="square" rtlCol="0">
              <a:spAutoFit/>
            </a:bodyPr>
            <a:lstStyle/>
            <a:p>
              <a:r>
                <a:rPr lang="en-GB" dirty="0"/>
                <a:t>O</a:t>
              </a:r>
              <a:r>
                <a:rPr lang="en-GB" baseline="-25000" dirty="0"/>
                <a:t>2</a:t>
              </a:r>
            </a:p>
          </p:txBody>
        </p:sp>
        <p:sp>
          <p:nvSpPr>
            <p:cNvPr id="17" name="Right Arrow 16"/>
            <p:cNvSpPr/>
            <p:nvPr/>
          </p:nvSpPr>
          <p:spPr>
            <a:xfrm>
              <a:off x="5347353" y="3829885"/>
              <a:ext cx="1008112" cy="1800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21884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571259" y="1484784"/>
            <a:ext cx="6036725" cy="4536504"/>
          </a:xfrm>
          <a:prstGeom prst="rect">
            <a:avLst/>
          </a:prstGeom>
        </p:spPr>
      </p:pic>
      <p:sp>
        <p:nvSpPr>
          <p:cNvPr id="3" name="TextBox 2"/>
          <p:cNvSpPr txBox="1"/>
          <p:nvPr/>
        </p:nvSpPr>
        <p:spPr>
          <a:xfrm>
            <a:off x="3791560" y="6277962"/>
            <a:ext cx="3816424" cy="369332"/>
          </a:xfrm>
          <a:prstGeom prst="rect">
            <a:avLst/>
          </a:prstGeom>
          <a:noFill/>
        </p:spPr>
        <p:txBody>
          <a:bodyPr wrap="square" rtlCol="0">
            <a:spAutoFit/>
          </a:bodyPr>
          <a:lstStyle/>
          <a:p>
            <a:r>
              <a:rPr lang="en-GB" dirty="0"/>
              <a:t>Reproduced from </a:t>
            </a:r>
            <a:r>
              <a:rPr lang="en-GB" dirty="0" err="1">
                <a:hlinkClick r:id="rId5"/>
              </a:rPr>
              <a:t>Abhijith</a:t>
            </a:r>
            <a:r>
              <a:rPr lang="en-GB" dirty="0">
                <a:hlinkClick r:id="rId5"/>
              </a:rPr>
              <a:t> et al., 2017</a:t>
            </a:r>
            <a:endParaRPr lang="en-GB" dirty="0"/>
          </a:p>
        </p:txBody>
      </p:sp>
    </p:spTree>
    <p:extLst>
      <p:ext uri="{BB962C8B-B14F-4D97-AF65-F5344CB8AC3E}">
        <p14:creationId xmlns:p14="http://schemas.microsoft.com/office/powerpoint/2010/main" val="403902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p:nvPr/>
        </p:nvPicPr>
        <p:blipFill rotWithShape="1">
          <a:blip r:embed="rId4">
            <a:extLst>
              <a:ext uri="{28A0092B-C50C-407E-A947-70E740481C1C}">
                <a14:useLocalDpi xmlns:a14="http://schemas.microsoft.com/office/drawing/2010/main" val="0"/>
              </a:ext>
            </a:extLst>
          </a:blip>
          <a:srcRect t="1220" b="2224"/>
          <a:stretch/>
        </p:blipFill>
        <p:spPr bwMode="auto">
          <a:xfrm>
            <a:off x="1691680" y="1124744"/>
            <a:ext cx="6108774" cy="5328592"/>
          </a:xfrm>
          <a:prstGeom prst="rect">
            <a:avLst/>
          </a:prstGeom>
          <a:noFill/>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259633" y="1277888"/>
            <a:ext cx="2649582" cy="4887416"/>
          </a:xfrm>
          <a:prstGeom prst="rect">
            <a:avLst/>
          </a:prstGeom>
        </p:spPr>
      </p:pic>
      <p:sp>
        <p:nvSpPr>
          <p:cNvPr id="4" name="TextBox 3"/>
          <p:cNvSpPr txBox="1"/>
          <p:nvPr/>
        </p:nvSpPr>
        <p:spPr>
          <a:xfrm>
            <a:off x="4716016" y="6277962"/>
            <a:ext cx="3816424" cy="369332"/>
          </a:xfrm>
          <a:prstGeom prst="rect">
            <a:avLst/>
          </a:prstGeom>
          <a:noFill/>
        </p:spPr>
        <p:txBody>
          <a:bodyPr wrap="square" rtlCol="0">
            <a:spAutoFit/>
          </a:bodyPr>
          <a:lstStyle/>
          <a:p>
            <a:r>
              <a:rPr lang="en-GB" dirty="0"/>
              <a:t>Reproduced from </a:t>
            </a:r>
            <a:r>
              <a:rPr lang="en-GB" dirty="0" err="1"/>
              <a:t>Abhijith</a:t>
            </a:r>
            <a:r>
              <a:rPr lang="en-GB" dirty="0"/>
              <a:t> et al., 2017</a:t>
            </a:r>
          </a:p>
        </p:txBody>
      </p:sp>
      <p:pic>
        <p:nvPicPr>
          <p:cNvPr id="5" name="Picture 4"/>
          <p:cNvPicPr>
            <a:picLocks noChangeAspect="1"/>
          </p:cNvPicPr>
          <p:nvPr/>
        </p:nvPicPr>
        <p:blipFill>
          <a:blip r:embed="rId5"/>
          <a:stretch>
            <a:fillRect/>
          </a:stretch>
        </p:blipFill>
        <p:spPr>
          <a:xfrm>
            <a:off x="4716016" y="1323020"/>
            <a:ext cx="3399235" cy="4797152"/>
          </a:xfrm>
          <a:prstGeom prst="rect">
            <a:avLst/>
          </a:prstGeom>
        </p:spPr>
      </p:pic>
    </p:spTree>
    <p:extLst>
      <p:ext uri="{BB962C8B-B14F-4D97-AF65-F5344CB8AC3E}">
        <p14:creationId xmlns:p14="http://schemas.microsoft.com/office/powerpoint/2010/main" val="604934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59632" y="1196752"/>
            <a:ext cx="6624736" cy="4613107"/>
          </a:xfrm>
          <a:prstGeom prst="rect">
            <a:avLst/>
          </a:prstGeom>
        </p:spPr>
      </p:pic>
      <p:sp>
        <p:nvSpPr>
          <p:cNvPr id="3" name="TextBox 2"/>
          <p:cNvSpPr txBox="1"/>
          <p:nvPr/>
        </p:nvSpPr>
        <p:spPr>
          <a:xfrm>
            <a:off x="1619672" y="6038016"/>
            <a:ext cx="3168352" cy="369332"/>
          </a:xfrm>
          <a:prstGeom prst="rect">
            <a:avLst/>
          </a:prstGeom>
          <a:noFill/>
        </p:spPr>
        <p:txBody>
          <a:bodyPr wrap="square" rtlCol="0">
            <a:spAutoFit/>
          </a:bodyPr>
          <a:lstStyle/>
          <a:p>
            <a:r>
              <a:rPr lang="en-GB" dirty="0"/>
              <a:t>Green wall vs. no green wall</a:t>
            </a:r>
          </a:p>
        </p:txBody>
      </p:sp>
      <p:sp>
        <p:nvSpPr>
          <p:cNvPr id="5" name="TextBox 4"/>
          <p:cNvSpPr txBox="1"/>
          <p:nvPr/>
        </p:nvSpPr>
        <p:spPr>
          <a:xfrm>
            <a:off x="4940424" y="6038016"/>
            <a:ext cx="3168352" cy="369332"/>
          </a:xfrm>
          <a:prstGeom prst="rect">
            <a:avLst/>
          </a:prstGeom>
          <a:noFill/>
        </p:spPr>
        <p:txBody>
          <a:bodyPr wrap="square" rtlCol="0">
            <a:spAutoFit/>
          </a:bodyPr>
          <a:lstStyle/>
          <a:p>
            <a:r>
              <a:rPr lang="en-GB" dirty="0"/>
              <a:t>Green roof vs. no green roof</a:t>
            </a:r>
          </a:p>
        </p:txBody>
      </p:sp>
    </p:spTree>
    <p:extLst>
      <p:ext uri="{BB962C8B-B14F-4D97-AF65-F5344CB8AC3E}">
        <p14:creationId xmlns:p14="http://schemas.microsoft.com/office/powerpoint/2010/main" val="1068562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43608" y="2328633"/>
            <a:ext cx="2520280" cy="4801314"/>
          </a:xfrm>
          <a:prstGeom prst="rect">
            <a:avLst/>
          </a:prstGeom>
          <a:noFill/>
        </p:spPr>
        <p:txBody>
          <a:bodyPr wrap="square" rtlCol="0">
            <a:spAutoFit/>
          </a:bodyPr>
          <a:lstStyle/>
          <a:p>
            <a:pPr algn="ctr"/>
            <a:r>
              <a:rPr lang="en-GB" dirty="0"/>
              <a:t>Ecology as amenity? </a:t>
            </a:r>
          </a:p>
          <a:p>
            <a:pPr algn="ctr"/>
            <a:r>
              <a:rPr lang="en-GB" dirty="0"/>
              <a:t>Retrofit?</a:t>
            </a:r>
          </a:p>
          <a:p>
            <a:pPr algn="ctr"/>
            <a:endParaRPr lang="en-GB" dirty="0"/>
          </a:p>
          <a:p>
            <a:pPr algn="ctr"/>
            <a:r>
              <a:rPr lang="en-GB" dirty="0"/>
              <a:t>1 in 5 live here (World Bank, 2014)</a:t>
            </a:r>
          </a:p>
          <a:p>
            <a:pPr algn="ctr"/>
            <a:endParaRPr lang="en-GB" dirty="0"/>
          </a:p>
          <a:p>
            <a:pPr algn="ctr"/>
            <a:r>
              <a:rPr lang="en-GB" dirty="0"/>
              <a:t>Multiple benefits?</a:t>
            </a:r>
          </a:p>
          <a:p>
            <a:pPr algn="ctr"/>
            <a:endParaRPr lang="en-GB" dirty="0"/>
          </a:p>
          <a:p>
            <a:pPr algn="ctr"/>
            <a:r>
              <a:rPr lang="en-GB" dirty="0"/>
              <a:t>Cost effective?</a:t>
            </a:r>
          </a:p>
          <a:p>
            <a:pPr algn="ctr"/>
            <a:endParaRPr lang="en-GB" dirty="0"/>
          </a:p>
          <a:p>
            <a:pPr algn="ctr"/>
            <a:r>
              <a:rPr lang="en-GB" dirty="0"/>
              <a:t>Health?</a:t>
            </a:r>
          </a:p>
          <a:p>
            <a:pPr algn="ctr"/>
            <a:endParaRPr lang="en-GB" dirty="0"/>
          </a:p>
          <a:p>
            <a:pPr algn="ctr"/>
            <a:r>
              <a:rPr lang="en-GB" dirty="0"/>
              <a:t>Asset? </a:t>
            </a:r>
          </a:p>
          <a:p>
            <a:pPr algn="ctr"/>
            <a:endParaRPr lang="en-GB" dirty="0"/>
          </a:p>
          <a:p>
            <a:pPr algn="ctr"/>
            <a:r>
              <a:rPr lang="en-GB" dirty="0"/>
              <a:t>Data?</a:t>
            </a:r>
          </a:p>
          <a:p>
            <a:pPr algn="ctr"/>
            <a:endParaRPr lang="en-GB" dirty="0"/>
          </a:p>
          <a:p>
            <a:pPr algn="ctr"/>
            <a:endParaRPr lang="en-GB" dirty="0"/>
          </a:p>
        </p:txBody>
      </p:sp>
      <p:sp>
        <p:nvSpPr>
          <p:cNvPr id="3" name="TextBox 2"/>
          <p:cNvSpPr txBox="1"/>
          <p:nvPr/>
        </p:nvSpPr>
        <p:spPr>
          <a:xfrm>
            <a:off x="1619672" y="836712"/>
            <a:ext cx="5868652" cy="1200329"/>
          </a:xfrm>
          <a:prstGeom prst="rect">
            <a:avLst/>
          </a:prstGeom>
          <a:noFill/>
        </p:spPr>
        <p:txBody>
          <a:bodyPr wrap="square" rtlCol="0">
            <a:spAutoFit/>
          </a:bodyPr>
          <a:lstStyle/>
          <a:p>
            <a:pPr algn="ctr"/>
            <a:r>
              <a:rPr lang="en-GB" sz="3600" b="1" dirty="0"/>
              <a:t>Questions to answer (collectively)</a:t>
            </a:r>
          </a:p>
        </p:txBody>
      </p:sp>
      <p:sp>
        <p:nvSpPr>
          <p:cNvPr id="4" name="Rectangle 3"/>
          <p:cNvSpPr/>
          <p:nvPr/>
        </p:nvSpPr>
        <p:spPr>
          <a:xfrm>
            <a:off x="3779912" y="2241352"/>
            <a:ext cx="4968552" cy="4616648"/>
          </a:xfrm>
          <a:prstGeom prst="rect">
            <a:avLst/>
          </a:prstGeom>
        </p:spPr>
        <p:txBody>
          <a:bodyPr wrap="square">
            <a:spAutoFit/>
          </a:bodyPr>
          <a:lstStyle/>
          <a:p>
            <a:pPr algn="ctr"/>
            <a:r>
              <a:rPr lang="en-GB" sz="1400" dirty="0">
                <a:solidFill>
                  <a:srgbClr val="FF0000"/>
                </a:solidFill>
              </a:rPr>
              <a:t>Are we confusing the two? By focussing on amenity do we lose sight of the value of our ecology?</a:t>
            </a:r>
          </a:p>
          <a:p>
            <a:pPr algn="ctr"/>
            <a:endParaRPr lang="en-GB" sz="1400" dirty="0">
              <a:solidFill>
                <a:srgbClr val="FF0000"/>
              </a:solidFill>
            </a:endParaRPr>
          </a:p>
          <a:p>
            <a:pPr algn="ctr"/>
            <a:endParaRPr lang="en-GB" sz="1400" dirty="0">
              <a:solidFill>
                <a:srgbClr val="FF0000"/>
              </a:solidFill>
            </a:endParaRPr>
          </a:p>
          <a:p>
            <a:pPr algn="ctr"/>
            <a:r>
              <a:rPr lang="en-GB" sz="1400" dirty="0">
                <a:solidFill>
                  <a:srgbClr val="FF0000"/>
                </a:solidFill>
              </a:rPr>
              <a:t>Quite a few people are going to be living in cities, how do we make them future proof? </a:t>
            </a:r>
          </a:p>
          <a:p>
            <a:pPr algn="ctr"/>
            <a:endParaRPr lang="en-GB" sz="1400" dirty="0">
              <a:solidFill>
                <a:srgbClr val="FF0000"/>
              </a:solidFill>
            </a:endParaRPr>
          </a:p>
          <a:p>
            <a:pPr algn="ctr"/>
            <a:endParaRPr lang="en-GB" sz="1400" dirty="0">
              <a:solidFill>
                <a:srgbClr val="FF0000"/>
              </a:solidFill>
            </a:endParaRPr>
          </a:p>
          <a:p>
            <a:pPr algn="ctr"/>
            <a:r>
              <a:rPr lang="en-GB" sz="1400" dirty="0">
                <a:solidFill>
                  <a:srgbClr val="FF0000"/>
                </a:solidFill>
              </a:rPr>
              <a:t>How do we capture more than one benefit when we value greenery. When we can, green solutions may suddenly start to seem much more cost effective.</a:t>
            </a:r>
          </a:p>
          <a:p>
            <a:pPr algn="ctr"/>
            <a:endParaRPr lang="en-GB" sz="1400" dirty="0">
              <a:solidFill>
                <a:srgbClr val="FF0000"/>
              </a:solidFill>
            </a:endParaRPr>
          </a:p>
          <a:p>
            <a:pPr algn="ctr"/>
            <a:r>
              <a:rPr lang="en-GB" sz="1400" dirty="0">
                <a:solidFill>
                  <a:srgbClr val="FF0000"/>
                </a:solidFill>
              </a:rPr>
              <a:t>How important is green space for our physical and mental health? The latest research suggests that green space could have a profound impact. </a:t>
            </a:r>
          </a:p>
          <a:p>
            <a:pPr algn="ctr"/>
            <a:endParaRPr lang="en-GB" sz="1400" dirty="0">
              <a:solidFill>
                <a:srgbClr val="FF0000"/>
              </a:solidFill>
            </a:endParaRPr>
          </a:p>
          <a:p>
            <a:pPr algn="ctr"/>
            <a:r>
              <a:rPr lang="en-GB" sz="1400" dirty="0">
                <a:solidFill>
                  <a:srgbClr val="FF0000"/>
                </a:solidFill>
              </a:rPr>
              <a:t>Green spaces are assets, and we need to give them a value that reflects this, this needs to extent to all, not just historic spaces.</a:t>
            </a:r>
          </a:p>
          <a:p>
            <a:pPr algn="ctr"/>
            <a:endParaRPr lang="en-GB" sz="1400" dirty="0">
              <a:solidFill>
                <a:srgbClr val="FF0000"/>
              </a:solidFill>
            </a:endParaRPr>
          </a:p>
          <a:p>
            <a:pPr algn="ctr"/>
            <a:r>
              <a:rPr lang="en-GB" sz="1400" dirty="0">
                <a:solidFill>
                  <a:srgbClr val="FF0000"/>
                </a:solidFill>
              </a:rPr>
              <a:t>As a society, we like numbers, so we need to generate some. </a:t>
            </a:r>
          </a:p>
          <a:p>
            <a:pPr algn="ctr"/>
            <a:endParaRPr lang="en-GB" sz="1400" dirty="0">
              <a:solidFill>
                <a:srgbClr val="FF0000"/>
              </a:solidFill>
            </a:endParaRPr>
          </a:p>
        </p:txBody>
      </p:sp>
    </p:spTree>
    <p:extLst>
      <p:ext uri="{BB962C8B-B14F-4D97-AF65-F5344CB8AC3E}">
        <p14:creationId xmlns:p14="http://schemas.microsoft.com/office/powerpoint/2010/main" val="1321306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843808" y="1870673"/>
            <a:ext cx="2736304" cy="769441"/>
          </a:xfrm>
          <a:prstGeom prst="rect">
            <a:avLst/>
          </a:prstGeom>
          <a:noFill/>
        </p:spPr>
        <p:txBody>
          <a:bodyPr wrap="square" rtlCol="0">
            <a:spAutoFit/>
          </a:bodyPr>
          <a:lstStyle/>
          <a:p>
            <a:r>
              <a:rPr lang="en-GB" sz="4400" dirty="0"/>
              <a:t>Thank you. </a:t>
            </a:r>
          </a:p>
        </p:txBody>
      </p:sp>
      <p:sp>
        <p:nvSpPr>
          <p:cNvPr id="3" name="Rectangle 2"/>
          <p:cNvSpPr/>
          <p:nvPr/>
        </p:nvSpPr>
        <p:spPr>
          <a:xfrm>
            <a:off x="2843808" y="3621217"/>
            <a:ext cx="4572000" cy="1200329"/>
          </a:xfrm>
          <a:prstGeom prst="rect">
            <a:avLst/>
          </a:prstGeom>
        </p:spPr>
        <p:txBody>
          <a:bodyPr>
            <a:spAutoFit/>
          </a:bodyPr>
          <a:lstStyle/>
          <a:p>
            <a:endParaRPr lang="en-GB" dirty="0"/>
          </a:p>
          <a:p>
            <a:r>
              <a:rPr lang="en-GB" dirty="0">
                <a:hlinkClick r:id="rId4"/>
              </a:rPr>
              <a:t>pcw1@aber.ac.uk</a:t>
            </a:r>
            <a:endParaRPr lang="en-GB" dirty="0"/>
          </a:p>
          <a:p>
            <a:r>
              <a:rPr lang="en-GB" dirty="0">
                <a:hlinkClick r:id="rId5"/>
              </a:rPr>
              <a:t>@</a:t>
            </a:r>
            <a:r>
              <a:rPr lang="en-GB" dirty="0" err="1">
                <a:hlinkClick r:id="rId5"/>
              </a:rPr>
              <a:t>PlantsArchitect</a:t>
            </a:r>
            <a:endParaRPr lang="en-GB" dirty="0"/>
          </a:p>
          <a:p>
            <a:r>
              <a:rPr lang="en-GB" dirty="0">
                <a:hlinkClick r:id="rId6"/>
              </a:rPr>
              <a:t>NRN Plants and Architecture project</a:t>
            </a:r>
            <a:endParaRPr lang="en-GB"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948" y="6155248"/>
            <a:ext cx="2104021" cy="40923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44533" y="5812043"/>
            <a:ext cx="1506091" cy="926825"/>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2554" y="6014311"/>
            <a:ext cx="1787422" cy="600493"/>
          </a:xfrm>
          <a:prstGeom prst="rect">
            <a:avLst/>
          </a:prstGeom>
        </p:spPr>
      </p:pic>
      <p:sp>
        <p:nvSpPr>
          <p:cNvPr id="7" name="TextBox 6"/>
          <p:cNvSpPr txBox="1"/>
          <p:nvPr/>
        </p:nvSpPr>
        <p:spPr>
          <a:xfrm>
            <a:off x="6455754" y="5812043"/>
            <a:ext cx="2354997" cy="861774"/>
          </a:xfrm>
          <a:prstGeom prst="rect">
            <a:avLst/>
          </a:prstGeom>
          <a:noFill/>
          <a:ln>
            <a:solidFill>
              <a:schemeClr val="tx1"/>
            </a:solidFill>
          </a:ln>
        </p:spPr>
        <p:txBody>
          <a:bodyPr wrap="square" rtlCol="0">
            <a:spAutoFit/>
          </a:bodyPr>
          <a:lstStyle/>
          <a:p>
            <a:r>
              <a:rPr lang="en-GB" sz="1000" dirty="0"/>
              <a:t>Financial support provided by the Welsh Government and Higher Education Funding Council for Wales through the Sêr Cymru National Research Network for Low Carbon, Energy and Environment</a:t>
            </a:r>
          </a:p>
        </p:txBody>
      </p:sp>
    </p:spTree>
    <p:extLst>
      <p:ext uri="{BB962C8B-B14F-4D97-AF65-F5344CB8AC3E}">
        <p14:creationId xmlns:p14="http://schemas.microsoft.com/office/powerpoint/2010/main" val="1386045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13" name="Diagram 12"/>
          <p:cNvGraphicFramePr/>
          <p:nvPr>
            <p:extLst>
              <p:ext uri="{D42A27DB-BD31-4B8C-83A1-F6EECF244321}">
                <p14:modId xmlns:p14="http://schemas.microsoft.com/office/powerpoint/2010/main" val="1146802317"/>
              </p:ext>
            </p:extLst>
          </p:nvPr>
        </p:nvGraphicFramePr>
        <p:xfrm>
          <a:off x="1331640" y="980728"/>
          <a:ext cx="6864424" cy="4912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25594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66326" y="1484664"/>
            <a:ext cx="1622111" cy="769441"/>
          </a:xfrm>
          <a:prstGeom prst="rect">
            <a:avLst/>
          </a:prstGeom>
          <a:noFill/>
        </p:spPr>
        <p:txBody>
          <a:bodyPr wrap="none" rtlCol="0">
            <a:spAutoFit/>
          </a:bodyPr>
          <a:lstStyle/>
          <a:p>
            <a:r>
              <a:rPr lang="en-GB" sz="4400" b="1" u="sng" dirty="0"/>
              <a:t>Water</a:t>
            </a:r>
          </a:p>
        </p:txBody>
      </p:sp>
      <p:grpSp>
        <p:nvGrpSpPr>
          <p:cNvPr id="3" name="Group 2"/>
          <p:cNvGrpSpPr/>
          <p:nvPr/>
        </p:nvGrpSpPr>
        <p:grpSpPr>
          <a:xfrm>
            <a:off x="1366258" y="2945826"/>
            <a:ext cx="7065367" cy="3241619"/>
            <a:chOff x="843658" y="2945826"/>
            <a:chExt cx="7065367" cy="3241619"/>
          </a:xfrm>
        </p:grpSpPr>
        <p:pic>
          <p:nvPicPr>
            <p:cNvPr id="2050" name="Picture 2" descr="Image result for grass plant with ro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055" y="3212976"/>
              <a:ext cx="2686050" cy="1704976"/>
            </a:xfrm>
            <a:prstGeom prst="rect">
              <a:avLst/>
            </a:prstGeom>
            <a:noFill/>
            <a:extLst>
              <a:ext uri="{909E8E84-426E-40DD-AFC4-6F175D3DCCD1}">
                <a14:hiddenFill xmlns:a14="http://schemas.microsoft.com/office/drawing/2010/main">
                  <a:solidFill>
                    <a:srgbClr val="FFFFFF"/>
                  </a:solidFill>
                </a14:hiddenFill>
              </a:ext>
            </a:extLst>
          </p:spPr>
        </p:pic>
        <p:sp>
          <p:nvSpPr>
            <p:cNvPr id="6" name="Left Arrow 5"/>
            <p:cNvSpPr/>
            <p:nvPr/>
          </p:nvSpPr>
          <p:spPr>
            <a:xfrm rot="2060848">
              <a:off x="4892306" y="5016039"/>
              <a:ext cx="1008112" cy="288032"/>
            </a:xfrm>
            <a:prstGeom prst="leftArrow">
              <a:avLst>
                <a:gd name="adj1" fmla="val 2691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Left Arrow 6"/>
            <p:cNvSpPr/>
            <p:nvPr/>
          </p:nvSpPr>
          <p:spPr>
            <a:xfrm rot="21327987">
              <a:off x="5111865" y="3411142"/>
              <a:ext cx="1008112" cy="288032"/>
            </a:xfrm>
            <a:prstGeom prst="leftArrow">
              <a:avLst>
                <a:gd name="adj1" fmla="val 2691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Left Arrow 7"/>
            <p:cNvSpPr/>
            <p:nvPr/>
          </p:nvSpPr>
          <p:spPr>
            <a:xfrm rot="11674641">
              <a:off x="2446399" y="3548820"/>
              <a:ext cx="1008112" cy="288032"/>
            </a:xfrm>
            <a:prstGeom prst="leftArrow">
              <a:avLst>
                <a:gd name="adj1" fmla="val 2691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Left Arrow 8"/>
            <p:cNvSpPr/>
            <p:nvPr/>
          </p:nvSpPr>
          <p:spPr>
            <a:xfrm rot="9361516">
              <a:off x="2268816" y="4796194"/>
              <a:ext cx="1008112" cy="288032"/>
            </a:xfrm>
            <a:prstGeom prst="leftArrow">
              <a:avLst>
                <a:gd name="adj1" fmla="val 2691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p:cNvSpPr txBox="1"/>
            <p:nvPr/>
          </p:nvSpPr>
          <p:spPr>
            <a:xfrm>
              <a:off x="6173134" y="3081739"/>
              <a:ext cx="1584176" cy="646331"/>
            </a:xfrm>
            <a:prstGeom prst="rect">
              <a:avLst/>
            </a:prstGeom>
            <a:noFill/>
          </p:spPr>
          <p:txBody>
            <a:bodyPr wrap="square" rtlCol="0">
              <a:spAutoFit/>
            </a:bodyPr>
            <a:lstStyle/>
            <a:p>
              <a:r>
                <a:rPr lang="en-GB" dirty="0"/>
                <a:t>Transports materials</a:t>
              </a:r>
            </a:p>
          </p:txBody>
        </p:sp>
        <p:sp>
          <p:nvSpPr>
            <p:cNvPr id="11" name="TextBox 10"/>
            <p:cNvSpPr txBox="1"/>
            <p:nvPr/>
          </p:nvSpPr>
          <p:spPr>
            <a:xfrm>
              <a:off x="5595634" y="5541114"/>
              <a:ext cx="2313391" cy="646331"/>
            </a:xfrm>
            <a:prstGeom prst="rect">
              <a:avLst/>
            </a:prstGeom>
            <a:noFill/>
          </p:spPr>
          <p:txBody>
            <a:bodyPr wrap="square" rtlCol="0">
              <a:spAutoFit/>
            </a:bodyPr>
            <a:lstStyle/>
            <a:p>
              <a:r>
                <a:rPr lang="en-GB" dirty="0"/>
                <a:t>Draws nutrients from the soil into the roots</a:t>
              </a:r>
            </a:p>
          </p:txBody>
        </p:sp>
        <p:sp>
          <p:nvSpPr>
            <p:cNvPr id="12" name="TextBox 11"/>
            <p:cNvSpPr txBox="1"/>
            <p:nvPr/>
          </p:nvSpPr>
          <p:spPr>
            <a:xfrm>
              <a:off x="843658" y="2945826"/>
              <a:ext cx="2313391" cy="646331"/>
            </a:xfrm>
            <a:prstGeom prst="rect">
              <a:avLst/>
            </a:prstGeom>
            <a:noFill/>
          </p:spPr>
          <p:txBody>
            <a:bodyPr wrap="square" rtlCol="0">
              <a:spAutoFit/>
            </a:bodyPr>
            <a:lstStyle/>
            <a:p>
              <a:r>
                <a:rPr lang="en-GB" dirty="0"/>
                <a:t>Used for growth and photosynthesis</a:t>
              </a:r>
            </a:p>
          </p:txBody>
        </p:sp>
        <p:sp>
          <p:nvSpPr>
            <p:cNvPr id="13" name="TextBox 12"/>
            <p:cNvSpPr txBox="1"/>
            <p:nvPr/>
          </p:nvSpPr>
          <p:spPr>
            <a:xfrm>
              <a:off x="1043608" y="5209249"/>
              <a:ext cx="2313391" cy="646331"/>
            </a:xfrm>
            <a:prstGeom prst="rect">
              <a:avLst/>
            </a:prstGeom>
            <a:noFill/>
          </p:spPr>
          <p:txBody>
            <a:bodyPr wrap="square" rtlCol="0">
              <a:spAutoFit/>
            </a:bodyPr>
            <a:lstStyle/>
            <a:p>
              <a:r>
                <a:rPr lang="en-GB" dirty="0"/>
                <a:t>Keeps the leaf cells rigid</a:t>
              </a:r>
            </a:p>
          </p:txBody>
        </p:sp>
      </p:grpSp>
    </p:spTree>
    <p:extLst>
      <p:ext uri="{BB962C8B-B14F-4D97-AF65-F5344CB8AC3E}">
        <p14:creationId xmlns:p14="http://schemas.microsoft.com/office/powerpoint/2010/main" val="3645749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Up Arrow 2"/>
          <p:cNvSpPr/>
          <p:nvPr/>
        </p:nvSpPr>
        <p:spPr>
          <a:xfrm>
            <a:off x="3923928" y="2702825"/>
            <a:ext cx="864096" cy="295232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p:cNvSpPr txBox="1"/>
          <p:nvPr/>
        </p:nvSpPr>
        <p:spPr>
          <a:xfrm>
            <a:off x="1331640" y="1988840"/>
            <a:ext cx="2736304" cy="4524315"/>
          </a:xfrm>
          <a:prstGeom prst="rect">
            <a:avLst/>
          </a:prstGeom>
          <a:noFill/>
        </p:spPr>
        <p:txBody>
          <a:bodyPr wrap="square" rtlCol="0">
            <a:spAutoFit/>
          </a:bodyPr>
          <a:lstStyle/>
          <a:p>
            <a:r>
              <a:rPr lang="en-GB" b="1" dirty="0"/>
              <a:t>Water potential</a:t>
            </a:r>
            <a:r>
              <a:rPr lang="en-GB" dirty="0"/>
              <a:t>:</a:t>
            </a:r>
          </a:p>
          <a:p>
            <a:r>
              <a:rPr lang="en-GB" dirty="0"/>
              <a:t> </a:t>
            </a:r>
          </a:p>
          <a:p>
            <a:r>
              <a:rPr lang="en-GB" dirty="0"/>
              <a:t>Air: 10-100 MPa</a:t>
            </a:r>
          </a:p>
          <a:p>
            <a:endParaRPr lang="en-GB" dirty="0"/>
          </a:p>
          <a:p>
            <a:endParaRPr lang="en-GB" dirty="0"/>
          </a:p>
          <a:p>
            <a:r>
              <a:rPr lang="en-GB" dirty="0"/>
              <a:t>Leaf: 7 MPa</a:t>
            </a:r>
          </a:p>
          <a:p>
            <a:r>
              <a:rPr lang="en-GB" dirty="0"/>
              <a:t>Leaf Cells: 1 MPa</a:t>
            </a:r>
          </a:p>
          <a:p>
            <a:endParaRPr lang="en-GB" dirty="0"/>
          </a:p>
          <a:p>
            <a:endParaRPr lang="en-GB" dirty="0"/>
          </a:p>
          <a:p>
            <a:r>
              <a:rPr lang="en-GB" dirty="0"/>
              <a:t>Stem: 0.8 MPa</a:t>
            </a:r>
          </a:p>
          <a:p>
            <a:endParaRPr lang="en-GB" dirty="0"/>
          </a:p>
          <a:p>
            <a:r>
              <a:rPr lang="en-GB" dirty="0"/>
              <a:t>Base of Stem: 0.6 MPa</a:t>
            </a:r>
          </a:p>
          <a:p>
            <a:endParaRPr lang="en-GB" dirty="0"/>
          </a:p>
          <a:p>
            <a:r>
              <a:rPr lang="en-GB" dirty="0"/>
              <a:t>Soil: 0.3 MPa</a:t>
            </a:r>
          </a:p>
          <a:p>
            <a:endParaRPr lang="en-GB" dirty="0"/>
          </a:p>
          <a:p>
            <a:endParaRPr lang="en-GB" dirty="0"/>
          </a:p>
        </p:txBody>
      </p:sp>
      <p:pic>
        <p:nvPicPr>
          <p:cNvPr id="8" name="Picture 7"/>
          <p:cNvPicPr>
            <a:picLocks noChangeAspect="1"/>
          </p:cNvPicPr>
          <p:nvPr/>
        </p:nvPicPr>
        <p:blipFill>
          <a:blip r:embed="rId4"/>
          <a:stretch>
            <a:fillRect/>
          </a:stretch>
        </p:blipFill>
        <p:spPr>
          <a:xfrm>
            <a:off x="5292080" y="2564904"/>
            <a:ext cx="2887190" cy="3184004"/>
          </a:xfrm>
          <a:prstGeom prst="rect">
            <a:avLst/>
          </a:prstGeom>
        </p:spPr>
      </p:pic>
    </p:spTree>
    <p:extLst>
      <p:ext uri="{BB962C8B-B14F-4D97-AF65-F5344CB8AC3E}">
        <p14:creationId xmlns:p14="http://schemas.microsoft.com/office/powerpoint/2010/main" val="2671618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403648" y="2780928"/>
            <a:ext cx="2887190" cy="3184004"/>
          </a:xfrm>
          <a:prstGeom prst="rect">
            <a:avLst/>
          </a:prstGeom>
        </p:spPr>
      </p:pic>
      <p:pic>
        <p:nvPicPr>
          <p:cNvPr id="5" name="Picture 4"/>
          <p:cNvPicPr>
            <a:picLocks noChangeAspect="1"/>
          </p:cNvPicPr>
          <p:nvPr/>
        </p:nvPicPr>
        <p:blipFill>
          <a:blip r:embed="rId5"/>
          <a:stretch>
            <a:fillRect/>
          </a:stretch>
        </p:blipFill>
        <p:spPr>
          <a:xfrm>
            <a:off x="2411760" y="1484784"/>
            <a:ext cx="957696" cy="790972"/>
          </a:xfrm>
          <a:prstGeom prst="rect">
            <a:avLst/>
          </a:prstGeom>
        </p:spPr>
      </p:pic>
      <p:grpSp>
        <p:nvGrpSpPr>
          <p:cNvPr id="15" name="Group 14"/>
          <p:cNvGrpSpPr/>
          <p:nvPr/>
        </p:nvGrpSpPr>
        <p:grpSpPr>
          <a:xfrm>
            <a:off x="5386092" y="3140968"/>
            <a:ext cx="2143127" cy="2928871"/>
            <a:chOff x="5508102" y="2427230"/>
            <a:chExt cx="2143127" cy="2928871"/>
          </a:xfrm>
        </p:grpSpPr>
        <p:pic>
          <p:nvPicPr>
            <p:cNvPr id="4" name="Picture 3"/>
            <p:cNvPicPr>
              <a:picLocks noChangeAspect="1"/>
            </p:cNvPicPr>
            <p:nvPr/>
          </p:nvPicPr>
          <p:blipFill>
            <a:blip r:embed="rId6"/>
            <a:stretch>
              <a:fillRect/>
            </a:stretch>
          </p:blipFill>
          <p:spPr>
            <a:xfrm>
              <a:off x="5508104" y="3212976"/>
              <a:ext cx="2143125" cy="2143125"/>
            </a:xfrm>
            <a:prstGeom prst="rect">
              <a:avLst/>
            </a:prstGeom>
          </p:spPr>
        </p:pic>
        <p:pic>
          <p:nvPicPr>
            <p:cNvPr id="6" name="Picture 5"/>
            <p:cNvPicPr>
              <a:picLocks noChangeAspect="1"/>
            </p:cNvPicPr>
            <p:nvPr/>
          </p:nvPicPr>
          <p:blipFill>
            <a:blip r:embed="rId7"/>
            <a:stretch>
              <a:fillRect/>
            </a:stretch>
          </p:blipFill>
          <p:spPr>
            <a:xfrm>
              <a:off x="6018304" y="2505579"/>
              <a:ext cx="1122723" cy="830213"/>
            </a:xfrm>
            <a:prstGeom prst="rect">
              <a:avLst/>
            </a:prstGeom>
          </p:spPr>
        </p:pic>
        <p:sp>
          <p:nvSpPr>
            <p:cNvPr id="7" name="Up Arrow 6"/>
            <p:cNvSpPr/>
            <p:nvPr/>
          </p:nvSpPr>
          <p:spPr>
            <a:xfrm>
              <a:off x="5508102" y="2427230"/>
              <a:ext cx="504056" cy="86409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8" name="Up Arrow 7"/>
          <p:cNvSpPr/>
          <p:nvPr/>
        </p:nvSpPr>
        <p:spPr>
          <a:xfrm>
            <a:off x="2690902" y="4077072"/>
            <a:ext cx="171747" cy="1152128"/>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4" name="Group 13"/>
          <p:cNvGrpSpPr/>
          <p:nvPr/>
        </p:nvGrpSpPr>
        <p:grpSpPr>
          <a:xfrm>
            <a:off x="4790403" y="1942289"/>
            <a:ext cx="3727313" cy="923330"/>
            <a:chOff x="4790403" y="1189376"/>
            <a:chExt cx="3727313" cy="923330"/>
          </a:xfrm>
        </p:grpSpPr>
        <p:grpSp>
          <p:nvGrpSpPr>
            <p:cNvPr id="13" name="Group 12"/>
            <p:cNvGrpSpPr/>
            <p:nvPr/>
          </p:nvGrpSpPr>
          <p:grpSpPr>
            <a:xfrm>
              <a:off x="4790403" y="1189376"/>
              <a:ext cx="1435402" cy="923330"/>
              <a:chOff x="4790403" y="1189376"/>
              <a:chExt cx="1435402" cy="923330"/>
            </a:xfrm>
          </p:grpSpPr>
          <p:sp>
            <p:nvSpPr>
              <p:cNvPr id="9" name="TextBox 8"/>
              <p:cNvSpPr txBox="1"/>
              <p:nvPr/>
            </p:nvSpPr>
            <p:spPr>
              <a:xfrm>
                <a:off x="4790403" y="1189376"/>
                <a:ext cx="1435402" cy="923330"/>
              </a:xfrm>
              <a:prstGeom prst="rect">
                <a:avLst/>
              </a:prstGeom>
              <a:noFill/>
            </p:spPr>
            <p:txBody>
              <a:bodyPr wrap="square" rtlCol="0">
                <a:spAutoFit/>
              </a:bodyPr>
              <a:lstStyle/>
              <a:p>
                <a:r>
                  <a:rPr lang="en-GB" dirty="0"/>
                  <a:t>Evaporation</a:t>
                </a:r>
              </a:p>
              <a:p>
                <a:endParaRPr lang="en-GB" dirty="0"/>
              </a:p>
              <a:p>
                <a:r>
                  <a:rPr lang="en-GB" dirty="0"/>
                  <a:t>Transpiration </a:t>
                </a:r>
                <a:endParaRPr lang="en-GB" sz="2000" dirty="0"/>
              </a:p>
            </p:txBody>
          </p:sp>
          <p:sp>
            <p:nvSpPr>
              <p:cNvPr id="10" name="TextBox 9"/>
              <p:cNvSpPr txBox="1"/>
              <p:nvPr/>
            </p:nvSpPr>
            <p:spPr>
              <a:xfrm>
                <a:off x="5292080" y="1484784"/>
                <a:ext cx="272829" cy="369332"/>
              </a:xfrm>
              <a:prstGeom prst="rect">
                <a:avLst/>
              </a:prstGeom>
              <a:noFill/>
            </p:spPr>
            <p:txBody>
              <a:bodyPr wrap="square" rtlCol="0">
                <a:spAutoFit/>
              </a:bodyPr>
              <a:lstStyle/>
              <a:p>
                <a:r>
                  <a:rPr lang="en-GB" dirty="0"/>
                  <a:t>+</a:t>
                </a:r>
              </a:p>
            </p:txBody>
          </p:sp>
        </p:grpSp>
        <p:sp>
          <p:nvSpPr>
            <p:cNvPr id="11" name="TextBox 10"/>
            <p:cNvSpPr txBox="1"/>
            <p:nvPr/>
          </p:nvSpPr>
          <p:spPr>
            <a:xfrm>
              <a:off x="6044284" y="1459383"/>
              <a:ext cx="432048" cy="369332"/>
            </a:xfrm>
            <a:prstGeom prst="rect">
              <a:avLst/>
            </a:prstGeom>
            <a:noFill/>
          </p:spPr>
          <p:txBody>
            <a:bodyPr wrap="square" rtlCol="0">
              <a:spAutoFit/>
            </a:bodyPr>
            <a:lstStyle/>
            <a:p>
              <a:r>
                <a:rPr lang="en-GB" dirty="0"/>
                <a:t>=</a:t>
              </a:r>
            </a:p>
          </p:txBody>
        </p:sp>
        <p:sp>
          <p:nvSpPr>
            <p:cNvPr id="12" name="TextBox 11"/>
            <p:cNvSpPr txBox="1"/>
            <p:nvPr/>
          </p:nvSpPr>
          <p:spPr>
            <a:xfrm>
              <a:off x="6476332" y="1459383"/>
              <a:ext cx="2041384" cy="369332"/>
            </a:xfrm>
            <a:prstGeom prst="rect">
              <a:avLst/>
            </a:prstGeom>
            <a:noFill/>
          </p:spPr>
          <p:txBody>
            <a:bodyPr wrap="square" rtlCol="0">
              <a:spAutoFit/>
            </a:bodyPr>
            <a:lstStyle/>
            <a:p>
              <a:r>
                <a:rPr lang="en-GB" dirty="0" err="1"/>
                <a:t>Evapo</a:t>
              </a:r>
              <a:r>
                <a:rPr lang="en-GB" dirty="0"/>
                <a:t>-transpiration </a:t>
              </a:r>
              <a:endParaRPr lang="en-GB" sz="2000" dirty="0"/>
            </a:p>
          </p:txBody>
        </p:sp>
      </p:grpSp>
    </p:spTree>
    <p:extLst>
      <p:ext uri="{BB962C8B-B14F-4D97-AF65-F5344CB8AC3E}">
        <p14:creationId xmlns:p14="http://schemas.microsoft.com/office/powerpoint/2010/main" val="982536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5745857" y="963712"/>
            <a:ext cx="3024336" cy="5355312"/>
          </a:xfrm>
          <a:prstGeom prst="rect">
            <a:avLst/>
          </a:prstGeom>
          <a:noFill/>
        </p:spPr>
        <p:txBody>
          <a:bodyPr wrap="square" rtlCol="0">
            <a:spAutoFit/>
          </a:bodyPr>
          <a:lstStyle/>
          <a:p>
            <a:pPr marL="342900" indent="-342900">
              <a:buFont typeface="+mj-lt"/>
              <a:buAutoNum type="arabicPeriod"/>
            </a:pPr>
            <a:r>
              <a:rPr lang="en-GB" dirty="0"/>
              <a:t>Plants lower air temperature using evaporative cooling. </a:t>
            </a:r>
          </a:p>
          <a:p>
            <a:pPr marL="342900" indent="-342900">
              <a:buFont typeface="+mj-lt"/>
              <a:buAutoNum type="arabicPeriod"/>
            </a:pPr>
            <a:endParaRPr lang="en-GB" dirty="0"/>
          </a:p>
          <a:p>
            <a:pPr marL="342900" indent="-342900">
              <a:buFont typeface="+mj-lt"/>
              <a:buAutoNum type="arabicPeriod"/>
            </a:pPr>
            <a:r>
              <a:rPr lang="en-GB" dirty="0"/>
              <a:t>When water is heated the increased energy first breaks OH bonds, then the temperature increases. </a:t>
            </a:r>
          </a:p>
          <a:p>
            <a:pPr marL="342900" indent="-342900">
              <a:buFont typeface="+mj-lt"/>
              <a:buAutoNum type="arabicPeriod"/>
            </a:pPr>
            <a:endParaRPr lang="en-GB" dirty="0"/>
          </a:p>
          <a:p>
            <a:pPr marL="342900" indent="-342900">
              <a:buFont typeface="+mj-lt"/>
              <a:buAutoNum type="arabicPeriod"/>
            </a:pPr>
            <a:r>
              <a:rPr lang="en-GB" dirty="0"/>
              <a:t>The need to break OH bonds makes water more resistant to temperature changes than other molecules. </a:t>
            </a:r>
          </a:p>
          <a:p>
            <a:pPr marL="342900" indent="-342900">
              <a:buFont typeface="+mj-lt"/>
              <a:buAutoNum type="arabicPeriod"/>
            </a:pPr>
            <a:endParaRPr lang="en-GB" dirty="0"/>
          </a:p>
          <a:p>
            <a:pPr marL="342900" indent="-342900">
              <a:buFont typeface="+mj-lt"/>
              <a:buAutoNum type="arabicPeriod"/>
            </a:pPr>
            <a:r>
              <a:rPr lang="en-GB" dirty="0"/>
              <a:t>Having more water vapour in the air increases humidity and stabilises air temperatures. </a:t>
            </a:r>
          </a:p>
        </p:txBody>
      </p:sp>
      <p:grpSp>
        <p:nvGrpSpPr>
          <p:cNvPr id="26" name="Group 25"/>
          <p:cNvGrpSpPr/>
          <p:nvPr/>
        </p:nvGrpSpPr>
        <p:grpSpPr>
          <a:xfrm>
            <a:off x="848385" y="1244652"/>
            <a:ext cx="4469425" cy="5270080"/>
            <a:chOff x="971600" y="1181969"/>
            <a:chExt cx="4469425" cy="5270080"/>
          </a:xfrm>
        </p:grpSpPr>
        <p:grpSp>
          <p:nvGrpSpPr>
            <p:cNvPr id="13" name="Group 12"/>
            <p:cNvGrpSpPr/>
            <p:nvPr/>
          </p:nvGrpSpPr>
          <p:grpSpPr>
            <a:xfrm>
              <a:off x="1160710" y="2427820"/>
              <a:ext cx="4280315" cy="4024229"/>
              <a:chOff x="1907704" y="2362373"/>
              <a:chExt cx="4280315" cy="4024229"/>
            </a:xfrm>
          </p:grpSpPr>
          <p:pic>
            <p:nvPicPr>
              <p:cNvPr id="3" name="Picture 2"/>
              <p:cNvPicPr>
                <a:picLocks noChangeAspect="1"/>
              </p:cNvPicPr>
              <p:nvPr/>
            </p:nvPicPr>
            <p:blipFill>
              <a:blip r:embed="rId4"/>
              <a:stretch>
                <a:fillRect/>
              </a:stretch>
            </p:blipFill>
            <p:spPr>
              <a:xfrm>
                <a:off x="5042737" y="2362373"/>
                <a:ext cx="857250" cy="2047875"/>
              </a:xfrm>
              <a:prstGeom prst="rect">
                <a:avLst/>
              </a:prstGeom>
            </p:spPr>
          </p:pic>
          <p:grpSp>
            <p:nvGrpSpPr>
              <p:cNvPr id="4" name="Group 3"/>
              <p:cNvGrpSpPr/>
              <p:nvPr/>
            </p:nvGrpSpPr>
            <p:grpSpPr>
              <a:xfrm>
                <a:off x="2732323" y="2464160"/>
                <a:ext cx="2143125" cy="3922442"/>
                <a:chOff x="4997902" y="1246366"/>
                <a:chExt cx="2143125" cy="3922442"/>
              </a:xfrm>
            </p:grpSpPr>
            <p:pic>
              <p:nvPicPr>
                <p:cNvPr id="5" name="Picture 4"/>
                <p:cNvPicPr>
                  <a:picLocks noChangeAspect="1"/>
                </p:cNvPicPr>
                <p:nvPr/>
              </p:nvPicPr>
              <p:blipFill>
                <a:blip r:embed="rId5"/>
                <a:stretch>
                  <a:fillRect/>
                </a:stretch>
              </p:blipFill>
              <p:spPr>
                <a:xfrm>
                  <a:off x="4997902" y="3025683"/>
                  <a:ext cx="2143125" cy="2143125"/>
                </a:xfrm>
                <a:prstGeom prst="rect">
                  <a:avLst/>
                </a:prstGeom>
              </p:spPr>
            </p:pic>
            <p:pic>
              <p:nvPicPr>
                <p:cNvPr id="6" name="Picture 5"/>
                <p:cNvPicPr>
                  <a:picLocks noChangeAspect="1"/>
                </p:cNvPicPr>
                <p:nvPr/>
              </p:nvPicPr>
              <p:blipFill>
                <a:blip r:embed="rId6"/>
                <a:stretch>
                  <a:fillRect/>
                </a:stretch>
              </p:blipFill>
              <p:spPr>
                <a:xfrm>
                  <a:off x="5671255" y="2358127"/>
                  <a:ext cx="1122723" cy="830213"/>
                </a:xfrm>
                <a:prstGeom prst="rect">
                  <a:avLst/>
                </a:prstGeom>
              </p:spPr>
            </p:pic>
            <p:sp>
              <p:nvSpPr>
                <p:cNvPr id="7" name="Up Arrow 6"/>
                <p:cNvSpPr/>
                <p:nvPr/>
              </p:nvSpPr>
              <p:spPr>
                <a:xfrm>
                  <a:off x="6095671" y="1246366"/>
                  <a:ext cx="504056" cy="86409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8" name="Up Arrow 7"/>
              <p:cNvSpPr/>
              <p:nvPr/>
            </p:nvSpPr>
            <p:spPr>
              <a:xfrm rot="10800000">
                <a:off x="5899987" y="2950148"/>
                <a:ext cx="288032" cy="86409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0" name="Straight Connector 9"/>
              <p:cNvCxnSpPr/>
              <p:nvPr/>
            </p:nvCxnSpPr>
            <p:spPr>
              <a:xfrm>
                <a:off x="1907704" y="3451758"/>
                <a:ext cx="2967744" cy="41017"/>
              </a:xfrm>
              <a:prstGeom prst="line">
                <a:avLst/>
              </a:prstGeom>
              <a:ln w="38100">
                <a:solidFill>
                  <a:schemeClr val="bg1">
                    <a:lumMod val="65000"/>
                  </a:schemeClr>
                </a:solidFill>
                <a:prstDash val="sysDot"/>
              </a:ln>
            </p:spPr>
            <p:style>
              <a:lnRef idx="2">
                <a:schemeClr val="accent1"/>
              </a:lnRef>
              <a:fillRef idx="0">
                <a:schemeClr val="accent1"/>
              </a:fillRef>
              <a:effectRef idx="1">
                <a:schemeClr val="accent1"/>
              </a:effectRef>
              <a:fontRef idx="minor">
                <a:schemeClr val="tx1"/>
              </a:fontRef>
            </p:style>
          </p:cxnSp>
        </p:grpSp>
        <p:sp>
          <p:nvSpPr>
            <p:cNvPr id="15" name="Sun 14"/>
            <p:cNvSpPr/>
            <p:nvPr/>
          </p:nvSpPr>
          <p:spPr>
            <a:xfrm>
              <a:off x="1326234" y="1181969"/>
              <a:ext cx="1210128" cy="1224136"/>
            </a:xfrm>
            <a:prstGeom prst="su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Cloud 15"/>
            <p:cNvSpPr/>
            <p:nvPr/>
          </p:nvSpPr>
          <p:spPr>
            <a:xfrm>
              <a:off x="971600" y="1465881"/>
              <a:ext cx="709269" cy="474366"/>
            </a:xfrm>
            <a:prstGeom prst="cloud">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3" name="Group 22"/>
            <p:cNvGrpSpPr/>
            <p:nvPr/>
          </p:nvGrpSpPr>
          <p:grpSpPr>
            <a:xfrm>
              <a:off x="1835696" y="2427820"/>
              <a:ext cx="481341" cy="777665"/>
              <a:chOff x="4160178" y="2576312"/>
              <a:chExt cx="481341" cy="777665"/>
            </a:xfrm>
          </p:grpSpPr>
          <p:sp>
            <p:nvSpPr>
              <p:cNvPr id="20" name="Rectangle 19"/>
              <p:cNvSpPr/>
              <p:nvPr/>
            </p:nvSpPr>
            <p:spPr>
              <a:xfrm>
                <a:off x="4397681" y="2576312"/>
                <a:ext cx="45719" cy="558882"/>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p:cNvSpPr/>
              <p:nvPr/>
            </p:nvSpPr>
            <p:spPr>
              <a:xfrm>
                <a:off x="4595800" y="2787434"/>
                <a:ext cx="45719" cy="558882"/>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p:cNvSpPr/>
              <p:nvPr/>
            </p:nvSpPr>
            <p:spPr>
              <a:xfrm>
                <a:off x="4160178" y="2795095"/>
                <a:ext cx="45719" cy="558882"/>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4" name="Up Arrow 23"/>
            <p:cNvSpPr/>
            <p:nvPr/>
          </p:nvSpPr>
          <p:spPr>
            <a:xfrm rot="10800000">
              <a:off x="1927702" y="3347100"/>
              <a:ext cx="298146" cy="864096"/>
            </a:xfrm>
            <a:prstGeom prst="up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018872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827585" y="1503821"/>
            <a:ext cx="3246106" cy="4869158"/>
          </a:xfrm>
          <a:prstGeom prst="rect">
            <a:avLst/>
          </a:prstGeom>
        </p:spPr>
      </p:pic>
      <p:pic>
        <p:nvPicPr>
          <p:cNvPr id="4" name="Picture 3"/>
          <p:cNvPicPr>
            <a:picLocks noChangeAspect="1"/>
          </p:cNvPicPr>
          <p:nvPr/>
        </p:nvPicPr>
        <p:blipFill>
          <a:blip r:embed="rId5"/>
          <a:stretch>
            <a:fillRect/>
          </a:stretch>
        </p:blipFill>
        <p:spPr>
          <a:xfrm>
            <a:off x="4397064" y="1441977"/>
            <a:ext cx="3963689" cy="2426748"/>
          </a:xfrm>
          <a:prstGeom prst="rect">
            <a:avLst/>
          </a:prstGeom>
        </p:spPr>
      </p:pic>
      <p:pic>
        <p:nvPicPr>
          <p:cNvPr id="6" name="Picture 5"/>
          <p:cNvPicPr>
            <a:picLocks noChangeAspect="1"/>
          </p:cNvPicPr>
          <p:nvPr/>
        </p:nvPicPr>
        <p:blipFill>
          <a:blip r:embed="rId6"/>
          <a:stretch>
            <a:fillRect/>
          </a:stretch>
        </p:blipFill>
        <p:spPr>
          <a:xfrm>
            <a:off x="4390355" y="4149080"/>
            <a:ext cx="4026616" cy="2226639"/>
          </a:xfrm>
          <a:prstGeom prst="rect">
            <a:avLst/>
          </a:prstGeom>
        </p:spPr>
      </p:pic>
      <p:sp>
        <p:nvSpPr>
          <p:cNvPr id="5" name="TextBox 4"/>
          <p:cNvSpPr txBox="1"/>
          <p:nvPr/>
        </p:nvSpPr>
        <p:spPr>
          <a:xfrm>
            <a:off x="6876256" y="6372979"/>
            <a:ext cx="1605443" cy="276999"/>
          </a:xfrm>
          <a:prstGeom prst="rect">
            <a:avLst/>
          </a:prstGeom>
          <a:noFill/>
        </p:spPr>
        <p:txBody>
          <a:bodyPr wrap="square" rtlCol="0">
            <a:spAutoFit/>
          </a:bodyPr>
          <a:lstStyle/>
          <a:p>
            <a:r>
              <a:rPr lang="en-GB" sz="1200" dirty="0"/>
              <a:t>© University of Oxford </a:t>
            </a:r>
          </a:p>
        </p:txBody>
      </p:sp>
    </p:spTree>
    <p:extLst>
      <p:ext uri="{BB962C8B-B14F-4D97-AF65-F5344CB8AC3E}">
        <p14:creationId xmlns:p14="http://schemas.microsoft.com/office/powerpoint/2010/main" val="1283083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SharedContentType xmlns="Microsoft.SharePoint.Taxonomy.ContentTypeSync" SourceId="78499d3b-94a8-4059-8763-489d4400b14a" ContentTypeId="0x01010067EB80C5FE939D4A9B3D8BA62129B7F501" PreviousValue="false"/>
</file>

<file path=customXml/item3.xml><?xml version="1.0" encoding="utf-8"?>
<ct:contentTypeSchema xmlns:ct="http://schemas.microsoft.com/office/2006/metadata/contentType" xmlns:ma="http://schemas.microsoft.com/office/2006/metadata/properties/metaAttributes" ct:_="" ma:_="" ma:contentTypeName="NRW Word Document" ma:contentTypeID="0x01010067EB80C5FE939D4A9B3D8BA62129B7F501001198C11E11A7CB40A990F68CEC9F4B59" ma:contentTypeVersion="16" ma:contentTypeDescription="" ma:contentTypeScope="" ma:versionID="02368eac871496a93c3ae0b7be2dc835">
  <xsd:schema xmlns:xsd="http://www.w3.org/2001/XMLSchema" xmlns:xs="http://www.w3.org/2001/XMLSchema" xmlns:p="http://schemas.microsoft.com/office/2006/metadata/properties" xmlns:ns2="9be56660-2c31-41ef-bc00-23e72f632f2a" targetNamespace="http://schemas.microsoft.com/office/2006/metadata/properties" ma:root="true" ma:fieldsID="787d2c663290cb73b343b35e1ed78485" ns2:_="">
    <xsd:import namespace="9be56660-2c31-41ef-bc00-23e72f632f2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56660-2c31-41ef-bc00-23e72f632f2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9be56660-2c31-41ef-bc00-23e72f632f2a">ACCE-1896523731-42</_dlc_DocId>
    <_dlc_DocIdUrl xmlns="9be56660-2c31-41ef-bc00-23e72f632f2a">
      <Url>https://cyfoethnaturiolcymru.sharepoint.com/teams/are/commu/gi/_layouts/15/DocIdRedir.aspx?ID=ACCE-1896523731-42</Url>
      <Description>ACCE-1896523731-42</Description>
    </_dlc_DocIdUrl>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51AA2B-1A7F-405D-91D6-04D513426921}">
  <ds:schemaRefs>
    <ds:schemaRef ds:uri="http://schemas.microsoft.com/sharepoint/events"/>
  </ds:schemaRefs>
</ds:datastoreItem>
</file>

<file path=customXml/itemProps2.xml><?xml version="1.0" encoding="utf-8"?>
<ds:datastoreItem xmlns:ds="http://schemas.openxmlformats.org/officeDocument/2006/customXml" ds:itemID="{0C94D6EC-D140-4782-8FE8-7B90F175B24E}">
  <ds:schemaRefs>
    <ds:schemaRef ds:uri="Microsoft.SharePoint.Taxonomy.ContentTypeSync"/>
  </ds:schemaRefs>
</ds:datastoreItem>
</file>

<file path=customXml/itemProps3.xml><?xml version="1.0" encoding="utf-8"?>
<ds:datastoreItem xmlns:ds="http://schemas.openxmlformats.org/officeDocument/2006/customXml" ds:itemID="{5AC0C6CB-C44C-4C5D-A3D4-B67ED1E6CB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56660-2c31-41ef-bc00-23e72f632f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6F1C25D-E252-431B-BC8B-777A29B19796}">
  <ds:schemaRefs>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9be56660-2c31-41ef-bc00-23e72f632f2a"/>
    <ds:schemaRef ds:uri="http://schemas.microsoft.com/office/infopath/2007/PartnerControls"/>
    <ds:schemaRef ds:uri="http://purl.org/dc/terms/"/>
    <ds:schemaRef ds:uri="http://www.w3.org/XML/1998/namespace"/>
    <ds:schemaRef ds:uri="http://purl.org/dc/dcmitype/"/>
  </ds:schemaRefs>
</ds:datastoreItem>
</file>

<file path=customXml/itemProps5.xml><?xml version="1.0" encoding="utf-8"?>
<ds:datastoreItem xmlns:ds="http://schemas.openxmlformats.org/officeDocument/2006/customXml" ds:itemID="{C0F397AB-DDF3-4EB0-B388-C335F217D31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622</TotalTime>
  <Words>3618</Words>
  <Application>Microsoft Office PowerPoint</Application>
  <PresentationFormat>On-screen Show (4:3)</PresentationFormat>
  <Paragraphs>271</Paragraphs>
  <Slides>33</Slides>
  <Notes>32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 Cover Classification (Cardiff)</vt:lpstr>
      <vt:lpstr>Land Cover Classification (Newport)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Aberystwyth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Howard Adair</dc:creator>
  <cp:lastModifiedBy>Evans, Alison</cp:lastModifiedBy>
  <cp:revision>52</cp:revision>
  <dcterms:created xsi:type="dcterms:W3CDTF">2008-11-11T16:31:01Z</dcterms:created>
  <dcterms:modified xsi:type="dcterms:W3CDTF">2017-10-11T12:47:36Z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0x01010067EB80C5FE939D4A9B3D8BA62129B7F501001198C11E11A7CB40A990F68CEC9F4B59</vt:lpwstr>
  </property>
  <property fmtid="{D5CDD505-2E9C-101B-9397-08002B2CF9AE}" pid="3" name="_dlc_DocIdItemGuid">
    <vt:lpwstr>85710b75-e0e7-4260-95ff-e857717457f6</vt:lpwstr>
  </property>
</Properties>
</file>