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4"/>
  </p:sldMasterIdLst>
  <p:notesMasterIdLst>
    <p:notesMasterId r:id="rId18"/>
  </p:notesMasterIdLst>
  <p:sldIdLst>
    <p:sldId id="261" r:id="rId5"/>
    <p:sldId id="273" r:id="rId6"/>
    <p:sldId id="274" r:id="rId7"/>
    <p:sldId id="275" r:id="rId8"/>
    <p:sldId id="276" r:id="rId9"/>
    <p:sldId id="277" r:id="rId10"/>
    <p:sldId id="278" r:id="rId11"/>
    <p:sldId id="279" r:id="rId12"/>
    <p:sldId id="280" r:id="rId13"/>
    <p:sldId id="281" r:id="rId14"/>
    <p:sldId id="282" r:id="rId15"/>
    <p:sldId id="283" r:id="rId16"/>
    <p:sldId id="284" r:id="rId17"/>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00">
          <p15:clr>
            <a:srgbClr val="A4A3A4"/>
          </p15:clr>
        </p15:guide>
        <p15:guide id="3" orient="horz" pos="1071">
          <p15:clr>
            <a:srgbClr val="A4A3A4"/>
          </p15:clr>
        </p15:guide>
        <p15:guide id="4" orient="horz" pos="1253">
          <p15:clr>
            <a:srgbClr val="A4A3A4"/>
          </p15:clr>
        </p15:guide>
        <p15:guide id="5" orient="horz" pos="4270">
          <p15:clr>
            <a:srgbClr val="A4A3A4"/>
          </p15:clr>
        </p15:guide>
        <p15:guide id="6" orient="horz" pos="935">
          <p15:clr>
            <a:srgbClr val="A4A3A4"/>
          </p15:clr>
        </p15:guide>
        <p15:guide id="7" orient="horz" pos="2523">
          <p15:clr>
            <a:srgbClr val="A4A3A4"/>
          </p15:clr>
        </p15:guide>
        <p15:guide id="8" orient="horz" pos="1661">
          <p15:clr>
            <a:srgbClr val="A4A3A4"/>
          </p15:clr>
        </p15:guide>
        <p15:guide id="9" orient="horz" pos="4065">
          <p15:clr>
            <a:srgbClr val="A4A3A4"/>
          </p15:clr>
        </p15:guide>
        <p15:guide id="10" pos="204">
          <p15:clr>
            <a:srgbClr val="A4A3A4"/>
          </p15:clr>
        </p15:guide>
        <p15:guide id="11" pos="5556">
          <p15:clr>
            <a:srgbClr val="A4A3A4"/>
          </p15:clr>
        </p15:guide>
        <p15:guide id="12" pos="2880">
          <p15:clr>
            <a:srgbClr val="A4A3A4"/>
          </p15:clr>
        </p15:guide>
        <p15:guide id="13" pos="4343">
          <p15:clr>
            <a:srgbClr val="A4A3A4"/>
          </p15:clr>
        </p15:guide>
        <p15:guide id="14" pos="5692">
          <p15:clr>
            <a:srgbClr val="A4A3A4"/>
          </p15:clr>
        </p15:guide>
        <p15:guide id="15" pos="43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41"/>
    <a:srgbClr val="005541"/>
    <a:srgbClr val="2D962D"/>
    <a:srgbClr val="0091A5"/>
    <a:srgbClr val="95959D"/>
    <a:srgbClr val="82D2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20" autoAdjust="0"/>
  </p:normalViewPr>
  <p:slideViewPr>
    <p:cSldViewPr>
      <p:cViewPr varScale="1">
        <p:scale>
          <a:sx n="59" d="100"/>
          <a:sy n="59" d="100"/>
        </p:scale>
        <p:origin x="72" y="306"/>
      </p:cViewPr>
      <p:guideLst>
        <p:guide orient="horz" pos="2160"/>
        <p:guide orient="horz" pos="300"/>
        <p:guide orient="horz" pos="1071"/>
        <p:guide orient="horz" pos="1253"/>
        <p:guide orient="horz" pos="4270"/>
        <p:guide orient="horz" pos="935"/>
        <p:guide orient="horz" pos="2523"/>
        <p:guide orient="horz" pos="1661"/>
        <p:guide orient="horz" pos="4065"/>
        <p:guide pos="204"/>
        <p:guide pos="5556"/>
        <p:guide pos="2880"/>
        <p:guide pos="4343"/>
        <p:guide pos="5692"/>
        <p:guide pos="4397"/>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CBA65D-4989-4306-AFC3-55BCFCBBDAD2}"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38A14ED3-9482-4EB2-A43D-FF5892009412}">
      <dgm:prSet phldrT="[Text]"/>
      <dgm:spPr>
        <a:solidFill>
          <a:schemeClr val="accent1"/>
        </a:solidFill>
      </dgm:spPr>
      <dgm:t>
        <a:bodyPr/>
        <a:lstStyle/>
        <a:p>
          <a:r>
            <a:rPr lang="en-GB" dirty="0" smtClean="0"/>
            <a:t>Timeline</a:t>
          </a:r>
          <a:endParaRPr lang="en-GB" dirty="0"/>
        </a:p>
      </dgm:t>
    </dgm:pt>
    <dgm:pt modelId="{95632D14-977D-46F4-B6A1-57BFEEBB1F75}" type="sibTrans" cxnId="{15552F7C-1F7D-4650-98D7-625BDEE9F950}">
      <dgm:prSet/>
      <dgm:spPr/>
      <dgm:t>
        <a:bodyPr/>
        <a:lstStyle/>
        <a:p>
          <a:endParaRPr lang="en-GB"/>
        </a:p>
      </dgm:t>
    </dgm:pt>
    <dgm:pt modelId="{E6EB5CE5-7B23-492C-A59C-846BC1A4CBE2}" type="parTrans" cxnId="{15552F7C-1F7D-4650-98D7-625BDEE9F950}">
      <dgm:prSet/>
      <dgm:spPr/>
      <dgm:t>
        <a:bodyPr/>
        <a:lstStyle/>
        <a:p>
          <a:endParaRPr lang="en-GB"/>
        </a:p>
      </dgm:t>
    </dgm:pt>
    <dgm:pt modelId="{62E4BF10-8D74-4740-AAEB-748DE7555534}">
      <dgm:prSet phldrT="[Text]"/>
      <dgm:spPr/>
      <dgm:t>
        <a:bodyPr lIns="0"/>
        <a:lstStyle/>
        <a:p>
          <a:r>
            <a:rPr lang="en-GB" b="1" dirty="0" smtClean="0"/>
            <a:t>July 16</a:t>
          </a:r>
          <a:endParaRPr lang="en-GB" b="1" dirty="0"/>
        </a:p>
      </dgm:t>
    </dgm:pt>
    <dgm:pt modelId="{3E67A58F-EF2B-4EE5-967B-8A7EEEDA51FA}" type="parTrans" cxnId="{DB223A90-91FF-4DAC-9897-0CDBD86D6155}">
      <dgm:prSet/>
      <dgm:spPr/>
      <dgm:t>
        <a:bodyPr/>
        <a:lstStyle/>
        <a:p>
          <a:endParaRPr lang="en-GB"/>
        </a:p>
      </dgm:t>
    </dgm:pt>
    <dgm:pt modelId="{43EB7F51-CF1E-46CC-B633-872A6E19AA96}" type="sibTrans" cxnId="{DB223A90-91FF-4DAC-9897-0CDBD86D6155}">
      <dgm:prSet/>
      <dgm:spPr/>
      <dgm:t>
        <a:bodyPr/>
        <a:lstStyle/>
        <a:p>
          <a:endParaRPr lang="en-GB"/>
        </a:p>
      </dgm:t>
    </dgm:pt>
    <dgm:pt modelId="{B1FE421A-6200-4B9E-B90B-77D0CD709C51}">
      <dgm:prSet phldrT="[Text]"/>
      <dgm:spPr/>
      <dgm:t>
        <a:bodyPr lIns="0"/>
        <a:lstStyle/>
        <a:p>
          <a:r>
            <a:rPr lang="en-GB" b="1" dirty="0" smtClean="0"/>
            <a:t>July 15</a:t>
          </a:r>
          <a:endParaRPr lang="en-GB" b="1" dirty="0"/>
        </a:p>
      </dgm:t>
    </dgm:pt>
    <dgm:pt modelId="{1FD57107-EFA4-4DBC-83F6-B74895377FB7}" type="parTrans" cxnId="{B8B9FC8D-222D-46EC-B5E6-0B3ABC88C0A1}">
      <dgm:prSet/>
      <dgm:spPr/>
      <dgm:t>
        <a:bodyPr/>
        <a:lstStyle/>
        <a:p>
          <a:endParaRPr lang="en-GB"/>
        </a:p>
      </dgm:t>
    </dgm:pt>
    <dgm:pt modelId="{939E5DFA-CB60-49FF-BD75-2A4D668D02CD}" type="sibTrans" cxnId="{B8B9FC8D-222D-46EC-B5E6-0B3ABC88C0A1}">
      <dgm:prSet/>
      <dgm:spPr/>
      <dgm:t>
        <a:bodyPr/>
        <a:lstStyle/>
        <a:p>
          <a:endParaRPr lang="en-GB"/>
        </a:p>
      </dgm:t>
    </dgm:pt>
    <dgm:pt modelId="{AD7B0BA4-B3E0-4771-8B29-9A4B20F6B7A7}">
      <dgm:prSet phldrT="[Text]"/>
      <dgm:spPr/>
      <dgm:t>
        <a:bodyPr/>
        <a:lstStyle/>
        <a:p>
          <a:r>
            <a:rPr lang="en-GB" b="1" dirty="0" smtClean="0"/>
            <a:t>Oct 15</a:t>
          </a:r>
          <a:endParaRPr lang="en-GB" b="1" dirty="0"/>
        </a:p>
      </dgm:t>
    </dgm:pt>
    <dgm:pt modelId="{C8D47206-9CA8-4782-AC5D-4A0BEC058333}" type="parTrans" cxnId="{0266B94D-2EE3-4AA6-A3B1-587A2A65CF84}">
      <dgm:prSet/>
      <dgm:spPr/>
      <dgm:t>
        <a:bodyPr/>
        <a:lstStyle/>
        <a:p>
          <a:endParaRPr lang="en-GB"/>
        </a:p>
      </dgm:t>
    </dgm:pt>
    <dgm:pt modelId="{55412B26-3020-4325-967C-07C70E4C9B3E}" type="sibTrans" cxnId="{0266B94D-2EE3-4AA6-A3B1-587A2A65CF84}">
      <dgm:prSet/>
      <dgm:spPr/>
      <dgm:t>
        <a:bodyPr/>
        <a:lstStyle/>
        <a:p>
          <a:endParaRPr lang="en-GB"/>
        </a:p>
      </dgm:t>
    </dgm:pt>
    <dgm:pt modelId="{C724EADE-4AF8-4F1F-8AB0-278E45E28772}">
      <dgm:prSet phldrT="[Text]"/>
      <dgm:spPr/>
      <dgm:t>
        <a:bodyPr/>
        <a:lstStyle/>
        <a:p>
          <a:r>
            <a:rPr lang="en-GB" b="1" dirty="0" smtClean="0"/>
            <a:t>Jan 15</a:t>
          </a:r>
          <a:endParaRPr lang="en-GB" b="1" dirty="0"/>
        </a:p>
      </dgm:t>
    </dgm:pt>
    <dgm:pt modelId="{975ED2FD-F4C0-4479-8613-1511E507DA82}" type="parTrans" cxnId="{3075A54B-E50F-4B5C-9F89-1D26E0EED4E6}">
      <dgm:prSet/>
      <dgm:spPr/>
      <dgm:t>
        <a:bodyPr/>
        <a:lstStyle/>
        <a:p>
          <a:endParaRPr lang="en-GB"/>
        </a:p>
      </dgm:t>
    </dgm:pt>
    <dgm:pt modelId="{3B0467BC-8E2B-4798-A206-E64EA80A13E3}" type="sibTrans" cxnId="{3075A54B-E50F-4B5C-9F89-1D26E0EED4E6}">
      <dgm:prSet/>
      <dgm:spPr/>
      <dgm:t>
        <a:bodyPr/>
        <a:lstStyle/>
        <a:p>
          <a:endParaRPr lang="en-GB"/>
        </a:p>
      </dgm:t>
    </dgm:pt>
    <dgm:pt modelId="{99A0C665-E39E-41A7-90DB-38FB68E5A6F9}">
      <dgm:prSet phldrT="[Text]"/>
      <dgm:spPr/>
      <dgm:t>
        <a:bodyPr/>
        <a:lstStyle/>
        <a:p>
          <a:r>
            <a:rPr lang="en-GB" b="1" dirty="0" smtClean="0"/>
            <a:t>Apr 16</a:t>
          </a:r>
          <a:endParaRPr lang="en-GB" b="1" dirty="0"/>
        </a:p>
      </dgm:t>
    </dgm:pt>
    <dgm:pt modelId="{E0DB8E3F-A936-44FC-BF30-F7CA0A1D6034}" type="parTrans" cxnId="{25FF6588-18FA-4A0E-AF1A-8C8238468842}">
      <dgm:prSet/>
      <dgm:spPr/>
      <dgm:t>
        <a:bodyPr/>
        <a:lstStyle/>
        <a:p>
          <a:endParaRPr lang="en-GB"/>
        </a:p>
      </dgm:t>
    </dgm:pt>
    <dgm:pt modelId="{9EF85FB6-3E45-4E2A-AF48-C1034130B3C0}" type="sibTrans" cxnId="{25FF6588-18FA-4A0E-AF1A-8C8238468842}">
      <dgm:prSet/>
      <dgm:spPr/>
      <dgm:t>
        <a:bodyPr/>
        <a:lstStyle/>
        <a:p>
          <a:endParaRPr lang="en-GB"/>
        </a:p>
      </dgm:t>
    </dgm:pt>
    <dgm:pt modelId="{EB223A1A-0249-43DA-915A-361208FE2B5D}">
      <dgm:prSet phldrT="[Text]"/>
      <dgm:spPr/>
      <dgm:t>
        <a:bodyPr/>
        <a:lstStyle/>
        <a:p>
          <a:r>
            <a:rPr lang="en-GB" b="1" dirty="0" smtClean="0"/>
            <a:t>Oct 16</a:t>
          </a:r>
          <a:endParaRPr lang="en-GB" b="1" dirty="0"/>
        </a:p>
      </dgm:t>
    </dgm:pt>
    <dgm:pt modelId="{1D1595DC-CC11-4E44-B63F-DED72544D139}" type="parTrans" cxnId="{B65A7C38-7323-4D11-825A-3451A4512721}">
      <dgm:prSet/>
      <dgm:spPr/>
      <dgm:t>
        <a:bodyPr/>
        <a:lstStyle/>
        <a:p>
          <a:endParaRPr lang="en-GB"/>
        </a:p>
      </dgm:t>
    </dgm:pt>
    <dgm:pt modelId="{EA4F01F1-9BC2-4649-8D80-2719D99FB7E2}" type="sibTrans" cxnId="{B65A7C38-7323-4D11-825A-3451A4512721}">
      <dgm:prSet/>
      <dgm:spPr/>
      <dgm:t>
        <a:bodyPr/>
        <a:lstStyle/>
        <a:p>
          <a:endParaRPr lang="en-GB"/>
        </a:p>
      </dgm:t>
    </dgm:pt>
    <dgm:pt modelId="{487B07B8-FE97-4C11-BA8C-10E18C542436}">
      <dgm:prSet phldrT="[Text]"/>
      <dgm:spPr/>
      <dgm:t>
        <a:bodyPr/>
        <a:lstStyle/>
        <a:p>
          <a:r>
            <a:rPr lang="en-GB" b="1" dirty="0" smtClean="0"/>
            <a:t>Jan 16</a:t>
          </a:r>
          <a:endParaRPr lang="en-GB" b="1" dirty="0"/>
        </a:p>
      </dgm:t>
    </dgm:pt>
    <dgm:pt modelId="{FE6F6145-CD21-4FED-912D-6C60FB34EFAA}" type="parTrans" cxnId="{B286F8E0-8B95-4ED3-A924-8449CFA8616A}">
      <dgm:prSet/>
      <dgm:spPr/>
      <dgm:t>
        <a:bodyPr/>
        <a:lstStyle/>
        <a:p>
          <a:endParaRPr lang="en-GB"/>
        </a:p>
      </dgm:t>
    </dgm:pt>
    <dgm:pt modelId="{A959398C-72A3-40F0-B578-A85BD78594CE}" type="sibTrans" cxnId="{B286F8E0-8B95-4ED3-A924-8449CFA8616A}">
      <dgm:prSet/>
      <dgm:spPr/>
      <dgm:t>
        <a:bodyPr/>
        <a:lstStyle/>
        <a:p>
          <a:endParaRPr lang="en-GB"/>
        </a:p>
      </dgm:t>
    </dgm:pt>
    <dgm:pt modelId="{57D405E6-4907-4FFB-B4E0-0EB1AE55F4C0}">
      <dgm:prSet phldrT="[Text]"/>
      <dgm:spPr/>
      <dgm:t>
        <a:bodyPr lIns="0"/>
        <a:lstStyle/>
        <a:p>
          <a:r>
            <a:rPr lang="en-GB" b="1" dirty="0" smtClean="0"/>
            <a:t>Q1-2 17</a:t>
          </a:r>
          <a:endParaRPr lang="en-GB" b="1" dirty="0"/>
        </a:p>
      </dgm:t>
    </dgm:pt>
    <dgm:pt modelId="{E8FD0A10-6E2F-4DDA-9587-D6B1374B0202}" type="parTrans" cxnId="{4F5B9E7B-F57A-418A-A5A6-5AEACEBA4D34}">
      <dgm:prSet/>
      <dgm:spPr/>
      <dgm:t>
        <a:bodyPr/>
        <a:lstStyle/>
        <a:p>
          <a:endParaRPr lang="en-GB"/>
        </a:p>
      </dgm:t>
    </dgm:pt>
    <dgm:pt modelId="{58951E85-2175-4A2D-AA1C-33318D98FF18}" type="sibTrans" cxnId="{4F5B9E7B-F57A-418A-A5A6-5AEACEBA4D34}">
      <dgm:prSet/>
      <dgm:spPr/>
      <dgm:t>
        <a:bodyPr/>
        <a:lstStyle/>
        <a:p>
          <a:endParaRPr lang="en-GB"/>
        </a:p>
      </dgm:t>
    </dgm:pt>
    <dgm:pt modelId="{AF9987AA-4960-4E88-BB3F-68933C5D5EEA}" type="pres">
      <dgm:prSet presAssocID="{FFCBA65D-4989-4306-AFC3-55BCFCBBDAD2}" presName="Name0" presStyleCnt="0">
        <dgm:presLayoutVars>
          <dgm:chPref val="3"/>
          <dgm:dir/>
          <dgm:animLvl val="lvl"/>
          <dgm:resizeHandles/>
        </dgm:presLayoutVars>
      </dgm:prSet>
      <dgm:spPr/>
      <dgm:t>
        <a:bodyPr/>
        <a:lstStyle/>
        <a:p>
          <a:endParaRPr lang="en-GB"/>
        </a:p>
      </dgm:t>
    </dgm:pt>
    <dgm:pt modelId="{5268856E-D4D0-4FA1-92D5-13D071359261}" type="pres">
      <dgm:prSet presAssocID="{38A14ED3-9482-4EB2-A43D-FF5892009412}" presName="horFlow" presStyleCnt="0"/>
      <dgm:spPr/>
    </dgm:pt>
    <dgm:pt modelId="{9BC5E0EA-EABC-4496-BF46-32B4BC9F61C0}" type="pres">
      <dgm:prSet presAssocID="{38A14ED3-9482-4EB2-A43D-FF5892009412}" presName="bigChev" presStyleLbl="node1" presStyleIdx="0" presStyleCnt="1"/>
      <dgm:spPr/>
      <dgm:t>
        <a:bodyPr/>
        <a:lstStyle/>
        <a:p>
          <a:endParaRPr lang="en-GB"/>
        </a:p>
      </dgm:t>
    </dgm:pt>
    <dgm:pt modelId="{AB8ED4C7-F65B-4DC5-96A2-5313A31E1AF4}" type="pres">
      <dgm:prSet presAssocID="{1FD57107-EFA4-4DBC-83F6-B74895377FB7}" presName="parTrans" presStyleCnt="0"/>
      <dgm:spPr/>
    </dgm:pt>
    <dgm:pt modelId="{CF7A13D8-AAE9-4AA8-AFA6-67AAB6BA3C71}" type="pres">
      <dgm:prSet presAssocID="{B1FE421A-6200-4B9E-B90B-77D0CD709C51}" presName="node" presStyleLbl="alignAccFollowNode1" presStyleIdx="0" presStyleCnt="8">
        <dgm:presLayoutVars>
          <dgm:bulletEnabled val="1"/>
        </dgm:presLayoutVars>
      </dgm:prSet>
      <dgm:spPr/>
      <dgm:t>
        <a:bodyPr/>
        <a:lstStyle/>
        <a:p>
          <a:endParaRPr lang="en-GB"/>
        </a:p>
      </dgm:t>
    </dgm:pt>
    <dgm:pt modelId="{963F2046-EE5C-460C-9CF1-E43BF4713967}" type="pres">
      <dgm:prSet presAssocID="{939E5DFA-CB60-49FF-BD75-2A4D668D02CD}" presName="sibTrans" presStyleCnt="0"/>
      <dgm:spPr/>
    </dgm:pt>
    <dgm:pt modelId="{A332D089-3327-411A-8943-487C3E9E1779}" type="pres">
      <dgm:prSet presAssocID="{AD7B0BA4-B3E0-4771-8B29-9A4B20F6B7A7}" presName="node" presStyleLbl="alignAccFollowNode1" presStyleIdx="1" presStyleCnt="8">
        <dgm:presLayoutVars>
          <dgm:bulletEnabled val="1"/>
        </dgm:presLayoutVars>
      </dgm:prSet>
      <dgm:spPr/>
      <dgm:t>
        <a:bodyPr/>
        <a:lstStyle/>
        <a:p>
          <a:endParaRPr lang="en-GB"/>
        </a:p>
      </dgm:t>
    </dgm:pt>
    <dgm:pt modelId="{8843EAD7-D44D-40E1-BB7D-99D244F61448}" type="pres">
      <dgm:prSet presAssocID="{55412B26-3020-4325-967C-07C70E4C9B3E}" presName="sibTrans" presStyleCnt="0"/>
      <dgm:spPr/>
    </dgm:pt>
    <dgm:pt modelId="{3A9EF7E4-56CA-4621-848E-A5DB8A613CCA}" type="pres">
      <dgm:prSet presAssocID="{C724EADE-4AF8-4F1F-8AB0-278E45E28772}" presName="node" presStyleLbl="alignAccFollowNode1" presStyleIdx="2" presStyleCnt="8">
        <dgm:presLayoutVars>
          <dgm:bulletEnabled val="1"/>
        </dgm:presLayoutVars>
      </dgm:prSet>
      <dgm:spPr/>
      <dgm:t>
        <a:bodyPr/>
        <a:lstStyle/>
        <a:p>
          <a:endParaRPr lang="en-GB"/>
        </a:p>
      </dgm:t>
    </dgm:pt>
    <dgm:pt modelId="{352377CF-1925-4905-87F4-2A3A18A0A74C}" type="pres">
      <dgm:prSet presAssocID="{3B0467BC-8E2B-4798-A206-E64EA80A13E3}" presName="sibTrans" presStyleCnt="0"/>
      <dgm:spPr/>
    </dgm:pt>
    <dgm:pt modelId="{C0ED4FB2-53A0-401E-BF95-0140711F9230}" type="pres">
      <dgm:prSet presAssocID="{99A0C665-E39E-41A7-90DB-38FB68E5A6F9}" presName="node" presStyleLbl="alignAccFollowNode1" presStyleIdx="3" presStyleCnt="8">
        <dgm:presLayoutVars>
          <dgm:bulletEnabled val="1"/>
        </dgm:presLayoutVars>
      </dgm:prSet>
      <dgm:spPr/>
      <dgm:t>
        <a:bodyPr/>
        <a:lstStyle/>
        <a:p>
          <a:endParaRPr lang="en-GB"/>
        </a:p>
      </dgm:t>
    </dgm:pt>
    <dgm:pt modelId="{6226AA5A-FABF-4FE0-8470-1F34769A836D}" type="pres">
      <dgm:prSet presAssocID="{9EF85FB6-3E45-4E2A-AF48-C1034130B3C0}" presName="sibTrans" presStyleCnt="0"/>
      <dgm:spPr/>
    </dgm:pt>
    <dgm:pt modelId="{5CF8B09E-2448-4FF2-B5D9-6F6E7DCBA518}" type="pres">
      <dgm:prSet presAssocID="{62E4BF10-8D74-4740-AAEB-748DE7555534}" presName="node" presStyleLbl="alignAccFollowNode1" presStyleIdx="4" presStyleCnt="8">
        <dgm:presLayoutVars>
          <dgm:bulletEnabled val="1"/>
        </dgm:presLayoutVars>
      </dgm:prSet>
      <dgm:spPr/>
      <dgm:t>
        <a:bodyPr/>
        <a:lstStyle/>
        <a:p>
          <a:endParaRPr lang="en-GB"/>
        </a:p>
      </dgm:t>
    </dgm:pt>
    <dgm:pt modelId="{7C4897F2-8BED-413D-9A16-E9DAEE814018}" type="pres">
      <dgm:prSet presAssocID="{43EB7F51-CF1E-46CC-B633-872A6E19AA96}" presName="sibTrans" presStyleCnt="0"/>
      <dgm:spPr/>
    </dgm:pt>
    <dgm:pt modelId="{23BE9A50-8485-4ECD-A82C-84CEAE49F316}" type="pres">
      <dgm:prSet presAssocID="{EB223A1A-0249-43DA-915A-361208FE2B5D}" presName="node" presStyleLbl="alignAccFollowNode1" presStyleIdx="5" presStyleCnt="8">
        <dgm:presLayoutVars>
          <dgm:bulletEnabled val="1"/>
        </dgm:presLayoutVars>
      </dgm:prSet>
      <dgm:spPr/>
      <dgm:t>
        <a:bodyPr/>
        <a:lstStyle/>
        <a:p>
          <a:endParaRPr lang="en-GB"/>
        </a:p>
      </dgm:t>
    </dgm:pt>
    <dgm:pt modelId="{A2E19D51-B987-4847-9661-0061C25DB3C4}" type="pres">
      <dgm:prSet presAssocID="{EA4F01F1-9BC2-4649-8D80-2719D99FB7E2}" presName="sibTrans" presStyleCnt="0"/>
      <dgm:spPr/>
    </dgm:pt>
    <dgm:pt modelId="{1415EB44-2D71-4CE4-8F3E-2F883A6B0739}" type="pres">
      <dgm:prSet presAssocID="{487B07B8-FE97-4C11-BA8C-10E18C542436}" presName="node" presStyleLbl="alignAccFollowNode1" presStyleIdx="6" presStyleCnt="8">
        <dgm:presLayoutVars>
          <dgm:bulletEnabled val="1"/>
        </dgm:presLayoutVars>
      </dgm:prSet>
      <dgm:spPr/>
      <dgm:t>
        <a:bodyPr/>
        <a:lstStyle/>
        <a:p>
          <a:endParaRPr lang="en-GB"/>
        </a:p>
      </dgm:t>
    </dgm:pt>
    <dgm:pt modelId="{50C9AC27-3CA0-429D-AF6D-35AF63382A17}" type="pres">
      <dgm:prSet presAssocID="{A959398C-72A3-40F0-B578-A85BD78594CE}" presName="sibTrans" presStyleCnt="0"/>
      <dgm:spPr/>
    </dgm:pt>
    <dgm:pt modelId="{847B5B5C-A0A0-4858-AF4A-19ABBD602D57}" type="pres">
      <dgm:prSet presAssocID="{57D405E6-4907-4FFB-B4E0-0EB1AE55F4C0}" presName="node" presStyleLbl="alignAccFollowNode1" presStyleIdx="7" presStyleCnt="8">
        <dgm:presLayoutVars>
          <dgm:bulletEnabled val="1"/>
        </dgm:presLayoutVars>
      </dgm:prSet>
      <dgm:spPr/>
      <dgm:t>
        <a:bodyPr/>
        <a:lstStyle/>
        <a:p>
          <a:endParaRPr lang="en-GB"/>
        </a:p>
      </dgm:t>
    </dgm:pt>
  </dgm:ptLst>
  <dgm:cxnLst>
    <dgm:cxn modelId="{3075A54B-E50F-4B5C-9F89-1D26E0EED4E6}" srcId="{38A14ED3-9482-4EB2-A43D-FF5892009412}" destId="{C724EADE-4AF8-4F1F-8AB0-278E45E28772}" srcOrd="2" destOrd="0" parTransId="{975ED2FD-F4C0-4479-8613-1511E507DA82}" sibTransId="{3B0467BC-8E2B-4798-A206-E64EA80A13E3}"/>
    <dgm:cxn modelId="{B286F8E0-8B95-4ED3-A924-8449CFA8616A}" srcId="{38A14ED3-9482-4EB2-A43D-FF5892009412}" destId="{487B07B8-FE97-4C11-BA8C-10E18C542436}" srcOrd="6" destOrd="0" parTransId="{FE6F6145-CD21-4FED-912D-6C60FB34EFAA}" sibTransId="{A959398C-72A3-40F0-B578-A85BD78594CE}"/>
    <dgm:cxn modelId="{B65A7C38-7323-4D11-825A-3451A4512721}" srcId="{38A14ED3-9482-4EB2-A43D-FF5892009412}" destId="{EB223A1A-0249-43DA-915A-361208FE2B5D}" srcOrd="5" destOrd="0" parTransId="{1D1595DC-CC11-4E44-B63F-DED72544D139}" sibTransId="{EA4F01F1-9BC2-4649-8D80-2719D99FB7E2}"/>
    <dgm:cxn modelId="{DB223A90-91FF-4DAC-9897-0CDBD86D6155}" srcId="{38A14ED3-9482-4EB2-A43D-FF5892009412}" destId="{62E4BF10-8D74-4740-AAEB-748DE7555534}" srcOrd="4" destOrd="0" parTransId="{3E67A58F-EF2B-4EE5-967B-8A7EEEDA51FA}" sibTransId="{43EB7F51-CF1E-46CC-B633-872A6E19AA96}"/>
    <dgm:cxn modelId="{E91F1415-858C-4EAB-AC64-DD4F4744950A}" type="presOf" srcId="{FFCBA65D-4989-4306-AFC3-55BCFCBBDAD2}" destId="{AF9987AA-4960-4E88-BB3F-68933C5D5EEA}" srcOrd="0" destOrd="0" presId="urn:microsoft.com/office/officeart/2005/8/layout/lProcess3"/>
    <dgm:cxn modelId="{4F5B9E7B-F57A-418A-A5A6-5AEACEBA4D34}" srcId="{38A14ED3-9482-4EB2-A43D-FF5892009412}" destId="{57D405E6-4907-4FFB-B4E0-0EB1AE55F4C0}" srcOrd="7" destOrd="0" parTransId="{E8FD0A10-6E2F-4DDA-9587-D6B1374B0202}" sibTransId="{58951E85-2175-4A2D-AA1C-33318D98FF18}"/>
    <dgm:cxn modelId="{0266B94D-2EE3-4AA6-A3B1-587A2A65CF84}" srcId="{38A14ED3-9482-4EB2-A43D-FF5892009412}" destId="{AD7B0BA4-B3E0-4771-8B29-9A4B20F6B7A7}" srcOrd="1" destOrd="0" parTransId="{C8D47206-9CA8-4782-AC5D-4A0BEC058333}" sibTransId="{55412B26-3020-4325-967C-07C70E4C9B3E}"/>
    <dgm:cxn modelId="{24669844-F4DB-4B62-BCEB-A9FB6CC111B1}" type="presOf" srcId="{57D405E6-4907-4FFB-B4E0-0EB1AE55F4C0}" destId="{847B5B5C-A0A0-4858-AF4A-19ABBD602D57}" srcOrd="0" destOrd="0" presId="urn:microsoft.com/office/officeart/2005/8/layout/lProcess3"/>
    <dgm:cxn modelId="{25FF6588-18FA-4A0E-AF1A-8C8238468842}" srcId="{38A14ED3-9482-4EB2-A43D-FF5892009412}" destId="{99A0C665-E39E-41A7-90DB-38FB68E5A6F9}" srcOrd="3" destOrd="0" parTransId="{E0DB8E3F-A936-44FC-BF30-F7CA0A1D6034}" sibTransId="{9EF85FB6-3E45-4E2A-AF48-C1034130B3C0}"/>
    <dgm:cxn modelId="{B8B9FC8D-222D-46EC-B5E6-0B3ABC88C0A1}" srcId="{38A14ED3-9482-4EB2-A43D-FF5892009412}" destId="{B1FE421A-6200-4B9E-B90B-77D0CD709C51}" srcOrd="0" destOrd="0" parTransId="{1FD57107-EFA4-4DBC-83F6-B74895377FB7}" sibTransId="{939E5DFA-CB60-49FF-BD75-2A4D668D02CD}"/>
    <dgm:cxn modelId="{5D6D7F1B-98AA-47CC-A3E6-34DEDBE0947C}" type="presOf" srcId="{62E4BF10-8D74-4740-AAEB-748DE7555534}" destId="{5CF8B09E-2448-4FF2-B5D9-6F6E7DCBA518}" srcOrd="0" destOrd="0" presId="urn:microsoft.com/office/officeart/2005/8/layout/lProcess3"/>
    <dgm:cxn modelId="{43DE596F-50ED-4D9D-92A1-1B3A9E4FFEB2}" type="presOf" srcId="{487B07B8-FE97-4C11-BA8C-10E18C542436}" destId="{1415EB44-2D71-4CE4-8F3E-2F883A6B0739}" srcOrd="0" destOrd="0" presId="urn:microsoft.com/office/officeart/2005/8/layout/lProcess3"/>
    <dgm:cxn modelId="{1A5495F0-A85F-4187-9F7D-6474B19743F5}" type="presOf" srcId="{C724EADE-4AF8-4F1F-8AB0-278E45E28772}" destId="{3A9EF7E4-56CA-4621-848E-A5DB8A613CCA}" srcOrd="0" destOrd="0" presId="urn:microsoft.com/office/officeart/2005/8/layout/lProcess3"/>
    <dgm:cxn modelId="{A00EA5A2-146A-42B8-A992-743C03A96EA9}" type="presOf" srcId="{AD7B0BA4-B3E0-4771-8B29-9A4B20F6B7A7}" destId="{A332D089-3327-411A-8943-487C3E9E1779}" srcOrd="0" destOrd="0" presId="urn:microsoft.com/office/officeart/2005/8/layout/lProcess3"/>
    <dgm:cxn modelId="{15552F7C-1F7D-4650-98D7-625BDEE9F950}" srcId="{FFCBA65D-4989-4306-AFC3-55BCFCBBDAD2}" destId="{38A14ED3-9482-4EB2-A43D-FF5892009412}" srcOrd="0" destOrd="0" parTransId="{E6EB5CE5-7B23-492C-A59C-846BC1A4CBE2}" sibTransId="{95632D14-977D-46F4-B6A1-57BFEEBB1F75}"/>
    <dgm:cxn modelId="{DA921096-6C9A-4598-B9CD-BBF9109B1A19}" type="presOf" srcId="{38A14ED3-9482-4EB2-A43D-FF5892009412}" destId="{9BC5E0EA-EABC-4496-BF46-32B4BC9F61C0}" srcOrd="0" destOrd="0" presId="urn:microsoft.com/office/officeart/2005/8/layout/lProcess3"/>
    <dgm:cxn modelId="{ACC5C3C8-2D8E-41A8-BCD2-6DB75BD9D241}" type="presOf" srcId="{EB223A1A-0249-43DA-915A-361208FE2B5D}" destId="{23BE9A50-8485-4ECD-A82C-84CEAE49F316}" srcOrd="0" destOrd="0" presId="urn:microsoft.com/office/officeart/2005/8/layout/lProcess3"/>
    <dgm:cxn modelId="{45FD5C40-64F6-479A-A14F-5A9A3B972C9A}" type="presOf" srcId="{99A0C665-E39E-41A7-90DB-38FB68E5A6F9}" destId="{C0ED4FB2-53A0-401E-BF95-0140711F9230}" srcOrd="0" destOrd="0" presId="urn:microsoft.com/office/officeart/2005/8/layout/lProcess3"/>
    <dgm:cxn modelId="{43CC29E6-944D-4B57-BA5E-7008A2A2BDC8}" type="presOf" srcId="{B1FE421A-6200-4B9E-B90B-77D0CD709C51}" destId="{CF7A13D8-AAE9-4AA8-AFA6-67AAB6BA3C71}" srcOrd="0" destOrd="0" presId="urn:microsoft.com/office/officeart/2005/8/layout/lProcess3"/>
    <dgm:cxn modelId="{119B5D28-29B2-48E7-824E-A27BFE422D86}" type="presParOf" srcId="{AF9987AA-4960-4E88-BB3F-68933C5D5EEA}" destId="{5268856E-D4D0-4FA1-92D5-13D071359261}" srcOrd="0" destOrd="0" presId="urn:microsoft.com/office/officeart/2005/8/layout/lProcess3"/>
    <dgm:cxn modelId="{53CAC794-DC83-4EAB-8784-55C366B8C5C5}" type="presParOf" srcId="{5268856E-D4D0-4FA1-92D5-13D071359261}" destId="{9BC5E0EA-EABC-4496-BF46-32B4BC9F61C0}" srcOrd="0" destOrd="0" presId="urn:microsoft.com/office/officeart/2005/8/layout/lProcess3"/>
    <dgm:cxn modelId="{3FFD929B-0524-4AA7-81D3-7F658BEF0666}" type="presParOf" srcId="{5268856E-D4D0-4FA1-92D5-13D071359261}" destId="{AB8ED4C7-F65B-4DC5-96A2-5313A31E1AF4}" srcOrd="1" destOrd="0" presId="urn:microsoft.com/office/officeart/2005/8/layout/lProcess3"/>
    <dgm:cxn modelId="{607EB026-64C2-42CF-A97A-972F14338A3B}" type="presParOf" srcId="{5268856E-D4D0-4FA1-92D5-13D071359261}" destId="{CF7A13D8-AAE9-4AA8-AFA6-67AAB6BA3C71}" srcOrd="2" destOrd="0" presId="urn:microsoft.com/office/officeart/2005/8/layout/lProcess3"/>
    <dgm:cxn modelId="{6C823D30-AC7E-46D2-B586-4559C5F06041}" type="presParOf" srcId="{5268856E-D4D0-4FA1-92D5-13D071359261}" destId="{963F2046-EE5C-460C-9CF1-E43BF4713967}" srcOrd="3" destOrd="0" presId="urn:microsoft.com/office/officeart/2005/8/layout/lProcess3"/>
    <dgm:cxn modelId="{EB00AF4B-3F4F-4FD9-895B-4B0252477565}" type="presParOf" srcId="{5268856E-D4D0-4FA1-92D5-13D071359261}" destId="{A332D089-3327-411A-8943-487C3E9E1779}" srcOrd="4" destOrd="0" presId="urn:microsoft.com/office/officeart/2005/8/layout/lProcess3"/>
    <dgm:cxn modelId="{FB6ADC2D-5B9F-4809-B222-379AA459A950}" type="presParOf" srcId="{5268856E-D4D0-4FA1-92D5-13D071359261}" destId="{8843EAD7-D44D-40E1-BB7D-99D244F61448}" srcOrd="5" destOrd="0" presId="urn:microsoft.com/office/officeart/2005/8/layout/lProcess3"/>
    <dgm:cxn modelId="{9CCDA738-2E6A-4949-92C9-B6D4C997F654}" type="presParOf" srcId="{5268856E-D4D0-4FA1-92D5-13D071359261}" destId="{3A9EF7E4-56CA-4621-848E-A5DB8A613CCA}" srcOrd="6" destOrd="0" presId="urn:microsoft.com/office/officeart/2005/8/layout/lProcess3"/>
    <dgm:cxn modelId="{FCCA8B95-A7FA-4756-B9AC-44D4428B52F1}" type="presParOf" srcId="{5268856E-D4D0-4FA1-92D5-13D071359261}" destId="{352377CF-1925-4905-87F4-2A3A18A0A74C}" srcOrd="7" destOrd="0" presId="urn:microsoft.com/office/officeart/2005/8/layout/lProcess3"/>
    <dgm:cxn modelId="{119A0237-37C2-4BE0-B7AF-944E7E37D3A6}" type="presParOf" srcId="{5268856E-D4D0-4FA1-92D5-13D071359261}" destId="{C0ED4FB2-53A0-401E-BF95-0140711F9230}" srcOrd="8" destOrd="0" presId="urn:microsoft.com/office/officeart/2005/8/layout/lProcess3"/>
    <dgm:cxn modelId="{115FE88B-58B7-45C5-AEF0-F0C006607711}" type="presParOf" srcId="{5268856E-D4D0-4FA1-92D5-13D071359261}" destId="{6226AA5A-FABF-4FE0-8470-1F34769A836D}" srcOrd="9" destOrd="0" presId="urn:microsoft.com/office/officeart/2005/8/layout/lProcess3"/>
    <dgm:cxn modelId="{00400710-8355-4A17-BE5C-1C98ECA4BEB4}" type="presParOf" srcId="{5268856E-D4D0-4FA1-92D5-13D071359261}" destId="{5CF8B09E-2448-4FF2-B5D9-6F6E7DCBA518}" srcOrd="10" destOrd="0" presId="urn:microsoft.com/office/officeart/2005/8/layout/lProcess3"/>
    <dgm:cxn modelId="{8F437CE4-4C71-4F43-8B55-ECB26CE2B932}" type="presParOf" srcId="{5268856E-D4D0-4FA1-92D5-13D071359261}" destId="{7C4897F2-8BED-413D-9A16-E9DAEE814018}" srcOrd="11" destOrd="0" presId="urn:microsoft.com/office/officeart/2005/8/layout/lProcess3"/>
    <dgm:cxn modelId="{A5BE329D-9376-4809-8063-95272D4510C5}" type="presParOf" srcId="{5268856E-D4D0-4FA1-92D5-13D071359261}" destId="{23BE9A50-8485-4ECD-A82C-84CEAE49F316}" srcOrd="12" destOrd="0" presId="urn:microsoft.com/office/officeart/2005/8/layout/lProcess3"/>
    <dgm:cxn modelId="{110F0C6B-B9C1-4557-8135-21163D61F30B}" type="presParOf" srcId="{5268856E-D4D0-4FA1-92D5-13D071359261}" destId="{A2E19D51-B987-4847-9661-0061C25DB3C4}" srcOrd="13" destOrd="0" presId="urn:microsoft.com/office/officeart/2005/8/layout/lProcess3"/>
    <dgm:cxn modelId="{9AC07E16-D538-4E7E-9CF7-DDB02DFB4C7C}" type="presParOf" srcId="{5268856E-D4D0-4FA1-92D5-13D071359261}" destId="{1415EB44-2D71-4CE4-8F3E-2F883A6B0739}" srcOrd="14" destOrd="0" presId="urn:microsoft.com/office/officeart/2005/8/layout/lProcess3"/>
    <dgm:cxn modelId="{7BC953E1-6D0C-45D6-8591-BCEEE50E48AF}" type="presParOf" srcId="{5268856E-D4D0-4FA1-92D5-13D071359261}" destId="{50C9AC27-3CA0-429D-AF6D-35AF63382A17}" srcOrd="15" destOrd="0" presId="urn:microsoft.com/office/officeart/2005/8/layout/lProcess3"/>
    <dgm:cxn modelId="{3C9BC987-2BFA-4DEA-9967-1243B08EDA28}" type="presParOf" srcId="{5268856E-D4D0-4FA1-92D5-13D071359261}" destId="{847B5B5C-A0A0-4858-AF4A-19ABBD602D57}" srcOrd="16"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879E80-9A6C-40F0-BE3E-2AB80B2DAE6D}" type="doc">
      <dgm:prSet loTypeId="urn:microsoft.com/office/officeart/2005/8/layout/default#1" loCatId="list" qsTypeId="urn:microsoft.com/office/officeart/2005/8/quickstyle/simple1" qsCatId="simple" csTypeId="urn:microsoft.com/office/officeart/2005/8/colors/accent1_2" csCatId="accent1" phldr="1"/>
      <dgm:spPr/>
    </dgm:pt>
    <dgm:pt modelId="{969D66CF-803C-4C8F-A4A8-C33784949ED9}">
      <dgm:prSet phldrT="[Text]"/>
      <dgm:spPr>
        <a:solidFill>
          <a:schemeClr val="accent2">
            <a:lumMod val="75000"/>
          </a:schemeClr>
        </a:solidFill>
      </dgm:spPr>
      <dgm:t>
        <a:bodyPr/>
        <a:lstStyle/>
        <a:p>
          <a:r>
            <a:rPr lang="en-GB" dirty="0" smtClean="0"/>
            <a:t>Safeguarding and increasing our carbon stores</a:t>
          </a:r>
          <a:endParaRPr lang="en-GB" dirty="0"/>
        </a:p>
      </dgm:t>
    </dgm:pt>
    <dgm:pt modelId="{0DE44CF5-1678-4159-8D97-25DD6DC9E619}" type="parTrans" cxnId="{013D2975-879E-484D-BE62-834354C160FC}">
      <dgm:prSet/>
      <dgm:spPr/>
      <dgm:t>
        <a:bodyPr/>
        <a:lstStyle/>
        <a:p>
          <a:endParaRPr lang="en-GB"/>
        </a:p>
      </dgm:t>
    </dgm:pt>
    <dgm:pt modelId="{B42FF1A0-B8C4-4638-AAE9-B7AFC1B0A873}" type="sibTrans" cxnId="{013D2975-879E-484D-BE62-834354C160FC}">
      <dgm:prSet/>
      <dgm:spPr/>
      <dgm:t>
        <a:bodyPr/>
        <a:lstStyle/>
        <a:p>
          <a:endParaRPr lang="en-GB"/>
        </a:p>
      </dgm:t>
    </dgm:pt>
    <dgm:pt modelId="{BB9BDD7D-5E87-4E0A-80C4-942E7A45AFF1}">
      <dgm:prSet phldrT="[Text]"/>
      <dgm:spPr>
        <a:solidFill>
          <a:schemeClr val="accent2">
            <a:lumMod val="75000"/>
          </a:schemeClr>
        </a:solidFill>
      </dgm:spPr>
      <dgm:t>
        <a:bodyPr/>
        <a:lstStyle/>
        <a:p>
          <a:r>
            <a:rPr lang="en-GB" dirty="0" smtClean="0"/>
            <a:t>Maintaining our productive capacity</a:t>
          </a:r>
          <a:endParaRPr lang="en-GB" dirty="0"/>
        </a:p>
      </dgm:t>
    </dgm:pt>
    <dgm:pt modelId="{B69CB444-F60D-48A1-B16D-F61E7FE53122}" type="parTrans" cxnId="{B7AB0F2E-EAC3-41FE-BF43-77143F81F14C}">
      <dgm:prSet/>
      <dgm:spPr/>
      <dgm:t>
        <a:bodyPr/>
        <a:lstStyle/>
        <a:p>
          <a:endParaRPr lang="en-GB"/>
        </a:p>
      </dgm:t>
    </dgm:pt>
    <dgm:pt modelId="{6D5983B1-C4D5-49C1-86C6-D1443C86575C}" type="sibTrans" cxnId="{B7AB0F2E-EAC3-41FE-BF43-77143F81F14C}">
      <dgm:prSet/>
      <dgm:spPr/>
      <dgm:t>
        <a:bodyPr/>
        <a:lstStyle/>
        <a:p>
          <a:endParaRPr lang="en-GB"/>
        </a:p>
      </dgm:t>
    </dgm:pt>
    <dgm:pt modelId="{52F1E55B-5833-4518-84C6-54B53D6F0268}">
      <dgm:prSet phldrT="[Text]"/>
      <dgm:spPr>
        <a:solidFill>
          <a:schemeClr val="accent2">
            <a:lumMod val="75000"/>
          </a:schemeClr>
        </a:solidFill>
      </dgm:spPr>
      <dgm:t>
        <a:bodyPr/>
        <a:lstStyle/>
        <a:p>
          <a:r>
            <a:rPr lang="en-GB" dirty="0" smtClean="0"/>
            <a:t>Reducing the risk of flooding</a:t>
          </a:r>
          <a:endParaRPr lang="en-GB" dirty="0"/>
        </a:p>
      </dgm:t>
    </dgm:pt>
    <dgm:pt modelId="{8632D936-4B78-4E10-9EF1-9647C054AC5E}" type="parTrans" cxnId="{F28AC97C-4AF3-4342-8828-272223C33423}">
      <dgm:prSet/>
      <dgm:spPr/>
      <dgm:t>
        <a:bodyPr/>
        <a:lstStyle/>
        <a:p>
          <a:endParaRPr lang="en-GB"/>
        </a:p>
      </dgm:t>
    </dgm:pt>
    <dgm:pt modelId="{F13A3464-D142-44C1-8C48-77B0C2183FC5}" type="sibTrans" cxnId="{F28AC97C-4AF3-4342-8828-272223C33423}">
      <dgm:prSet/>
      <dgm:spPr/>
      <dgm:t>
        <a:bodyPr/>
        <a:lstStyle/>
        <a:p>
          <a:endParaRPr lang="en-GB"/>
        </a:p>
      </dgm:t>
    </dgm:pt>
    <dgm:pt modelId="{1287EE22-966A-4C88-826E-F54922956AD2}">
      <dgm:prSet phldrT="[Text]"/>
      <dgm:spPr>
        <a:solidFill>
          <a:schemeClr val="accent2">
            <a:lumMod val="75000"/>
          </a:schemeClr>
        </a:solidFill>
      </dgm:spPr>
      <dgm:t>
        <a:bodyPr/>
        <a:lstStyle/>
        <a:p>
          <a:r>
            <a:rPr lang="en-GB" dirty="0" smtClean="0"/>
            <a:t>Improving health and equity</a:t>
          </a:r>
          <a:endParaRPr lang="en-GB" dirty="0"/>
        </a:p>
      </dgm:t>
    </dgm:pt>
    <dgm:pt modelId="{BB3EE940-9AF9-458D-8A23-739E568E631D}" type="parTrans" cxnId="{910437A0-DEB6-4A6F-9AAB-5A7128CDFEA0}">
      <dgm:prSet/>
      <dgm:spPr/>
      <dgm:t>
        <a:bodyPr/>
        <a:lstStyle/>
        <a:p>
          <a:endParaRPr lang="en-GB"/>
        </a:p>
      </dgm:t>
    </dgm:pt>
    <dgm:pt modelId="{330305D6-4F0F-4AE4-963C-816923C6DD95}" type="sibTrans" cxnId="{910437A0-DEB6-4A6F-9AAB-5A7128CDFEA0}">
      <dgm:prSet/>
      <dgm:spPr/>
      <dgm:t>
        <a:bodyPr/>
        <a:lstStyle/>
        <a:p>
          <a:endParaRPr lang="en-GB"/>
        </a:p>
      </dgm:t>
    </dgm:pt>
    <dgm:pt modelId="{58DC3D4A-6FA5-4292-9528-2594821C34E6}">
      <dgm:prSet phldrT="[Text]"/>
      <dgm:spPr>
        <a:solidFill>
          <a:schemeClr val="accent2">
            <a:lumMod val="75000"/>
          </a:schemeClr>
        </a:solidFill>
      </dgm:spPr>
      <dgm:t>
        <a:bodyPr/>
        <a:lstStyle/>
        <a:p>
          <a:r>
            <a:rPr lang="en-GB" dirty="0" smtClean="0"/>
            <a:t>Improving the quality and maintaining the availability of water</a:t>
          </a:r>
          <a:endParaRPr lang="en-GB" dirty="0"/>
        </a:p>
      </dgm:t>
    </dgm:pt>
    <dgm:pt modelId="{F5C13934-D501-4B99-9884-6C27878152D2}" type="parTrans" cxnId="{C8DD7D16-5D25-42AF-B133-4E47467978F3}">
      <dgm:prSet/>
      <dgm:spPr/>
      <dgm:t>
        <a:bodyPr/>
        <a:lstStyle/>
        <a:p>
          <a:endParaRPr lang="en-GB"/>
        </a:p>
      </dgm:t>
    </dgm:pt>
    <dgm:pt modelId="{1D2679BE-DF18-4F6A-BA46-8C28EB18BE42}" type="sibTrans" cxnId="{C8DD7D16-5D25-42AF-B133-4E47467978F3}">
      <dgm:prSet/>
      <dgm:spPr/>
      <dgm:t>
        <a:bodyPr/>
        <a:lstStyle/>
        <a:p>
          <a:endParaRPr lang="en-GB"/>
        </a:p>
      </dgm:t>
    </dgm:pt>
    <dgm:pt modelId="{C4114E31-57BC-4EE1-ADA5-F55727617465}">
      <dgm:prSet phldrT="[Text]"/>
      <dgm:spPr>
        <a:solidFill>
          <a:schemeClr val="accent2">
            <a:lumMod val="75000"/>
          </a:schemeClr>
        </a:solidFill>
      </dgm:spPr>
      <dgm:t>
        <a:bodyPr/>
        <a:lstStyle/>
        <a:p>
          <a:r>
            <a:rPr lang="en-GB" dirty="0" smtClean="0"/>
            <a:t>Improving the quality and  connectivity of our habitats</a:t>
          </a:r>
          <a:endParaRPr lang="en-GB" dirty="0"/>
        </a:p>
      </dgm:t>
    </dgm:pt>
    <dgm:pt modelId="{A7524B1A-D852-4CA8-9D91-4EE9E3A3C147}" type="parTrans" cxnId="{658B5DA9-10F1-4883-967C-C7EE81172257}">
      <dgm:prSet/>
      <dgm:spPr/>
      <dgm:t>
        <a:bodyPr/>
        <a:lstStyle/>
        <a:p>
          <a:endParaRPr lang="en-GB"/>
        </a:p>
      </dgm:t>
    </dgm:pt>
    <dgm:pt modelId="{79ED9874-2D8A-4DA6-A9C9-4A5D7DABF4A8}" type="sibTrans" cxnId="{658B5DA9-10F1-4883-967C-C7EE81172257}">
      <dgm:prSet/>
      <dgm:spPr/>
      <dgm:t>
        <a:bodyPr/>
        <a:lstStyle/>
        <a:p>
          <a:endParaRPr lang="en-GB"/>
        </a:p>
      </dgm:t>
    </dgm:pt>
    <dgm:pt modelId="{1ED790E3-9757-4CC8-9E54-4FC8F5C7B76D}">
      <dgm:prSet phldrT="[Text]" custT="1"/>
      <dgm:spPr>
        <a:solidFill>
          <a:schemeClr val="accent2">
            <a:lumMod val="75000"/>
          </a:schemeClr>
        </a:solidFill>
      </dgm:spPr>
      <dgm:t>
        <a:bodyPr/>
        <a:lstStyle/>
        <a:p>
          <a:r>
            <a:rPr lang="en-GB" sz="1100" dirty="0" smtClean="0"/>
            <a:t>Key challenges</a:t>
          </a:r>
          <a:endParaRPr lang="en-GB" sz="1100" dirty="0"/>
        </a:p>
      </dgm:t>
    </dgm:pt>
    <dgm:pt modelId="{2421563D-5ADD-431B-B385-519D976615DD}" type="parTrans" cxnId="{0533E762-00CE-409A-A3FD-9C24D4956F4B}">
      <dgm:prSet/>
      <dgm:spPr/>
      <dgm:t>
        <a:bodyPr/>
        <a:lstStyle/>
        <a:p>
          <a:endParaRPr lang="en-GB"/>
        </a:p>
      </dgm:t>
    </dgm:pt>
    <dgm:pt modelId="{351D3197-6945-439F-8737-2A8581F1AB33}" type="sibTrans" cxnId="{0533E762-00CE-409A-A3FD-9C24D4956F4B}">
      <dgm:prSet/>
      <dgm:spPr/>
      <dgm:t>
        <a:bodyPr/>
        <a:lstStyle/>
        <a:p>
          <a:endParaRPr lang="en-GB"/>
        </a:p>
      </dgm:t>
    </dgm:pt>
    <dgm:pt modelId="{B8B50C23-8BEE-4A36-BD8F-D674B58901EA}">
      <dgm:prSet phldrT="[Text]"/>
      <dgm:spPr>
        <a:solidFill>
          <a:schemeClr val="accent2">
            <a:lumMod val="75000"/>
          </a:schemeClr>
        </a:solidFill>
      </dgm:spPr>
      <dgm:t>
        <a:bodyPr/>
        <a:lstStyle/>
        <a:p>
          <a:r>
            <a:rPr lang="en-GB" dirty="0" smtClean="0"/>
            <a:t>Retaining the distinctiveness of our places and historic landscapes</a:t>
          </a:r>
          <a:endParaRPr lang="en-GB" dirty="0"/>
        </a:p>
      </dgm:t>
    </dgm:pt>
    <dgm:pt modelId="{F3A2C97A-2DB9-448C-B6BF-7FA410506C55}" type="parTrans" cxnId="{5214B682-2D9A-471C-858D-BAF615E57C4F}">
      <dgm:prSet/>
      <dgm:spPr/>
      <dgm:t>
        <a:bodyPr/>
        <a:lstStyle/>
        <a:p>
          <a:endParaRPr lang="en-GB"/>
        </a:p>
      </dgm:t>
    </dgm:pt>
    <dgm:pt modelId="{9AA9E816-9780-4722-AAD7-E97CAF6F9EC8}" type="sibTrans" cxnId="{5214B682-2D9A-471C-858D-BAF615E57C4F}">
      <dgm:prSet/>
      <dgm:spPr/>
      <dgm:t>
        <a:bodyPr/>
        <a:lstStyle/>
        <a:p>
          <a:endParaRPr lang="en-GB"/>
        </a:p>
      </dgm:t>
    </dgm:pt>
    <dgm:pt modelId="{33B89C04-E341-4AC5-8E48-367A1E50B96C}" type="pres">
      <dgm:prSet presAssocID="{32879E80-9A6C-40F0-BE3E-2AB80B2DAE6D}" presName="diagram" presStyleCnt="0">
        <dgm:presLayoutVars>
          <dgm:dir/>
          <dgm:resizeHandles val="exact"/>
        </dgm:presLayoutVars>
      </dgm:prSet>
      <dgm:spPr/>
    </dgm:pt>
    <dgm:pt modelId="{0AB56AD6-FD04-4068-AAAA-398E4F71BD4A}" type="pres">
      <dgm:prSet presAssocID="{1ED790E3-9757-4CC8-9E54-4FC8F5C7B76D}" presName="node" presStyleLbl="node1" presStyleIdx="0" presStyleCnt="8" custScaleX="210917" custLinFactNeighborX="-26" custLinFactNeighborY="-76427">
        <dgm:presLayoutVars>
          <dgm:bulletEnabled val="1"/>
        </dgm:presLayoutVars>
      </dgm:prSet>
      <dgm:spPr/>
      <dgm:t>
        <a:bodyPr/>
        <a:lstStyle/>
        <a:p>
          <a:endParaRPr lang="en-GB"/>
        </a:p>
      </dgm:t>
    </dgm:pt>
    <dgm:pt modelId="{716487A7-4965-4A59-88CD-8A16A3009950}" type="pres">
      <dgm:prSet presAssocID="{351D3197-6945-439F-8737-2A8581F1AB33}" presName="sibTrans" presStyleCnt="0"/>
      <dgm:spPr/>
    </dgm:pt>
    <dgm:pt modelId="{C6662896-A7E5-47F6-BFE6-E284C72292E2}" type="pres">
      <dgm:prSet presAssocID="{969D66CF-803C-4C8F-A4A8-C33784949ED9}" presName="node" presStyleLbl="node1" presStyleIdx="1" presStyleCnt="8">
        <dgm:presLayoutVars>
          <dgm:bulletEnabled val="1"/>
        </dgm:presLayoutVars>
      </dgm:prSet>
      <dgm:spPr/>
      <dgm:t>
        <a:bodyPr/>
        <a:lstStyle/>
        <a:p>
          <a:endParaRPr lang="en-GB"/>
        </a:p>
      </dgm:t>
    </dgm:pt>
    <dgm:pt modelId="{C4ABCE96-9DAB-4309-8037-2B1BFEC1AAB1}" type="pres">
      <dgm:prSet presAssocID="{B42FF1A0-B8C4-4638-AAE9-B7AFC1B0A873}" presName="sibTrans" presStyleCnt="0"/>
      <dgm:spPr/>
    </dgm:pt>
    <dgm:pt modelId="{B35F87DC-7138-440E-BCDA-F0C49A378FAF}" type="pres">
      <dgm:prSet presAssocID="{BB9BDD7D-5E87-4E0A-80C4-942E7A45AFF1}" presName="node" presStyleLbl="node1" presStyleIdx="2" presStyleCnt="8">
        <dgm:presLayoutVars>
          <dgm:bulletEnabled val="1"/>
        </dgm:presLayoutVars>
      </dgm:prSet>
      <dgm:spPr/>
      <dgm:t>
        <a:bodyPr/>
        <a:lstStyle/>
        <a:p>
          <a:endParaRPr lang="en-GB"/>
        </a:p>
      </dgm:t>
    </dgm:pt>
    <dgm:pt modelId="{7EC38126-D6D5-45E4-8B8E-6E3EBF6D87AA}" type="pres">
      <dgm:prSet presAssocID="{6D5983B1-C4D5-49C1-86C6-D1443C86575C}" presName="sibTrans" presStyleCnt="0"/>
      <dgm:spPr/>
    </dgm:pt>
    <dgm:pt modelId="{45C0C78A-C423-4592-952A-1FBA90BC2B15}" type="pres">
      <dgm:prSet presAssocID="{52F1E55B-5833-4518-84C6-54B53D6F0268}" presName="node" presStyleLbl="node1" presStyleIdx="3" presStyleCnt="8">
        <dgm:presLayoutVars>
          <dgm:bulletEnabled val="1"/>
        </dgm:presLayoutVars>
      </dgm:prSet>
      <dgm:spPr/>
      <dgm:t>
        <a:bodyPr/>
        <a:lstStyle/>
        <a:p>
          <a:endParaRPr lang="en-GB"/>
        </a:p>
      </dgm:t>
    </dgm:pt>
    <dgm:pt modelId="{0FC075C8-142A-49C3-A5A9-DF1873C2DEAA}" type="pres">
      <dgm:prSet presAssocID="{F13A3464-D142-44C1-8C48-77B0C2183FC5}" presName="sibTrans" presStyleCnt="0"/>
      <dgm:spPr/>
    </dgm:pt>
    <dgm:pt modelId="{80F1D2B2-A7D7-4794-8513-AFE2BB564994}" type="pres">
      <dgm:prSet presAssocID="{1287EE22-966A-4C88-826E-F54922956AD2}" presName="node" presStyleLbl="node1" presStyleIdx="4" presStyleCnt="8">
        <dgm:presLayoutVars>
          <dgm:bulletEnabled val="1"/>
        </dgm:presLayoutVars>
      </dgm:prSet>
      <dgm:spPr/>
      <dgm:t>
        <a:bodyPr/>
        <a:lstStyle/>
        <a:p>
          <a:endParaRPr lang="en-GB"/>
        </a:p>
      </dgm:t>
    </dgm:pt>
    <dgm:pt modelId="{DF3DD2B5-9B75-4D10-90D7-38BC93DAFD57}" type="pres">
      <dgm:prSet presAssocID="{330305D6-4F0F-4AE4-963C-816923C6DD95}" presName="sibTrans" presStyleCnt="0"/>
      <dgm:spPr/>
    </dgm:pt>
    <dgm:pt modelId="{42C15CBE-AB56-4CF6-95D6-3577BA0A24A6}" type="pres">
      <dgm:prSet presAssocID="{58DC3D4A-6FA5-4292-9528-2594821C34E6}" presName="node" presStyleLbl="node1" presStyleIdx="5" presStyleCnt="8">
        <dgm:presLayoutVars>
          <dgm:bulletEnabled val="1"/>
        </dgm:presLayoutVars>
      </dgm:prSet>
      <dgm:spPr/>
      <dgm:t>
        <a:bodyPr/>
        <a:lstStyle/>
        <a:p>
          <a:endParaRPr lang="en-GB"/>
        </a:p>
      </dgm:t>
    </dgm:pt>
    <dgm:pt modelId="{0959FA6F-7A9F-442E-B136-DBEBADB646B8}" type="pres">
      <dgm:prSet presAssocID="{1D2679BE-DF18-4F6A-BA46-8C28EB18BE42}" presName="sibTrans" presStyleCnt="0"/>
      <dgm:spPr/>
    </dgm:pt>
    <dgm:pt modelId="{777FD3F7-C9C1-4717-AD57-E6929FF4F0D9}" type="pres">
      <dgm:prSet presAssocID="{C4114E31-57BC-4EE1-ADA5-F55727617465}" presName="node" presStyleLbl="node1" presStyleIdx="6" presStyleCnt="8">
        <dgm:presLayoutVars>
          <dgm:bulletEnabled val="1"/>
        </dgm:presLayoutVars>
      </dgm:prSet>
      <dgm:spPr/>
      <dgm:t>
        <a:bodyPr/>
        <a:lstStyle/>
        <a:p>
          <a:endParaRPr lang="en-GB"/>
        </a:p>
      </dgm:t>
    </dgm:pt>
    <dgm:pt modelId="{2DD7BC21-96F3-4E68-9EA2-B8E228EC81A1}" type="pres">
      <dgm:prSet presAssocID="{79ED9874-2D8A-4DA6-A9C9-4A5D7DABF4A8}" presName="sibTrans" presStyleCnt="0"/>
      <dgm:spPr/>
    </dgm:pt>
    <dgm:pt modelId="{F74702D3-8A54-4137-A705-EE8C9B096FB5}" type="pres">
      <dgm:prSet presAssocID="{B8B50C23-8BEE-4A36-BD8F-D674B58901EA}" presName="node" presStyleLbl="node1" presStyleIdx="7" presStyleCnt="8" custScaleX="211134">
        <dgm:presLayoutVars>
          <dgm:bulletEnabled val="1"/>
        </dgm:presLayoutVars>
      </dgm:prSet>
      <dgm:spPr/>
      <dgm:t>
        <a:bodyPr/>
        <a:lstStyle/>
        <a:p>
          <a:endParaRPr lang="en-GB"/>
        </a:p>
      </dgm:t>
    </dgm:pt>
  </dgm:ptLst>
  <dgm:cxnLst>
    <dgm:cxn modelId="{C8DD7D16-5D25-42AF-B133-4E47467978F3}" srcId="{32879E80-9A6C-40F0-BE3E-2AB80B2DAE6D}" destId="{58DC3D4A-6FA5-4292-9528-2594821C34E6}" srcOrd="5" destOrd="0" parTransId="{F5C13934-D501-4B99-9884-6C27878152D2}" sibTransId="{1D2679BE-DF18-4F6A-BA46-8C28EB18BE42}"/>
    <dgm:cxn modelId="{4F5A116A-24BA-49D6-9593-E2308B72B9EE}" type="presOf" srcId="{C4114E31-57BC-4EE1-ADA5-F55727617465}" destId="{777FD3F7-C9C1-4717-AD57-E6929FF4F0D9}" srcOrd="0" destOrd="0" presId="urn:microsoft.com/office/officeart/2005/8/layout/default#1"/>
    <dgm:cxn modelId="{761CD5F2-E62E-4DCB-8522-5CD0E1C03332}" type="presOf" srcId="{32879E80-9A6C-40F0-BE3E-2AB80B2DAE6D}" destId="{33B89C04-E341-4AC5-8E48-367A1E50B96C}" srcOrd="0" destOrd="0" presId="urn:microsoft.com/office/officeart/2005/8/layout/default#1"/>
    <dgm:cxn modelId="{87268059-FB6B-4D2B-B77C-EC71216AD561}" type="presOf" srcId="{BB9BDD7D-5E87-4E0A-80C4-942E7A45AFF1}" destId="{B35F87DC-7138-440E-BCDA-F0C49A378FAF}" srcOrd="0" destOrd="0" presId="urn:microsoft.com/office/officeart/2005/8/layout/default#1"/>
    <dgm:cxn modelId="{3ABBC5F3-00B4-4060-AE46-F000C3878347}" type="presOf" srcId="{52F1E55B-5833-4518-84C6-54B53D6F0268}" destId="{45C0C78A-C423-4592-952A-1FBA90BC2B15}" srcOrd="0" destOrd="0" presId="urn:microsoft.com/office/officeart/2005/8/layout/default#1"/>
    <dgm:cxn modelId="{5214B682-2D9A-471C-858D-BAF615E57C4F}" srcId="{32879E80-9A6C-40F0-BE3E-2AB80B2DAE6D}" destId="{B8B50C23-8BEE-4A36-BD8F-D674B58901EA}" srcOrd="7" destOrd="0" parTransId="{F3A2C97A-2DB9-448C-B6BF-7FA410506C55}" sibTransId="{9AA9E816-9780-4722-AAD7-E97CAF6F9EC8}"/>
    <dgm:cxn modelId="{A6E04E83-E381-43C1-92CF-8500CEDCEF37}" type="presOf" srcId="{969D66CF-803C-4C8F-A4A8-C33784949ED9}" destId="{C6662896-A7E5-47F6-BFE6-E284C72292E2}" srcOrd="0" destOrd="0" presId="urn:microsoft.com/office/officeart/2005/8/layout/default#1"/>
    <dgm:cxn modelId="{910437A0-DEB6-4A6F-9AAB-5A7128CDFEA0}" srcId="{32879E80-9A6C-40F0-BE3E-2AB80B2DAE6D}" destId="{1287EE22-966A-4C88-826E-F54922956AD2}" srcOrd="4" destOrd="0" parTransId="{BB3EE940-9AF9-458D-8A23-739E568E631D}" sibTransId="{330305D6-4F0F-4AE4-963C-816923C6DD95}"/>
    <dgm:cxn modelId="{F28AC97C-4AF3-4342-8828-272223C33423}" srcId="{32879E80-9A6C-40F0-BE3E-2AB80B2DAE6D}" destId="{52F1E55B-5833-4518-84C6-54B53D6F0268}" srcOrd="3" destOrd="0" parTransId="{8632D936-4B78-4E10-9EF1-9647C054AC5E}" sibTransId="{F13A3464-D142-44C1-8C48-77B0C2183FC5}"/>
    <dgm:cxn modelId="{A42A158C-2B46-4ED2-BEEC-21315BD72FA1}" type="presOf" srcId="{1287EE22-966A-4C88-826E-F54922956AD2}" destId="{80F1D2B2-A7D7-4794-8513-AFE2BB564994}" srcOrd="0" destOrd="0" presId="urn:microsoft.com/office/officeart/2005/8/layout/default#1"/>
    <dgm:cxn modelId="{B7AB0F2E-EAC3-41FE-BF43-77143F81F14C}" srcId="{32879E80-9A6C-40F0-BE3E-2AB80B2DAE6D}" destId="{BB9BDD7D-5E87-4E0A-80C4-942E7A45AFF1}" srcOrd="2" destOrd="0" parTransId="{B69CB444-F60D-48A1-B16D-F61E7FE53122}" sibTransId="{6D5983B1-C4D5-49C1-86C6-D1443C86575C}"/>
    <dgm:cxn modelId="{658B5DA9-10F1-4883-967C-C7EE81172257}" srcId="{32879E80-9A6C-40F0-BE3E-2AB80B2DAE6D}" destId="{C4114E31-57BC-4EE1-ADA5-F55727617465}" srcOrd="6" destOrd="0" parTransId="{A7524B1A-D852-4CA8-9D91-4EE9E3A3C147}" sibTransId="{79ED9874-2D8A-4DA6-A9C9-4A5D7DABF4A8}"/>
    <dgm:cxn modelId="{013D2975-879E-484D-BE62-834354C160FC}" srcId="{32879E80-9A6C-40F0-BE3E-2AB80B2DAE6D}" destId="{969D66CF-803C-4C8F-A4A8-C33784949ED9}" srcOrd="1" destOrd="0" parTransId="{0DE44CF5-1678-4159-8D97-25DD6DC9E619}" sibTransId="{B42FF1A0-B8C4-4638-AAE9-B7AFC1B0A873}"/>
    <dgm:cxn modelId="{31C3E553-F3B3-4439-A371-80585C704EBB}" type="presOf" srcId="{1ED790E3-9757-4CC8-9E54-4FC8F5C7B76D}" destId="{0AB56AD6-FD04-4068-AAAA-398E4F71BD4A}" srcOrd="0" destOrd="0" presId="urn:microsoft.com/office/officeart/2005/8/layout/default#1"/>
    <dgm:cxn modelId="{5C769DBB-ECEC-4E23-A5F9-6780EA4AB4ED}" type="presOf" srcId="{58DC3D4A-6FA5-4292-9528-2594821C34E6}" destId="{42C15CBE-AB56-4CF6-95D6-3577BA0A24A6}" srcOrd="0" destOrd="0" presId="urn:microsoft.com/office/officeart/2005/8/layout/default#1"/>
    <dgm:cxn modelId="{0533E762-00CE-409A-A3FD-9C24D4956F4B}" srcId="{32879E80-9A6C-40F0-BE3E-2AB80B2DAE6D}" destId="{1ED790E3-9757-4CC8-9E54-4FC8F5C7B76D}" srcOrd="0" destOrd="0" parTransId="{2421563D-5ADD-431B-B385-519D976615DD}" sibTransId="{351D3197-6945-439F-8737-2A8581F1AB33}"/>
    <dgm:cxn modelId="{BA4034B3-10FD-487A-B108-B05881A8FDBA}" type="presOf" srcId="{B8B50C23-8BEE-4A36-BD8F-D674B58901EA}" destId="{F74702D3-8A54-4137-A705-EE8C9B096FB5}" srcOrd="0" destOrd="0" presId="urn:microsoft.com/office/officeart/2005/8/layout/default#1"/>
    <dgm:cxn modelId="{97436F63-2230-4DB0-A446-FA197441EB55}" type="presParOf" srcId="{33B89C04-E341-4AC5-8E48-367A1E50B96C}" destId="{0AB56AD6-FD04-4068-AAAA-398E4F71BD4A}" srcOrd="0" destOrd="0" presId="urn:microsoft.com/office/officeart/2005/8/layout/default#1"/>
    <dgm:cxn modelId="{678C2CB1-A2C2-4409-A31B-ECC8441DE77D}" type="presParOf" srcId="{33B89C04-E341-4AC5-8E48-367A1E50B96C}" destId="{716487A7-4965-4A59-88CD-8A16A3009950}" srcOrd="1" destOrd="0" presId="urn:microsoft.com/office/officeart/2005/8/layout/default#1"/>
    <dgm:cxn modelId="{7301FA4B-D4C2-4E93-9A48-6FDD0CB3FC5C}" type="presParOf" srcId="{33B89C04-E341-4AC5-8E48-367A1E50B96C}" destId="{C6662896-A7E5-47F6-BFE6-E284C72292E2}" srcOrd="2" destOrd="0" presId="urn:microsoft.com/office/officeart/2005/8/layout/default#1"/>
    <dgm:cxn modelId="{B6312467-9617-432E-BEA5-50355BDC88E8}" type="presParOf" srcId="{33B89C04-E341-4AC5-8E48-367A1E50B96C}" destId="{C4ABCE96-9DAB-4309-8037-2B1BFEC1AAB1}" srcOrd="3" destOrd="0" presId="urn:microsoft.com/office/officeart/2005/8/layout/default#1"/>
    <dgm:cxn modelId="{780F9900-ACA1-4C31-A407-647B94B68265}" type="presParOf" srcId="{33B89C04-E341-4AC5-8E48-367A1E50B96C}" destId="{B35F87DC-7138-440E-BCDA-F0C49A378FAF}" srcOrd="4" destOrd="0" presId="urn:microsoft.com/office/officeart/2005/8/layout/default#1"/>
    <dgm:cxn modelId="{0130E977-B9F2-48EF-9F99-201E30F0045E}" type="presParOf" srcId="{33B89C04-E341-4AC5-8E48-367A1E50B96C}" destId="{7EC38126-D6D5-45E4-8B8E-6E3EBF6D87AA}" srcOrd="5" destOrd="0" presId="urn:microsoft.com/office/officeart/2005/8/layout/default#1"/>
    <dgm:cxn modelId="{0D1A6326-ADC3-4533-9638-2E755F6ADF82}" type="presParOf" srcId="{33B89C04-E341-4AC5-8E48-367A1E50B96C}" destId="{45C0C78A-C423-4592-952A-1FBA90BC2B15}" srcOrd="6" destOrd="0" presId="urn:microsoft.com/office/officeart/2005/8/layout/default#1"/>
    <dgm:cxn modelId="{B7DC3A8F-79FB-404E-9945-D75D2C0EADE2}" type="presParOf" srcId="{33B89C04-E341-4AC5-8E48-367A1E50B96C}" destId="{0FC075C8-142A-49C3-A5A9-DF1873C2DEAA}" srcOrd="7" destOrd="0" presId="urn:microsoft.com/office/officeart/2005/8/layout/default#1"/>
    <dgm:cxn modelId="{2212032A-E256-4375-9E72-EB4F0F4FF72F}" type="presParOf" srcId="{33B89C04-E341-4AC5-8E48-367A1E50B96C}" destId="{80F1D2B2-A7D7-4794-8513-AFE2BB564994}" srcOrd="8" destOrd="0" presId="urn:microsoft.com/office/officeart/2005/8/layout/default#1"/>
    <dgm:cxn modelId="{04C62622-E8F7-448D-8638-1B2449E6630D}" type="presParOf" srcId="{33B89C04-E341-4AC5-8E48-367A1E50B96C}" destId="{DF3DD2B5-9B75-4D10-90D7-38BC93DAFD57}" srcOrd="9" destOrd="0" presId="urn:microsoft.com/office/officeart/2005/8/layout/default#1"/>
    <dgm:cxn modelId="{70F6F351-4275-44BE-B3A6-BF63CB2CED7D}" type="presParOf" srcId="{33B89C04-E341-4AC5-8E48-367A1E50B96C}" destId="{42C15CBE-AB56-4CF6-95D6-3577BA0A24A6}" srcOrd="10" destOrd="0" presId="urn:microsoft.com/office/officeart/2005/8/layout/default#1"/>
    <dgm:cxn modelId="{32103870-9D7F-46C0-A9F7-6DE86B2DA256}" type="presParOf" srcId="{33B89C04-E341-4AC5-8E48-367A1E50B96C}" destId="{0959FA6F-7A9F-442E-B136-DBEBADB646B8}" srcOrd="11" destOrd="0" presId="urn:microsoft.com/office/officeart/2005/8/layout/default#1"/>
    <dgm:cxn modelId="{0218878F-072E-46C6-8F6A-72F68E40BE02}" type="presParOf" srcId="{33B89C04-E341-4AC5-8E48-367A1E50B96C}" destId="{777FD3F7-C9C1-4717-AD57-E6929FF4F0D9}" srcOrd="12" destOrd="0" presId="urn:microsoft.com/office/officeart/2005/8/layout/default#1"/>
    <dgm:cxn modelId="{42F7B19E-BE34-466E-966E-386CBD0012CF}" type="presParOf" srcId="{33B89C04-E341-4AC5-8E48-367A1E50B96C}" destId="{2DD7BC21-96F3-4E68-9EA2-B8E228EC81A1}" srcOrd="13" destOrd="0" presId="urn:microsoft.com/office/officeart/2005/8/layout/default#1"/>
    <dgm:cxn modelId="{0222A8DA-C9F9-4298-A04F-7131C8D6D9D0}" type="presParOf" srcId="{33B89C04-E341-4AC5-8E48-367A1E50B96C}" destId="{F74702D3-8A54-4137-A705-EE8C9B096FB5}" srcOrd="14" destOrd="0" presId="urn:microsoft.com/office/officeart/2005/8/layout/defaul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AF8BC9-1571-45B5-B0DB-5476AB98C2B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949FE002-B919-41DF-89A2-1CEDB84F123F}">
      <dgm:prSet phldrT="[Text]" custT="1"/>
      <dgm:spPr>
        <a:xfrm>
          <a:off x="0" y="671"/>
          <a:ext cx="1872234" cy="1076271"/>
        </a:xfrm>
        <a:solidFill>
          <a:srgbClr val="4F81BD">
            <a:lumMod val="50000"/>
          </a:srgbClr>
        </a:solidFill>
        <a:ln w="25400" cap="flat" cmpd="sng" algn="ctr">
          <a:solidFill>
            <a:sysClr val="window" lastClr="FFFFFF">
              <a:hueOff val="0"/>
              <a:satOff val="0"/>
              <a:lumOff val="0"/>
              <a:alphaOff val="0"/>
            </a:sysClr>
          </a:solidFill>
          <a:prstDash val="solid"/>
        </a:ln>
        <a:effectLst/>
      </dgm:spPr>
      <dgm:t>
        <a:bodyPr/>
        <a:lstStyle/>
        <a:p>
          <a:r>
            <a:rPr lang="en-GB" sz="1200" b="1" dirty="0">
              <a:solidFill>
                <a:sysClr val="window" lastClr="FFFFFF"/>
              </a:solidFill>
              <a:latin typeface="Arial" panose="020B0604020202020204" pitchFamily="34" charset="0"/>
              <a:ea typeface="+mn-ea"/>
              <a:cs typeface="Arial" panose="020B0604020202020204" pitchFamily="34" charset="0"/>
            </a:rPr>
            <a:t>Safeguarding and increasing </a:t>
          </a:r>
          <a:r>
            <a:rPr lang="en-GB" sz="1200" b="1" dirty="0" smtClean="0">
              <a:solidFill>
                <a:sysClr val="window" lastClr="FFFFFF"/>
              </a:solidFill>
              <a:latin typeface="Arial" panose="020B0604020202020204" pitchFamily="34" charset="0"/>
              <a:ea typeface="+mn-ea"/>
              <a:cs typeface="Arial" panose="020B0604020202020204" pitchFamily="34" charset="0"/>
            </a:rPr>
            <a:t/>
          </a:r>
          <a:br>
            <a:rPr lang="en-GB" sz="1200" b="1" dirty="0" smtClean="0">
              <a:solidFill>
                <a:sysClr val="window" lastClr="FFFFFF"/>
              </a:solidFill>
              <a:latin typeface="Arial" panose="020B0604020202020204" pitchFamily="34" charset="0"/>
              <a:ea typeface="+mn-ea"/>
              <a:cs typeface="Arial" panose="020B0604020202020204" pitchFamily="34" charset="0"/>
            </a:rPr>
          </a:br>
          <a:r>
            <a:rPr lang="en-GB" sz="1200" b="1" dirty="0" smtClean="0">
              <a:solidFill>
                <a:sysClr val="window" lastClr="FFFFFF"/>
              </a:solidFill>
              <a:latin typeface="Arial" panose="020B0604020202020204" pitchFamily="34" charset="0"/>
              <a:ea typeface="+mn-ea"/>
              <a:cs typeface="Arial" panose="020B0604020202020204" pitchFamily="34" charset="0"/>
            </a:rPr>
            <a:t>our </a:t>
          </a:r>
          <a:r>
            <a:rPr lang="en-GB" sz="1200" b="1" dirty="0">
              <a:solidFill>
                <a:sysClr val="window" lastClr="FFFFFF"/>
              </a:solidFill>
              <a:latin typeface="Arial" panose="020B0604020202020204" pitchFamily="34" charset="0"/>
              <a:ea typeface="+mn-ea"/>
              <a:cs typeface="Arial" panose="020B0604020202020204" pitchFamily="34" charset="0"/>
            </a:rPr>
            <a:t>carbon stores</a:t>
          </a:r>
        </a:p>
      </dgm:t>
    </dgm:pt>
    <dgm:pt modelId="{79141882-CB0D-46F5-8797-FCF3ED51408B}" type="parTrans" cxnId="{FBF203B4-5DD0-4A7C-AF05-FD16E67984B4}">
      <dgm:prSet/>
      <dgm:spPr/>
      <dgm:t>
        <a:bodyPr/>
        <a:lstStyle/>
        <a:p>
          <a:endParaRPr lang="en-GB"/>
        </a:p>
      </dgm:t>
    </dgm:pt>
    <dgm:pt modelId="{74995A63-B19B-4E39-93F9-38BD1212BEA6}" type="sibTrans" cxnId="{FBF203B4-5DD0-4A7C-AF05-FD16E67984B4}">
      <dgm:prSet/>
      <dgm:spPr/>
      <dgm:t>
        <a:bodyPr/>
        <a:lstStyle/>
        <a:p>
          <a:endParaRPr lang="en-GB"/>
        </a:p>
      </dgm:t>
    </dgm:pt>
    <dgm:pt modelId="{61BC3025-A827-4B30-9CB7-EAA6B7817E44}">
      <dgm:prSet phldrT="[Text]" custT="1"/>
      <dgm:spPr>
        <a:xfrm rot="5400000">
          <a:off x="3105933" y="-1125400"/>
          <a:ext cx="861017" cy="3328416"/>
        </a:xfr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pPr marL="93663" indent="-93663">
            <a:tabLst/>
          </a:pPr>
          <a:r>
            <a:rPr lang="en-GB" sz="10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 loss of carbon storage in soils </a:t>
          </a:r>
          <a:r>
            <a:rPr lang="en-GB" sz="10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especially our </a:t>
          </a:r>
          <a:r>
            <a:rPr lang="en-GB" sz="10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peat rich uplands – and in biomass particularly where woodland is permanently removed is potentially diminishing our ability to regulate our climate.</a:t>
          </a:r>
        </a:p>
      </dgm:t>
    </dgm:pt>
    <dgm:pt modelId="{993F1C4A-5D31-4C5C-A062-A2FFE460FE56}" type="parTrans" cxnId="{67C93273-D14D-4EED-82C8-A20248E19546}">
      <dgm:prSet/>
      <dgm:spPr/>
      <dgm:t>
        <a:bodyPr/>
        <a:lstStyle/>
        <a:p>
          <a:endParaRPr lang="en-GB"/>
        </a:p>
      </dgm:t>
    </dgm:pt>
    <dgm:pt modelId="{0B043EF8-5CC0-46FE-BA5D-1CCD90B935E0}" type="sibTrans" cxnId="{67C93273-D14D-4EED-82C8-A20248E19546}">
      <dgm:prSet/>
      <dgm:spPr/>
      <dgm:t>
        <a:bodyPr/>
        <a:lstStyle/>
        <a:p>
          <a:endParaRPr lang="en-GB"/>
        </a:p>
      </dgm:t>
    </dgm:pt>
    <dgm:pt modelId="{52BBE17D-F896-4ACC-9905-00A4771C6BE1}">
      <dgm:prSet custT="1"/>
      <dgm:spPr>
        <a:xfrm rot="5400000">
          <a:off x="3086749" y="4525024"/>
          <a:ext cx="899384" cy="3328416"/>
        </a:xfr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pPr marL="93663" indent="-93663"/>
          <a:r>
            <a:rPr lang="en-GB" sz="10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Changing land management practices, urbanisation, pollution and invasive non native species have led to habitat loss and fragmentation, which, coupled with acidification and eutrophication have changed the quantity and quality of wildlife they can support.</a:t>
          </a:r>
        </a:p>
      </dgm:t>
    </dgm:pt>
    <dgm:pt modelId="{F7784698-F245-4DC1-B01D-A3BE9C4F426C}" type="sibTrans" cxnId="{58226D54-D05E-4339-A94E-D8EDB61ED41A}">
      <dgm:prSet/>
      <dgm:spPr/>
      <dgm:t>
        <a:bodyPr/>
        <a:lstStyle/>
        <a:p>
          <a:endParaRPr lang="en-GB"/>
        </a:p>
      </dgm:t>
    </dgm:pt>
    <dgm:pt modelId="{18DF47DF-1195-487F-90FC-373529EB602C}" type="parTrans" cxnId="{58226D54-D05E-4339-A94E-D8EDB61ED41A}">
      <dgm:prSet/>
      <dgm:spPr/>
      <dgm:t>
        <a:bodyPr/>
        <a:lstStyle/>
        <a:p>
          <a:endParaRPr lang="en-GB"/>
        </a:p>
      </dgm:t>
    </dgm:pt>
    <dgm:pt modelId="{68038C3C-3B2B-484A-9FE5-3E70C3F6425D}">
      <dgm:prSet phldrT="[Text]" custT="1"/>
      <dgm:spPr>
        <a:xfrm>
          <a:off x="0" y="5651096"/>
          <a:ext cx="1872234" cy="1076271"/>
        </a:xfrm>
        <a:solidFill>
          <a:srgbClr val="4F81BD">
            <a:lumMod val="50000"/>
          </a:srgbClr>
        </a:solidFill>
        <a:ln w="25400" cap="flat" cmpd="sng" algn="ctr">
          <a:solidFill>
            <a:sysClr val="window" lastClr="FFFFFF">
              <a:hueOff val="0"/>
              <a:satOff val="0"/>
              <a:lumOff val="0"/>
              <a:alphaOff val="0"/>
            </a:sysClr>
          </a:solidFill>
          <a:prstDash val="solid"/>
        </a:ln>
        <a:effectLst/>
      </dgm:spPr>
      <dgm:t>
        <a:bodyPr/>
        <a:lstStyle/>
        <a:p>
          <a:r>
            <a:rPr lang="en-GB" sz="1200" b="1" dirty="0">
              <a:solidFill>
                <a:sysClr val="window" lastClr="FFFFFF"/>
              </a:solidFill>
              <a:latin typeface="Arial" panose="020B0604020202020204" pitchFamily="34" charset="0"/>
              <a:ea typeface="+mn-ea"/>
              <a:cs typeface="Arial" panose="020B0604020202020204" pitchFamily="34" charset="0"/>
            </a:rPr>
            <a:t>Improving the quality and </a:t>
          </a:r>
          <a:r>
            <a:rPr lang="en-GB" sz="1200" b="1" dirty="0" smtClean="0">
              <a:solidFill>
                <a:sysClr val="window" lastClr="FFFFFF"/>
              </a:solidFill>
              <a:latin typeface="Arial" panose="020B0604020202020204" pitchFamily="34" charset="0"/>
              <a:ea typeface="+mn-ea"/>
              <a:cs typeface="Arial" panose="020B0604020202020204" pitchFamily="34" charset="0"/>
            </a:rPr>
            <a:t/>
          </a:r>
          <a:br>
            <a:rPr lang="en-GB" sz="1200" b="1" dirty="0" smtClean="0">
              <a:solidFill>
                <a:sysClr val="window" lastClr="FFFFFF"/>
              </a:solidFill>
              <a:latin typeface="Arial" panose="020B0604020202020204" pitchFamily="34" charset="0"/>
              <a:ea typeface="+mn-ea"/>
              <a:cs typeface="Arial" panose="020B0604020202020204" pitchFamily="34" charset="0"/>
            </a:rPr>
          </a:br>
          <a:r>
            <a:rPr lang="en-GB" sz="1200" b="1" dirty="0" smtClean="0">
              <a:solidFill>
                <a:sysClr val="window" lastClr="FFFFFF"/>
              </a:solidFill>
              <a:latin typeface="Arial" panose="020B0604020202020204" pitchFamily="34" charset="0"/>
              <a:ea typeface="+mn-ea"/>
              <a:cs typeface="Arial" panose="020B0604020202020204" pitchFamily="34" charset="0"/>
            </a:rPr>
            <a:t>connectivity </a:t>
          </a:r>
          <a:r>
            <a:rPr lang="en-GB" sz="1200" b="1" dirty="0">
              <a:solidFill>
                <a:sysClr val="window" lastClr="FFFFFF"/>
              </a:solidFill>
              <a:latin typeface="Arial" panose="020B0604020202020204" pitchFamily="34" charset="0"/>
              <a:ea typeface="+mn-ea"/>
              <a:cs typeface="Arial" panose="020B0604020202020204" pitchFamily="34" charset="0"/>
            </a:rPr>
            <a:t>of our habitats</a:t>
          </a:r>
        </a:p>
      </dgm:t>
    </dgm:pt>
    <dgm:pt modelId="{35972262-A630-4CD8-9EAE-311BC3303D87}" type="sibTrans" cxnId="{8C29332F-A8AB-443A-8EA0-9DF378901151}">
      <dgm:prSet/>
      <dgm:spPr/>
      <dgm:t>
        <a:bodyPr/>
        <a:lstStyle/>
        <a:p>
          <a:endParaRPr lang="en-GB"/>
        </a:p>
      </dgm:t>
    </dgm:pt>
    <dgm:pt modelId="{615848C8-1316-4B7E-8387-8F785F60E0B0}" type="parTrans" cxnId="{8C29332F-A8AB-443A-8EA0-9DF378901151}">
      <dgm:prSet/>
      <dgm:spPr/>
      <dgm:t>
        <a:bodyPr/>
        <a:lstStyle/>
        <a:p>
          <a:endParaRPr lang="en-GB"/>
        </a:p>
      </dgm:t>
    </dgm:pt>
    <dgm:pt modelId="{8AB8F660-2654-44CA-BE47-9BA9B823AB66}">
      <dgm:prSet custT="1"/>
      <dgm:spPr>
        <a:xfrm rot="5400000">
          <a:off x="3071088" y="3394939"/>
          <a:ext cx="930707" cy="3328416"/>
        </a:xfr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pPr marL="93663" indent="-93663"/>
          <a:r>
            <a:rPr lang="en-GB" sz="10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In Wales, there is a high dependency on our rivers for our water supply. </a:t>
          </a:r>
          <a:r>
            <a:rPr lang="en-GB" sz="10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Diffuse </a:t>
          </a:r>
          <a:r>
            <a:rPr lang="en-GB" sz="10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and point source pollution from a range of sources including some land management practices, sewage discharges, abandoned mines and misconnected sewers is affecting our water quality.</a:t>
          </a:r>
        </a:p>
      </dgm:t>
    </dgm:pt>
    <dgm:pt modelId="{D5F76083-50E1-423D-8CF1-B22D6DA83599}" type="sibTrans" cxnId="{A83952FC-052D-4D38-B72D-D9431E0A5599}">
      <dgm:prSet/>
      <dgm:spPr/>
      <dgm:t>
        <a:bodyPr/>
        <a:lstStyle/>
        <a:p>
          <a:endParaRPr lang="en-GB"/>
        </a:p>
      </dgm:t>
    </dgm:pt>
    <dgm:pt modelId="{D324A194-D071-4C66-BFA3-FE2B6261FF2C}" type="parTrans" cxnId="{A83952FC-052D-4D38-B72D-D9431E0A5599}">
      <dgm:prSet/>
      <dgm:spPr/>
      <dgm:t>
        <a:bodyPr/>
        <a:lstStyle/>
        <a:p>
          <a:endParaRPr lang="en-GB"/>
        </a:p>
      </dgm:t>
    </dgm:pt>
    <dgm:pt modelId="{35887D5F-6A6C-4562-9173-E0A431260A52}">
      <dgm:prSet custT="1"/>
      <dgm:spPr>
        <a:xfrm>
          <a:off x="0" y="4521011"/>
          <a:ext cx="1872234" cy="1076271"/>
        </a:xfrm>
        <a:solidFill>
          <a:srgbClr val="4F81BD">
            <a:lumMod val="50000"/>
          </a:srgbClr>
        </a:solidFill>
        <a:ln w="25400" cap="flat" cmpd="sng" algn="ctr">
          <a:solidFill>
            <a:sysClr val="window" lastClr="FFFFFF">
              <a:hueOff val="0"/>
              <a:satOff val="0"/>
              <a:lumOff val="0"/>
              <a:alphaOff val="0"/>
            </a:sysClr>
          </a:solidFill>
          <a:prstDash val="solid"/>
        </a:ln>
        <a:effectLst/>
      </dgm:spPr>
      <dgm:t>
        <a:bodyPr/>
        <a:lstStyle/>
        <a:p>
          <a:r>
            <a:rPr lang="en-GB" sz="1200" b="1" dirty="0">
              <a:solidFill>
                <a:sysClr val="window" lastClr="FFFFFF"/>
              </a:solidFill>
              <a:latin typeface="Arial" panose="020B0604020202020204" pitchFamily="34" charset="0"/>
              <a:ea typeface="+mn-ea"/>
              <a:cs typeface="Arial" panose="020B0604020202020204" pitchFamily="34" charset="0"/>
            </a:rPr>
            <a:t>Improving the quality and </a:t>
          </a:r>
          <a:r>
            <a:rPr lang="en-GB" sz="1200" b="1" dirty="0" smtClean="0">
              <a:solidFill>
                <a:sysClr val="window" lastClr="FFFFFF"/>
              </a:solidFill>
              <a:latin typeface="Arial" panose="020B0604020202020204" pitchFamily="34" charset="0"/>
              <a:ea typeface="+mn-ea"/>
              <a:cs typeface="Arial" panose="020B0604020202020204" pitchFamily="34" charset="0"/>
            </a:rPr>
            <a:t/>
          </a:r>
          <a:br>
            <a:rPr lang="en-GB" sz="1200" b="1" dirty="0" smtClean="0">
              <a:solidFill>
                <a:sysClr val="window" lastClr="FFFFFF"/>
              </a:solidFill>
              <a:latin typeface="Arial" panose="020B0604020202020204" pitchFamily="34" charset="0"/>
              <a:ea typeface="+mn-ea"/>
              <a:cs typeface="Arial" panose="020B0604020202020204" pitchFamily="34" charset="0"/>
            </a:rPr>
          </a:br>
          <a:r>
            <a:rPr lang="en-GB" sz="1200" b="1" dirty="0" smtClean="0">
              <a:solidFill>
                <a:sysClr val="window" lastClr="FFFFFF"/>
              </a:solidFill>
              <a:latin typeface="Arial" panose="020B0604020202020204" pitchFamily="34" charset="0"/>
              <a:ea typeface="+mn-ea"/>
              <a:cs typeface="Arial" panose="020B0604020202020204" pitchFamily="34" charset="0"/>
            </a:rPr>
            <a:t>maintaining </a:t>
          </a:r>
          <a:r>
            <a:rPr lang="en-GB" sz="1200" b="1" dirty="0">
              <a:solidFill>
                <a:sysClr val="window" lastClr="FFFFFF"/>
              </a:solidFill>
              <a:latin typeface="Arial" panose="020B0604020202020204" pitchFamily="34" charset="0"/>
              <a:ea typeface="+mn-ea"/>
              <a:cs typeface="Arial" panose="020B0604020202020204" pitchFamily="34" charset="0"/>
            </a:rPr>
            <a:t>the availability of water</a:t>
          </a:r>
        </a:p>
      </dgm:t>
    </dgm:pt>
    <dgm:pt modelId="{47EB9595-8609-47B2-ACCE-958953367C30}" type="sibTrans" cxnId="{34D07572-5231-4BBA-B649-C40C1FEA074F}">
      <dgm:prSet/>
      <dgm:spPr/>
      <dgm:t>
        <a:bodyPr/>
        <a:lstStyle/>
        <a:p>
          <a:endParaRPr lang="en-GB"/>
        </a:p>
      </dgm:t>
    </dgm:pt>
    <dgm:pt modelId="{4F678CEE-D740-4A5A-B662-4CC34B9FF50B}" type="parTrans" cxnId="{34D07572-5231-4BBA-B649-C40C1FEA074F}">
      <dgm:prSet/>
      <dgm:spPr/>
      <dgm:t>
        <a:bodyPr/>
        <a:lstStyle/>
        <a:p>
          <a:endParaRPr lang="en-GB"/>
        </a:p>
      </dgm:t>
    </dgm:pt>
    <dgm:pt modelId="{4F3805C8-8074-45FC-A16F-1E87A2151B6A}">
      <dgm:prSet custT="1"/>
      <dgm:spPr>
        <a:xfrm rot="5400000">
          <a:off x="3112580" y="2264854"/>
          <a:ext cx="847723" cy="3328416"/>
        </a:xfr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pPr marL="93663" indent="-93663"/>
          <a:r>
            <a:rPr lang="en-GB" sz="10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Noise, poor air quality and </a:t>
          </a:r>
          <a:r>
            <a:rPr lang="en-GB" sz="1000" dirty="0" err="1"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flytipping</a:t>
          </a:r>
          <a:r>
            <a:rPr lang="en-GB" sz="10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en-GB" sz="10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are impacting on our health</a:t>
          </a:r>
          <a:r>
            <a:rPr lang="en-GB" sz="10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en-GB" sz="10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Lack of access to good quality green or blue space reduces individual well-being and can affect mental health</a:t>
          </a:r>
          <a:r>
            <a:rPr lang="en-GB" sz="10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en-GB" sz="10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These impacts are disproportionately experienced in poorer urban areas.  </a:t>
          </a:r>
        </a:p>
      </dgm:t>
    </dgm:pt>
    <dgm:pt modelId="{94CEB19F-71B6-44A0-8EEE-BA466608988E}" type="sibTrans" cxnId="{A5F54C36-6AA9-452E-AB9A-FF82F352700A}">
      <dgm:prSet/>
      <dgm:spPr/>
      <dgm:t>
        <a:bodyPr/>
        <a:lstStyle/>
        <a:p>
          <a:endParaRPr lang="en-GB"/>
        </a:p>
      </dgm:t>
    </dgm:pt>
    <dgm:pt modelId="{70DE3EC1-3489-47D7-99D3-149567F1BE82}" type="parTrans" cxnId="{A5F54C36-6AA9-452E-AB9A-FF82F352700A}">
      <dgm:prSet/>
      <dgm:spPr/>
      <dgm:t>
        <a:bodyPr/>
        <a:lstStyle/>
        <a:p>
          <a:endParaRPr lang="en-GB"/>
        </a:p>
      </dgm:t>
    </dgm:pt>
    <dgm:pt modelId="{ED3A4F31-8B33-4A95-8C45-83812195E9A8}">
      <dgm:prSet custT="1"/>
      <dgm:spPr>
        <a:xfrm>
          <a:off x="0" y="3390926"/>
          <a:ext cx="1872234" cy="1076271"/>
        </a:xfrm>
        <a:solidFill>
          <a:srgbClr val="4F81BD">
            <a:lumMod val="50000"/>
          </a:srgbClr>
        </a:solidFill>
        <a:ln w="25400" cap="flat" cmpd="sng" algn="ctr">
          <a:solidFill>
            <a:sysClr val="window" lastClr="FFFFFF">
              <a:hueOff val="0"/>
              <a:satOff val="0"/>
              <a:lumOff val="0"/>
              <a:alphaOff val="0"/>
            </a:sysClr>
          </a:solidFill>
          <a:prstDash val="solid"/>
        </a:ln>
        <a:effectLst/>
      </dgm:spPr>
      <dgm:t>
        <a:bodyPr/>
        <a:lstStyle/>
        <a:p>
          <a:r>
            <a:rPr lang="en-GB" sz="1200" b="1" dirty="0">
              <a:solidFill>
                <a:sysClr val="window" lastClr="FFFFFF"/>
              </a:solidFill>
              <a:latin typeface="Arial" panose="020B0604020202020204" pitchFamily="34" charset="0"/>
              <a:ea typeface="+mn-ea"/>
              <a:cs typeface="Arial" panose="020B0604020202020204" pitchFamily="34" charset="0"/>
            </a:rPr>
            <a:t>Improving health and equity</a:t>
          </a:r>
        </a:p>
      </dgm:t>
    </dgm:pt>
    <dgm:pt modelId="{D2047B1A-2E2B-43DC-A5C7-30473BC3F308}" type="sibTrans" cxnId="{F848DB65-CA61-4A56-B02E-98315AE192F6}">
      <dgm:prSet/>
      <dgm:spPr/>
      <dgm:t>
        <a:bodyPr/>
        <a:lstStyle/>
        <a:p>
          <a:endParaRPr lang="en-GB"/>
        </a:p>
      </dgm:t>
    </dgm:pt>
    <dgm:pt modelId="{37B6908F-40FD-440B-845F-E4AF4264A357}" type="parTrans" cxnId="{F848DB65-CA61-4A56-B02E-98315AE192F6}">
      <dgm:prSet/>
      <dgm:spPr/>
      <dgm:t>
        <a:bodyPr/>
        <a:lstStyle/>
        <a:p>
          <a:endParaRPr lang="en-GB"/>
        </a:p>
      </dgm:t>
    </dgm:pt>
    <dgm:pt modelId="{8FF5A037-0CCD-40DB-8E96-48556D3B1692}">
      <dgm:prSet custT="1"/>
      <dgm:spPr>
        <a:xfrm rot="5400000">
          <a:off x="3076400" y="1134769"/>
          <a:ext cx="920082" cy="3328416"/>
        </a:xfr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pPr marL="93663" indent="-93663"/>
          <a:r>
            <a:rPr lang="en-GB" sz="10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Increased soil sealing and compaction from farming practices and urban development resulting in loss of water storage capacity and more surface water run-off</a:t>
          </a:r>
          <a:r>
            <a:rPr lang="en-GB" sz="1000" dirty="0">
              <a:solidFill>
                <a:sysClr val="windowText" lastClr="000000"/>
              </a:solidFill>
              <a:latin typeface="Arial" panose="020B0604020202020204" pitchFamily="34" charset="0"/>
              <a:ea typeface="+mn-ea"/>
              <a:cs typeface="Arial" panose="020B0604020202020204" pitchFamily="34" charset="0"/>
            </a:rPr>
            <a:t>. </a:t>
          </a:r>
          <a:r>
            <a:rPr lang="en-GB" sz="1000" dirty="0" smtClean="0">
              <a:solidFill>
                <a:sysClr val="windowText" lastClr="000000"/>
              </a:solidFill>
              <a:latin typeface="Arial" panose="020B0604020202020204" pitchFamily="34" charset="0"/>
              <a:ea typeface="+mn-ea"/>
              <a:cs typeface="Arial" panose="020B0604020202020204" pitchFamily="34" charset="0"/>
            </a:rPr>
            <a:t>The </a:t>
          </a:r>
          <a:r>
            <a:rPr lang="en-GB" sz="1000" dirty="0">
              <a:solidFill>
                <a:sysClr val="windowText" lastClr="000000"/>
              </a:solidFill>
              <a:latin typeface="Arial" panose="020B0604020202020204" pitchFamily="34" charset="0"/>
              <a:ea typeface="+mn-ea"/>
              <a:cs typeface="Arial" panose="020B0604020202020204" pitchFamily="34" charset="0"/>
            </a:rPr>
            <a:t>loss of natural coastal flood defences is a key challenge.</a:t>
          </a:r>
        </a:p>
      </dgm:t>
    </dgm:pt>
    <dgm:pt modelId="{65935963-0F10-400A-B648-89D0660F0164}" type="sibTrans" cxnId="{CBD197A0-E6FE-4580-BB77-3A7FEA7E3C24}">
      <dgm:prSet/>
      <dgm:spPr/>
      <dgm:t>
        <a:bodyPr/>
        <a:lstStyle/>
        <a:p>
          <a:endParaRPr lang="en-GB"/>
        </a:p>
      </dgm:t>
    </dgm:pt>
    <dgm:pt modelId="{F7D3C07C-9BDE-435E-9F89-BB90D002F7C3}" type="parTrans" cxnId="{CBD197A0-E6FE-4580-BB77-3A7FEA7E3C24}">
      <dgm:prSet/>
      <dgm:spPr/>
      <dgm:t>
        <a:bodyPr/>
        <a:lstStyle/>
        <a:p>
          <a:endParaRPr lang="en-GB"/>
        </a:p>
      </dgm:t>
    </dgm:pt>
    <dgm:pt modelId="{00BCD33F-270E-4C6A-A1E6-FEF5E0CC6447}">
      <dgm:prSet custT="1"/>
      <dgm:spPr>
        <a:xfrm>
          <a:off x="0" y="2260841"/>
          <a:ext cx="1872234" cy="1076271"/>
        </a:xfrm>
        <a:solidFill>
          <a:srgbClr val="4F81BD">
            <a:lumMod val="50000"/>
          </a:srgbClr>
        </a:solidFill>
        <a:ln w="25400" cap="flat" cmpd="sng" algn="ctr">
          <a:solidFill>
            <a:sysClr val="window" lastClr="FFFFFF">
              <a:hueOff val="0"/>
              <a:satOff val="0"/>
              <a:lumOff val="0"/>
              <a:alphaOff val="0"/>
            </a:sysClr>
          </a:solidFill>
          <a:prstDash val="solid"/>
        </a:ln>
        <a:effectLst/>
      </dgm:spPr>
      <dgm:t>
        <a:bodyPr/>
        <a:lstStyle/>
        <a:p>
          <a:r>
            <a:rPr lang="en-GB" sz="1200" b="1" dirty="0">
              <a:solidFill>
                <a:sysClr val="window" lastClr="FFFFFF"/>
              </a:solidFill>
              <a:latin typeface="Arial" panose="020B0604020202020204" pitchFamily="34" charset="0"/>
              <a:ea typeface="+mn-ea"/>
              <a:cs typeface="Arial" panose="020B0604020202020204" pitchFamily="34" charset="0"/>
            </a:rPr>
            <a:t>Reducing the risk of flooding </a:t>
          </a:r>
        </a:p>
      </dgm:t>
    </dgm:pt>
    <dgm:pt modelId="{606E242E-7C45-4FDC-B5CB-3CDD5F88879E}" type="sibTrans" cxnId="{E637B74F-9B39-477B-AF49-F2637B777314}">
      <dgm:prSet/>
      <dgm:spPr/>
      <dgm:t>
        <a:bodyPr/>
        <a:lstStyle/>
        <a:p>
          <a:endParaRPr lang="en-GB"/>
        </a:p>
      </dgm:t>
    </dgm:pt>
    <dgm:pt modelId="{21108472-7F22-4E9E-9C7B-E1D0982AB85F}" type="parTrans" cxnId="{E637B74F-9B39-477B-AF49-F2637B777314}">
      <dgm:prSet/>
      <dgm:spPr/>
      <dgm:t>
        <a:bodyPr/>
        <a:lstStyle/>
        <a:p>
          <a:endParaRPr lang="en-GB"/>
        </a:p>
      </dgm:t>
    </dgm:pt>
    <dgm:pt modelId="{758F0DF0-F357-4872-988A-8BB22E7D6E4C}">
      <dgm:prSet custT="1"/>
      <dgm:spPr>
        <a:xfrm rot="5400000">
          <a:off x="3105933" y="4684"/>
          <a:ext cx="861017" cy="3328416"/>
        </a:xfr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pPr marL="93663" indent="-93663"/>
          <a:r>
            <a:rPr lang="en-GB" sz="10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Loss of soils and reducing soil quality, threats to pollinators and our plant health and from invasive non-native species risk the productive capacity of our land for food, timber and fibre; including for energy. </a:t>
          </a:r>
        </a:p>
      </dgm:t>
    </dgm:pt>
    <dgm:pt modelId="{8F0F3313-57F8-428F-884B-196751451FC1}" type="sibTrans" cxnId="{CE40195A-E809-491C-A1F0-DD3EB40D8DF3}">
      <dgm:prSet/>
      <dgm:spPr/>
      <dgm:t>
        <a:bodyPr/>
        <a:lstStyle/>
        <a:p>
          <a:endParaRPr lang="en-GB"/>
        </a:p>
      </dgm:t>
    </dgm:pt>
    <dgm:pt modelId="{03F11E56-321F-4207-B74B-D32E108AE75F}" type="parTrans" cxnId="{CE40195A-E809-491C-A1F0-DD3EB40D8DF3}">
      <dgm:prSet/>
      <dgm:spPr/>
      <dgm:t>
        <a:bodyPr/>
        <a:lstStyle/>
        <a:p>
          <a:endParaRPr lang="en-GB"/>
        </a:p>
      </dgm:t>
    </dgm:pt>
    <dgm:pt modelId="{EB42B4CE-7C0E-428C-8658-F47BA0CD2E50}">
      <dgm:prSet phldrT="[Text]" custT="1"/>
      <dgm:spPr>
        <a:xfrm>
          <a:off x="0" y="1130756"/>
          <a:ext cx="1872234" cy="1076271"/>
        </a:xfrm>
        <a:solidFill>
          <a:srgbClr val="4F81BD">
            <a:lumMod val="50000"/>
          </a:srgbClr>
        </a:solidFill>
        <a:ln w="25400" cap="flat" cmpd="sng" algn="ctr">
          <a:solidFill>
            <a:sysClr val="window" lastClr="FFFFFF">
              <a:hueOff val="0"/>
              <a:satOff val="0"/>
              <a:lumOff val="0"/>
              <a:alphaOff val="0"/>
            </a:sysClr>
          </a:solidFill>
          <a:prstDash val="solid"/>
        </a:ln>
        <a:effectLst/>
      </dgm:spPr>
      <dgm:t>
        <a:bodyPr/>
        <a:lstStyle/>
        <a:p>
          <a:r>
            <a:rPr lang="en-GB" sz="1200" b="1" dirty="0">
              <a:solidFill>
                <a:sysClr val="window" lastClr="FFFFFF"/>
              </a:solidFill>
              <a:latin typeface="Arial" panose="020B0604020202020204" pitchFamily="34" charset="0"/>
              <a:ea typeface="+mn-ea"/>
              <a:cs typeface="Arial" panose="020B0604020202020204" pitchFamily="34" charset="0"/>
            </a:rPr>
            <a:t>Maintaining our productive capacity</a:t>
          </a:r>
        </a:p>
      </dgm:t>
    </dgm:pt>
    <dgm:pt modelId="{FBDB2E0F-99BC-4C64-AE8A-F2F990BCA730}" type="sibTrans" cxnId="{5FA78A8C-4981-4020-A9BD-58D68E198941}">
      <dgm:prSet/>
      <dgm:spPr/>
      <dgm:t>
        <a:bodyPr/>
        <a:lstStyle/>
        <a:p>
          <a:endParaRPr lang="en-GB"/>
        </a:p>
      </dgm:t>
    </dgm:pt>
    <dgm:pt modelId="{22AAE2F3-ED65-4071-B561-9F792CF0AD3A}" type="parTrans" cxnId="{5FA78A8C-4981-4020-A9BD-58D68E198941}">
      <dgm:prSet/>
      <dgm:spPr/>
      <dgm:t>
        <a:bodyPr/>
        <a:lstStyle/>
        <a:p>
          <a:endParaRPr lang="en-GB"/>
        </a:p>
      </dgm:t>
    </dgm:pt>
    <dgm:pt modelId="{D1862622-528B-4874-A698-162CDED7C312}">
      <dgm:prSet custT="1"/>
      <dgm:spPr>
        <a:xfrm>
          <a:off x="46930" y="6781853"/>
          <a:ext cx="1872234" cy="1076271"/>
        </a:xfrm>
        <a:solidFill>
          <a:srgbClr val="1F497D">
            <a:lumMod val="50000"/>
            <a:alpha val="90000"/>
          </a:srgbClr>
        </a:solidFill>
        <a:ln w="25400" cap="flat" cmpd="sng" algn="ctr">
          <a:solidFill>
            <a:srgbClr val="4F81BD">
              <a:alpha val="90000"/>
              <a:tint val="40000"/>
              <a:hueOff val="0"/>
              <a:satOff val="0"/>
              <a:lumOff val="0"/>
              <a:alphaOff val="0"/>
            </a:srgbClr>
          </a:solidFill>
          <a:prstDash val="solid"/>
        </a:ln>
        <a:effectLst/>
      </dgm:spPr>
      <dgm:t>
        <a:bodyPr/>
        <a:lstStyle/>
        <a:p>
          <a:r>
            <a:rPr lang="en-GB" sz="1200" b="1" dirty="0">
              <a:solidFill>
                <a:sysClr val="window" lastClr="FFFFFF"/>
              </a:solidFill>
              <a:latin typeface="Arial" panose="020B0604020202020204" pitchFamily="34" charset="0"/>
              <a:ea typeface="+mn-ea"/>
              <a:cs typeface="Arial" panose="020B0604020202020204" pitchFamily="34" charset="0"/>
            </a:rPr>
            <a:t>Retaining the distinctiveness of our places and historic landscapes</a:t>
          </a:r>
        </a:p>
      </dgm:t>
    </dgm:pt>
    <dgm:pt modelId="{FBCEFC09-5C44-47CD-87F9-68B828CB1819}" type="parTrans" cxnId="{535B3160-91DB-40DD-8A84-44F33B24027D}">
      <dgm:prSet/>
      <dgm:spPr/>
      <dgm:t>
        <a:bodyPr/>
        <a:lstStyle/>
        <a:p>
          <a:endParaRPr lang="en-GB"/>
        </a:p>
      </dgm:t>
    </dgm:pt>
    <dgm:pt modelId="{5D6D8393-820F-413F-810B-9F34D731059A}" type="sibTrans" cxnId="{535B3160-91DB-40DD-8A84-44F33B24027D}">
      <dgm:prSet/>
      <dgm:spPr/>
      <dgm:t>
        <a:bodyPr/>
        <a:lstStyle/>
        <a:p>
          <a:endParaRPr lang="en-GB"/>
        </a:p>
      </dgm:t>
    </dgm:pt>
    <dgm:pt modelId="{1311B7B6-87F8-437C-86ED-30DE4FC2D9BC}">
      <dgm:prSet custT="1"/>
      <dgm:spPr>
        <a:xfrm rot="5400000">
          <a:off x="3178607" y="5655109"/>
          <a:ext cx="715668" cy="3328416"/>
        </a:xfr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pPr marL="93663" indent="-93663"/>
          <a:r>
            <a:rPr lang="en-GB" sz="10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Wales is </a:t>
          </a:r>
          <a:r>
            <a:rPr lang="en-GB" sz="10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renowned </a:t>
          </a:r>
          <a:r>
            <a:rPr lang="en-GB" sz="10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for its attractive and historic landscapes. </a:t>
          </a:r>
          <a:r>
            <a:rPr lang="en-GB" sz="10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During </a:t>
          </a:r>
          <a:r>
            <a:rPr lang="en-GB" sz="10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the mid-20th Century the character of the landscape was impacted by developments relating to energy, transport and tourism and through forest design.</a:t>
          </a:r>
        </a:p>
      </dgm:t>
    </dgm:pt>
    <dgm:pt modelId="{A111DC73-1927-41EF-A94C-7A9629D5D89E}" type="parTrans" cxnId="{A238F06D-D34D-4AB3-819D-0A28FFB15A3F}">
      <dgm:prSet/>
      <dgm:spPr/>
      <dgm:t>
        <a:bodyPr/>
        <a:lstStyle/>
        <a:p>
          <a:endParaRPr lang="en-GB"/>
        </a:p>
      </dgm:t>
    </dgm:pt>
    <dgm:pt modelId="{04AFF461-7DCD-4770-9F7C-53F94F6B5669}" type="sibTrans" cxnId="{A238F06D-D34D-4AB3-819D-0A28FFB15A3F}">
      <dgm:prSet/>
      <dgm:spPr/>
      <dgm:t>
        <a:bodyPr/>
        <a:lstStyle/>
        <a:p>
          <a:endParaRPr lang="en-GB"/>
        </a:p>
      </dgm:t>
    </dgm:pt>
    <dgm:pt modelId="{CCA44069-72CB-44A7-82CF-D355FC4AE1DB}" type="pres">
      <dgm:prSet presAssocID="{55AF8BC9-1571-45B5-B0DB-5476AB98C2B1}" presName="Name0" presStyleCnt="0">
        <dgm:presLayoutVars>
          <dgm:dir/>
          <dgm:animLvl val="lvl"/>
          <dgm:resizeHandles val="exact"/>
        </dgm:presLayoutVars>
      </dgm:prSet>
      <dgm:spPr/>
      <dgm:t>
        <a:bodyPr/>
        <a:lstStyle/>
        <a:p>
          <a:endParaRPr lang="en-GB"/>
        </a:p>
      </dgm:t>
    </dgm:pt>
    <dgm:pt modelId="{35D3B38F-F928-47ED-BE89-DC325B5B0F83}" type="pres">
      <dgm:prSet presAssocID="{949FE002-B919-41DF-89A2-1CEDB84F123F}" presName="linNode" presStyleCnt="0"/>
      <dgm:spPr/>
      <dgm:t>
        <a:bodyPr/>
        <a:lstStyle/>
        <a:p>
          <a:endParaRPr lang="en-GB"/>
        </a:p>
      </dgm:t>
    </dgm:pt>
    <dgm:pt modelId="{8CE68038-C753-4026-8B93-C7124B4BE3FB}" type="pres">
      <dgm:prSet presAssocID="{949FE002-B919-41DF-89A2-1CEDB84F123F}" presName="parentText" presStyleLbl="node1" presStyleIdx="0" presStyleCnt="7">
        <dgm:presLayoutVars>
          <dgm:chMax val="1"/>
          <dgm:bulletEnabled val="1"/>
        </dgm:presLayoutVars>
      </dgm:prSet>
      <dgm:spPr>
        <a:prstGeom prst="roundRect">
          <a:avLst/>
        </a:prstGeom>
      </dgm:spPr>
      <dgm:t>
        <a:bodyPr/>
        <a:lstStyle/>
        <a:p>
          <a:endParaRPr lang="en-GB"/>
        </a:p>
      </dgm:t>
    </dgm:pt>
    <dgm:pt modelId="{BF41E456-14C4-4E15-AC2E-D52E71B09FD5}" type="pres">
      <dgm:prSet presAssocID="{949FE002-B919-41DF-89A2-1CEDB84F123F}" presName="descendantText" presStyleLbl="alignAccFollowNode1" presStyleIdx="0" presStyleCnt="7">
        <dgm:presLayoutVars>
          <dgm:bulletEnabled val="1"/>
        </dgm:presLayoutVars>
      </dgm:prSet>
      <dgm:spPr>
        <a:prstGeom prst="round2SameRect">
          <a:avLst/>
        </a:prstGeom>
      </dgm:spPr>
      <dgm:t>
        <a:bodyPr/>
        <a:lstStyle/>
        <a:p>
          <a:endParaRPr lang="en-GB"/>
        </a:p>
      </dgm:t>
    </dgm:pt>
    <dgm:pt modelId="{E14396DF-6A37-49D5-AD66-60541CD7037A}" type="pres">
      <dgm:prSet presAssocID="{74995A63-B19B-4E39-93F9-38BD1212BEA6}" presName="sp" presStyleCnt="0"/>
      <dgm:spPr/>
      <dgm:t>
        <a:bodyPr/>
        <a:lstStyle/>
        <a:p>
          <a:endParaRPr lang="en-GB"/>
        </a:p>
      </dgm:t>
    </dgm:pt>
    <dgm:pt modelId="{006D42AA-737A-4587-AEB3-6CFEB039B556}" type="pres">
      <dgm:prSet presAssocID="{EB42B4CE-7C0E-428C-8658-F47BA0CD2E50}" presName="linNode" presStyleCnt="0"/>
      <dgm:spPr/>
      <dgm:t>
        <a:bodyPr/>
        <a:lstStyle/>
        <a:p>
          <a:endParaRPr lang="en-GB"/>
        </a:p>
      </dgm:t>
    </dgm:pt>
    <dgm:pt modelId="{D5213A8F-23C9-44C6-8E50-00029786EB09}" type="pres">
      <dgm:prSet presAssocID="{EB42B4CE-7C0E-428C-8658-F47BA0CD2E50}" presName="parentText" presStyleLbl="node1" presStyleIdx="1" presStyleCnt="7">
        <dgm:presLayoutVars>
          <dgm:chMax val="1"/>
          <dgm:bulletEnabled val="1"/>
        </dgm:presLayoutVars>
      </dgm:prSet>
      <dgm:spPr>
        <a:prstGeom prst="roundRect">
          <a:avLst/>
        </a:prstGeom>
      </dgm:spPr>
      <dgm:t>
        <a:bodyPr/>
        <a:lstStyle/>
        <a:p>
          <a:endParaRPr lang="en-GB"/>
        </a:p>
      </dgm:t>
    </dgm:pt>
    <dgm:pt modelId="{95E92A40-A3EA-4C01-9553-CDD925751367}" type="pres">
      <dgm:prSet presAssocID="{EB42B4CE-7C0E-428C-8658-F47BA0CD2E50}" presName="descendantText" presStyleLbl="alignAccFollowNode1" presStyleIdx="1" presStyleCnt="7">
        <dgm:presLayoutVars>
          <dgm:bulletEnabled val="1"/>
        </dgm:presLayoutVars>
      </dgm:prSet>
      <dgm:spPr>
        <a:prstGeom prst="round2SameRect">
          <a:avLst/>
        </a:prstGeom>
      </dgm:spPr>
      <dgm:t>
        <a:bodyPr/>
        <a:lstStyle/>
        <a:p>
          <a:endParaRPr lang="en-GB"/>
        </a:p>
      </dgm:t>
    </dgm:pt>
    <dgm:pt modelId="{88429A7E-DAD3-4D0C-9D20-1A754AF5D073}" type="pres">
      <dgm:prSet presAssocID="{FBDB2E0F-99BC-4C64-AE8A-F2F990BCA730}" presName="sp" presStyleCnt="0"/>
      <dgm:spPr/>
      <dgm:t>
        <a:bodyPr/>
        <a:lstStyle/>
        <a:p>
          <a:endParaRPr lang="en-GB"/>
        </a:p>
      </dgm:t>
    </dgm:pt>
    <dgm:pt modelId="{D82F5819-9584-45BD-AAB4-87D14D0E82EE}" type="pres">
      <dgm:prSet presAssocID="{00BCD33F-270E-4C6A-A1E6-FEF5E0CC6447}" presName="linNode" presStyleCnt="0"/>
      <dgm:spPr/>
      <dgm:t>
        <a:bodyPr/>
        <a:lstStyle/>
        <a:p>
          <a:endParaRPr lang="en-GB"/>
        </a:p>
      </dgm:t>
    </dgm:pt>
    <dgm:pt modelId="{8659D490-E590-4F5A-A638-DF1E263B0859}" type="pres">
      <dgm:prSet presAssocID="{00BCD33F-270E-4C6A-A1E6-FEF5E0CC6447}" presName="parentText" presStyleLbl="node1" presStyleIdx="2" presStyleCnt="7">
        <dgm:presLayoutVars>
          <dgm:chMax val="1"/>
          <dgm:bulletEnabled val="1"/>
        </dgm:presLayoutVars>
      </dgm:prSet>
      <dgm:spPr>
        <a:prstGeom prst="roundRect">
          <a:avLst/>
        </a:prstGeom>
      </dgm:spPr>
      <dgm:t>
        <a:bodyPr/>
        <a:lstStyle/>
        <a:p>
          <a:endParaRPr lang="en-GB"/>
        </a:p>
      </dgm:t>
    </dgm:pt>
    <dgm:pt modelId="{8F85BBFB-7188-4C86-8357-443813A9E2AF}" type="pres">
      <dgm:prSet presAssocID="{00BCD33F-270E-4C6A-A1E6-FEF5E0CC6447}" presName="descendantText" presStyleLbl="alignAccFollowNode1" presStyleIdx="2" presStyleCnt="7" custScaleY="106860">
        <dgm:presLayoutVars>
          <dgm:bulletEnabled val="1"/>
        </dgm:presLayoutVars>
      </dgm:prSet>
      <dgm:spPr>
        <a:prstGeom prst="round2SameRect">
          <a:avLst/>
        </a:prstGeom>
      </dgm:spPr>
      <dgm:t>
        <a:bodyPr/>
        <a:lstStyle/>
        <a:p>
          <a:endParaRPr lang="en-GB"/>
        </a:p>
      </dgm:t>
    </dgm:pt>
    <dgm:pt modelId="{01E8086D-5869-46A6-BE46-665925C37E27}" type="pres">
      <dgm:prSet presAssocID="{606E242E-7C45-4FDC-B5CB-3CDD5F88879E}" presName="sp" presStyleCnt="0"/>
      <dgm:spPr/>
      <dgm:t>
        <a:bodyPr/>
        <a:lstStyle/>
        <a:p>
          <a:endParaRPr lang="en-GB"/>
        </a:p>
      </dgm:t>
    </dgm:pt>
    <dgm:pt modelId="{FF7477E3-FFD7-44EB-B352-432E41B3AAF6}" type="pres">
      <dgm:prSet presAssocID="{ED3A4F31-8B33-4A95-8C45-83812195E9A8}" presName="linNode" presStyleCnt="0"/>
      <dgm:spPr/>
      <dgm:t>
        <a:bodyPr/>
        <a:lstStyle/>
        <a:p>
          <a:endParaRPr lang="en-GB"/>
        </a:p>
      </dgm:t>
    </dgm:pt>
    <dgm:pt modelId="{5E7AFCD7-949A-4107-A9E3-32D801AF9BB8}" type="pres">
      <dgm:prSet presAssocID="{ED3A4F31-8B33-4A95-8C45-83812195E9A8}" presName="parentText" presStyleLbl="node1" presStyleIdx="3" presStyleCnt="7">
        <dgm:presLayoutVars>
          <dgm:chMax val="1"/>
          <dgm:bulletEnabled val="1"/>
        </dgm:presLayoutVars>
      </dgm:prSet>
      <dgm:spPr>
        <a:prstGeom prst="roundRect">
          <a:avLst/>
        </a:prstGeom>
      </dgm:spPr>
      <dgm:t>
        <a:bodyPr/>
        <a:lstStyle/>
        <a:p>
          <a:endParaRPr lang="en-GB"/>
        </a:p>
      </dgm:t>
    </dgm:pt>
    <dgm:pt modelId="{F68EBCCB-490C-4DBF-B014-713B11A0D674}" type="pres">
      <dgm:prSet presAssocID="{ED3A4F31-8B33-4A95-8C45-83812195E9A8}" presName="descendantText" presStyleLbl="alignAccFollowNode1" presStyleIdx="3" presStyleCnt="7" custScaleY="98456">
        <dgm:presLayoutVars>
          <dgm:bulletEnabled val="1"/>
        </dgm:presLayoutVars>
      </dgm:prSet>
      <dgm:spPr>
        <a:prstGeom prst="round2SameRect">
          <a:avLst/>
        </a:prstGeom>
      </dgm:spPr>
      <dgm:t>
        <a:bodyPr/>
        <a:lstStyle/>
        <a:p>
          <a:endParaRPr lang="en-GB"/>
        </a:p>
      </dgm:t>
    </dgm:pt>
    <dgm:pt modelId="{4C697198-F85C-4294-A1AA-7C56F36EE3A6}" type="pres">
      <dgm:prSet presAssocID="{D2047B1A-2E2B-43DC-A5C7-30473BC3F308}" presName="sp" presStyleCnt="0"/>
      <dgm:spPr/>
      <dgm:t>
        <a:bodyPr/>
        <a:lstStyle/>
        <a:p>
          <a:endParaRPr lang="en-GB"/>
        </a:p>
      </dgm:t>
    </dgm:pt>
    <dgm:pt modelId="{F4F16B93-B463-49EB-8CCA-5B292C6C2DA4}" type="pres">
      <dgm:prSet presAssocID="{35887D5F-6A6C-4562-9173-E0A431260A52}" presName="linNode" presStyleCnt="0"/>
      <dgm:spPr/>
      <dgm:t>
        <a:bodyPr/>
        <a:lstStyle/>
        <a:p>
          <a:endParaRPr lang="en-GB"/>
        </a:p>
      </dgm:t>
    </dgm:pt>
    <dgm:pt modelId="{1B84FA1F-6FE8-4BC7-9097-8366EDA45B80}" type="pres">
      <dgm:prSet presAssocID="{35887D5F-6A6C-4562-9173-E0A431260A52}" presName="parentText" presStyleLbl="node1" presStyleIdx="4" presStyleCnt="7">
        <dgm:presLayoutVars>
          <dgm:chMax val="1"/>
          <dgm:bulletEnabled val="1"/>
        </dgm:presLayoutVars>
      </dgm:prSet>
      <dgm:spPr>
        <a:prstGeom prst="roundRect">
          <a:avLst/>
        </a:prstGeom>
      </dgm:spPr>
      <dgm:t>
        <a:bodyPr/>
        <a:lstStyle/>
        <a:p>
          <a:endParaRPr lang="en-GB"/>
        </a:p>
      </dgm:t>
    </dgm:pt>
    <dgm:pt modelId="{CDEDF6DC-BD69-441A-8024-F7B6547D9356}" type="pres">
      <dgm:prSet presAssocID="{35887D5F-6A6C-4562-9173-E0A431260A52}" presName="descendantText" presStyleLbl="alignAccFollowNode1" presStyleIdx="4" presStyleCnt="7" custScaleY="108094">
        <dgm:presLayoutVars>
          <dgm:bulletEnabled val="1"/>
        </dgm:presLayoutVars>
      </dgm:prSet>
      <dgm:spPr>
        <a:prstGeom prst="round2SameRect">
          <a:avLst/>
        </a:prstGeom>
      </dgm:spPr>
      <dgm:t>
        <a:bodyPr/>
        <a:lstStyle/>
        <a:p>
          <a:endParaRPr lang="en-GB"/>
        </a:p>
      </dgm:t>
    </dgm:pt>
    <dgm:pt modelId="{3D092A0E-F4A9-4BA5-8503-78D9A6F80499}" type="pres">
      <dgm:prSet presAssocID="{47EB9595-8609-47B2-ACCE-958953367C30}" presName="sp" presStyleCnt="0"/>
      <dgm:spPr/>
      <dgm:t>
        <a:bodyPr/>
        <a:lstStyle/>
        <a:p>
          <a:endParaRPr lang="en-GB"/>
        </a:p>
      </dgm:t>
    </dgm:pt>
    <dgm:pt modelId="{CD84240E-B0C0-46FC-B8A9-DC10AE71E8DD}" type="pres">
      <dgm:prSet presAssocID="{68038C3C-3B2B-484A-9FE5-3E70C3F6425D}" presName="linNode" presStyleCnt="0"/>
      <dgm:spPr/>
      <dgm:t>
        <a:bodyPr/>
        <a:lstStyle/>
        <a:p>
          <a:endParaRPr lang="en-GB"/>
        </a:p>
      </dgm:t>
    </dgm:pt>
    <dgm:pt modelId="{7E0AD6BC-4D13-434D-8E03-357C9168BA08}" type="pres">
      <dgm:prSet presAssocID="{68038C3C-3B2B-484A-9FE5-3E70C3F6425D}" presName="parentText" presStyleLbl="node1" presStyleIdx="5" presStyleCnt="7">
        <dgm:presLayoutVars>
          <dgm:chMax val="1"/>
          <dgm:bulletEnabled val="1"/>
        </dgm:presLayoutVars>
      </dgm:prSet>
      <dgm:spPr>
        <a:prstGeom prst="roundRect">
          <a:avLst/>
        </a:prstGeom>
      </dgm:spPr>
      <dgm:t>
        <a:bodyPr/>
        <a:lstStyle/>
        <a:p>
          <a:endParaRPr lang="en-GB"/>
        </a:p>
      </dgm:t>
    </dgm:pt>
    <dgm:pt modelId="{E2684DF0-5388-410A-94D1-BA65BE80E64D}" type="pres">
      <dgm:prSet presAssocID="{68038C3C-3B2B-484A-9FE5-3E70C3F6425D}" presName="descendantText" presStyleLbl="alignAccFollowNode1" presStyleIdx="5" presStyleCnt="7" custScaleY="104456">
        <dgm:presLayoutVars>
          <dgm:bulletEnabled val="1"/>
        </dgm:presLayoutVars>
      </dgm:prSet>
      <dgm:spPr>
        <a:prstGeom prst="round2SameRect">
          <a:avLst/>
        </a:prstGeom>
      </dgm:spPr>
      <dgm:t>
        <a:bodyPr/>
        <a:lstStyle/>
        <a:p>
          <a:endParaRPr lang="en-GB"/>
        </a:p>
      </dgm:t>
    </dgm:pt>
    <dgm:pt modelId="{11474752-AAAD-497D-A03D-804B6AABCB31}" type="pres">
      <dgm:prSet presAssocID="{35972262-A630-4CD8-9EAE-311BC3303D87}" presName="sp" presStyleCnt="0"/>
      <dgm:spPr/>
    </dgm:pt>
    <dgm:pt modelId="{CB6B6727-136F-49ED-9571-4F11DAB39C35}" type="pres">
      <dgm:prSet presAssocID="{D1862622-528B-4874-A698-162CDED7C312}" presName="linNode" presStyleCnt="0"/>
      <dgm:spPr/>
    </dgm:pt>
    <dgm:pt modelId="{D736A914-A1A5-40CB-9E4C-D584C4DBC11B}" type="pres">
      <dgm:prSet presAssocID="{D1862622-528B-4874-A698-162CDED7C312}" presName="parentText" presStyleLbl="node1" presStyleIdx="6" presStyleCnt="7" custScaleX="99869" custLinFactNeighborX="0" custLinFactNeighborY="63">
        <dgm:presLayoutVars>
          <dgm:chMax val="1"/>
          <dgm:bulletEnabled val="1"/>
        </dgm:presLayoutVars>
      </dgm:prSet>
      <dgm:spPr>
        <a:prstGeom prst="roundRect">
          <a:avLst/>
        </a:prstGeom>
      </dgm:spPr>
      <dgm:t>
        <a:bodyPr/>
        <a:lstStyle/>
        <a:p>
          <a:endParaRPr lang="en-GB"/>
        </a:p>
      </dgm:t>
    </dgm:pt>
    <dgm:pt modelId="{4F066347-E2A0-416D-BD01-AE7C1A16DEE0}" type="pres">
      <dgm:prSet presAssocID="{D1862622-528B-4874-A698-162CDED7C312}" presName="descendantText" presStyleLbl="alignAccFollowNode1" presStyleIdx="6" presStyleCnt="7" custScaleY="83119">
        <dgm:presLayoutVars>
          <dgm:bulletEnabled val="1"/>
        </dgm:presLayoutVars>
      </dgm:prSet>
      <dgm:spPr>
        <a:prstGeom prst="round2SameRect">
          <a:avLst/>
        </a:prstGeom>
      </dgm:spPr>
      <dgm:t>
        <a:bodyPr/>
        <a:lstStyle/>
        <a:p>
          <a:endParaRPr lang="en-GB"/>
        </a:p>
      </dgm:t>
    </dgm:pt>
  </dgm:ptLst>
  <dgm:cxnLst>
    <dgm:cxn modelId="{4C4103F5-3829-4CCE-8903-99701FDBEA85}" type="presOf" srcId="{EB42B4CE-7C0E-428C-8658-F47BA0CD2E50}" destId="{D5213A8F-23C9-44C6-8E50-00029786EB09}" srcOrd="0" destOrd="0" presId="urn:microsoft.com/office/officeart/2005/8/layout/vList5"/>
    <dgm:cxn modelId="{E637B74F-9B39-477B-AF49-F2637B777314}" srcId="{55AF8BC9-1571-45B5-B0DB-5476AB98C2B1}" destId="{00BCD33F-270E-4C6A-A1E6-FEF5E0CC6447}" srcOrd="2" destOrd="0" parTransId="{21108472-7F22-4E9E-9C7B-E1D0982AB85F}" sibTransId="{606E242E-7C45-4FDC-B5CB-3CDD5F88879E}"/>
    <dgm:cxn modelId="{E792D3FA-1A0E-4FA2-9FA0-B8AC4D6EE373}" type="presOf" srcId="{35887D5F-6A6C-4562-9173-E0A431260A52}" destId="{1B84FA1F-6FE8-4BC7-9097-8366EDA45B80}" srcOrd="0" destOrd="0" presId="urn:microsoft.com/office/officeart/2005/8/layout/vList5"/>
    <dgm:cxn modelId="{5FA78A8C-4981-4020-A9BD-58D68E198941}" srcId="{55AF8BC9-1571-45B5-B0DB-5476AB98C2B1}" destId="{EB42B4CE-7C0E-428C-8658-F47BA0CD2E50}" srcOrd="1" destOrd="0" parTransId="{22AAE2F3-ED65-4071-B561-9F792CF0AD3A}" sibTransId="{FBDB2E0F-99BC-4C64-AE8A-F2F990BCA730}"/>
    <dgm:cxn modelId="{69A26B81-5158-4025-9867-DAD876E60F40}" type="presOf" srcId="{68038C3C-3B2B-484A-9FE5-3E70C3F6425D}" destId="{7E0AD6BC-4D13-434D-8E03-357C9168BA08}" srcOrd="0" destOrd="0" presId="urn:microsoft.com/office/officeart/2005/8/layout/vList5"/>
    <dgm:cxn modelId="{C65A7777-6F3C-4370-A415-54CEEEA28C3B}" type="presOf" srcId="{D1862622-528B-4874-A698-162CDED7C312}" destId="{D736A914-A1A5-40CB-9E4C-D584C4DBC11B}" srcOrd="0" destOrd="0" presId="urn:microsoft.com/office/officeart/2005/8/layout/vList5"/>
    <dgm:cxn modelId="{CBD197A0-E6FE-4580-BB77-3A7FEA7E3C24}" srcId="{00BCD33F-270E-4C6A-A1E6-FEF5E0CC6447}" destId="{8FF5A037-0CCD-40DB-8E96-48556D3B1692}" srcOrd="0" destOrd="0" parTransId="{F7D3C07C-9BDE-435E-9F89-BB90D002F7C3}" sibTransId="{65935963-0F10-400A-B648-89D0660F0164}"/>
    <dgm:cxn modelId="{CE40195A-E809-491C-A1F0-DD3EB40D8DF3}" srcId="{EB42B4CE-7C0E-428C-8658-F47BA0CD2E50}" destId="{758F0DF0-F357-4872-988A-8BB22E7D6E4C}" srcOrd="0" destOrd="0" parTransId="{03F11E56-321F-4207-B74B-D32E108AE75F}" sibTransId="{8F0F3313-57F8-428F-884B-196751451FC1}"/>
    <dgm:cxn modelId="{57AE5337-0394-4ACF-AACE-695055083A12}" type="presOf" srcId="{758F0DF0-F357-4872-988A-8BB22E7D6E4C}" destId="{95E92A40-A3EA-4C01-9553-CDD925751367}" srcOrd="0" destOrd="0" presId="urn:microsoft.com/office/officeart/2005/8/layout/vList5"/>
    <dgm:cxn modelId="{0AB4994C-4C07-404D-A174-91E1958D50DC}" type="presOf" srcId="{55AF8BC9-1571-45B5-B0DB-5476AB98C2B1}" destId="{CCA44069-72CB-44A7-82CF-D355FC4AE1DB}" srcOrd="0" destOrd="0" presId="urn:microsoft.com/office/officeart/2005/8/layout/vList5"/>
    <dgm:cxn modelId="{58226D54-D05E-4339-A94E-D8EDB61ED41A}" srcId="{68038C3C-3B2B-484A-9FE5-3E70C3F6425D}" destId="{52BBE17D-F896-4ACC-9905-00A4771C6BE1}" srcOrd="0" destOrd="0" parTransId="{18DF47DF-1195-487F-90FC-373529EB602C}" sibTransId="{F7784698-F245-4DC1-B01D-A3BE9C4F426C}"/>
    <dgm:cxn modelId="{67C93273-D14D-4EED-82C8-A20248E19546}" srcId="{949FE002-B919-41DF-89A2-1CEDB84F123F}" destId="{61BC3025-A827-4B30-9CB7-EAA6B7817E44}" srcOrd="0" destOrd="0" parTransId="{993F1C4A-5D31-4C5C-A062-A2FFE460FE56}" sibTransId="{0B043EF8-5CC0-46FE-BA5D-1CCD90B935E0}"/>
    <dgm:cxn modelId="{A238F06D-D34D-4AB3-819D-0A28FFB15A3F}" srcId="{D1862622-528B-4874-A698-162CDED7C312}" destId="{1311B7B6-87F8-437C-86ED-30DE4FC2D9BC}" srcOrd="0" destOrd="0" parTransId="{A111DC73-1927-41EF-A94C-7A9629D5D89E}" sibTransId="{04AFF461-7DCD-4770-9F7C-53F94F6B5669}"/>
    <dgm:cxn modelId="{33868AC1-814C-4881-81A4-C3BFEB946B6D}" type="presOf" srcId="{8AB8F660-2654-44CA-BE47-9BA9B823AB66}" destId="{CDEDF6DC-BD69-441A-8024-F7B6547D9356}" srcOrd="0" destOrd="0" presId="urn:microsoft.com/office/officeart/2005/8/layout/vList5"/>
    <dgm:cxn modelId="{FBF203B4-5DD0-4A7C-AF05-FD16E67984B4}" srcId="{55AF8BC9-1571-45B5-B0DB-5476AB98C2B1}" destId="{949FE002-B919-41DF-89A2-1CEDB84F123F}" srcOrd="0" destOrd="0" parTransId="{79141882-CB0D-46F5-8797-FCF3ED51408B}" sibTransId="{74995A63-B19B-4E39-93F9-38BD1212BEA6}"/>
    <dgm:cxn modelId="{5DAEC77F-7EF6-4083-93F2-36F02B524215}" type="presOf" srcId="{8FF5A037-0CCD-40DB-8E96-48556D3B1692}" destId="{8F85BBFB-7188-4C86-8357-443813A9E2AF}" srcOrd="0" destOrd="0" presId="urn:microsoft.com/office/officeart/2005/8/layout/vList5"/>
    <dgm:cxn modelId="{B8122A51-BE8E-4B52-AB7D-215F458482D7}" type="presOf" srcId="{4F3805C8-8074-45FC-A16F-1E87A2151B6A}" destId="{F68EBCCB-490C-4DBF-B014-713B11A0D674}" srcOrd="0" destOrd="0" presId="urn:microsoft.com/office/officeart/2005/8/layout/vList5"/>
    <dgm:cxn modelId="{8C29332F-A8AB-443A-8EA0-9DF378901151}" srcId="{55AF8BC9-1571-45B5-B0DB-5476AB98C2B1}" destId="{68038C3C-3B2B-484A-9FE5-3E70C3F6425D}" srcOrd="5" destOrd="0" parTransId="{615848C8-1316-4B7E-8387-8F785F60E0B0}" sibTransId="{35972262-A630-4CD8-9EAE-311BC3303D87}"/>
    <dgm:cxn modelId="{535B3160-91DB-40DD-8A84-44F33B24027D}" srcId="{55AF8BC9-1571-45B5-B0DB-5476AB98C2B1}" destId="{D1862622-528B-4874-A698-162CDED7C312}" srcOrd="6" destOrd="0" parTransId="{FBCEFC09-5C44-47CD-87F9-68B828CB1819}" sibTransId="{5D6D8393-820F-413F-810B-9F34D731059A}"/>
    <dgm:cxn modelId="{F848DB65-CA61-4A56-B02E-98315AE192F6}" srcId="{55AF8BC9-1571-45B5-B0DB-5476AB98C2B1}" destId="{ED3A4F31-8B33-4A95-8C45-83812195E9A8}" srcOrd="3" destOrd="0" parTransId="{37B6908F-40FD-440B-845F-E4AF4264A357}" sibTransId="{D2047B1A-2E2B-43DC-A5C7-30473BC3F308}"/>
    <dgm:cxn modelId="{62E64817-58EC-48F3-A7FD-CD66AB5A80DD}" type="presOf" srcId="{52BBE17D-F896-4ACC-9905-00A4771C6BE1}" destId="{E2684DF0-5388-410A-94D1-BA65BE80E64D}" srcOrd="0" destOrd="0" presId="urn:microsoft.com/office/officeart/2005/8/layout/vList5"/>
    <dgm:cxn modelId="{34D07572-5231-4BBA-B649-C40C1FEA074F}" srcId="{55AF8BC9-1571-45B5-B0DB-5476AB98C2B1}" destId="{35887D5F-6A6C-4562-9173-E0A431260A52}" srcOrd="4" destOrd="0" parTransId="{4F678CEE-D740-4A5A-B662-4CC34B9FF50B}" sibTransId="{47EB9595-8609-47B2-ACCE-958953367C30}"/>
    <dgm:cxn modelId="{249ABC48-72C1-4F0B-AA83-11C8F6C2B83C}" type="presOf" srcId="{61BC3025-A827-4B30-9CB7-EAA6B7817E44}" destId="{BF41E456-14C4-4E15-AC2E-D52E71B09FD5}" srcOrd="0" destOrd="0" presId="urn:microsoft.com/office/officeart/2005/8/layout/vList5"/>
    <dgm:cxn modelId="{A83952FC-052D-4D38-B72D-D9431E0A5599}" srcId="{35887D5F-6A6C-4562-9173-E0A431260A52}" destId="{8AB8F660-2654-44CA-BE47-9BA9B823AB66}" srcOrd="0" destOrd="0" parTransId="{D324A194-D071-4C66-BFA3-FE2B6261FF2C}" sibTransId="{D5F76083-50E1-423D-8CF1-B22D6DA83599}"/>
    <dgm:cxn modelId="{4439EB2D-CD81-458C-AFA4-47DBEFF9C00A}" type="presOf" srcId="{ED3A4F31-8B33-4A95-8C45-83812195E9A8}" destId="{5E7AFCD7-949A-4107-A9E3-32D801AF9BB8}" srcOrd="0" destOrd="0" presId="urn:microsoft.com/office/officeart/2005/8/layout/vList5"/>
    <dgm:cxn modelId="{A5F54C36-6AA9-452E-AB9A-FF82F352700A}" srcId="{ED3A4F31-8B33-4A95-8C45-83812195E9A8}" destId="{4F3805C8-8074-45FC-A16F-1E87A2151B6A}" srcOrd="0" destOrd="0" parTransId="{70DE3EC1-3489-47D7-99D3-149567F1BE82}" sibTransId="{94CEB19F-71B6-44A0-8EEE-BA466608988E}"/>
    <dgm:cxn modelId="{035BD4E7-F9A9-434B-8B66-132D23A3B567}" type="presOf" srcId="{1311B7B6-87F8-437C-86ED-30DE4FC2D9BC}" destId="{4F066347-E2A0-416D-BD01-AE7C1A16DEE0}" srcOrd="0" destOrd="0" presId="urn:microsoft.com/office/officeart/2005/8/layout/vList5"/>
    <dgm:cxn modelId="{E22F0633-9782-4C82-A44D-03AA4B25098D}" type="presOf" srcId="{00BCD33F-270E-4C6A-A1E6-FEF5E0CC6447}" destId="{8659D490-E590-4F5A-A638-DF1E263B0859}" srcOrd="0" destOrd="0" presId="urn:microsoft.com/office/officeart/2005/8/layout/vList5"/>
    <dgm:cxn modelId="{E1ABDDDD-8215-48B7-91D1-DFEDAB60472B}" type="presOf" srcId="{949FE002-B919-41DF-89A2-1CEDB84F123F}" destId="{8CE68038-C753-4026-8B93-C7124B4BE3FB}" srcOrd="0" destOrd="0" presId="urn:microsoft.com/office/officeart/2005/8/layout/vList5"/>
    <dgm:cxn modelId="{8967331D-CFE1-45A5-821D-C890C1B3EE5B}" type="presParOf" srcId="{CCA44069-72CB-44A7-82CF-D355FC4AE1DB}" destId="{35D3B38F-F928-47ED-BE89-DC325B5B0F83}" srcOrd="0" destOrd="0" presId="urn:microsoft.com/office/officeart/2005/8/layout/vList5"/>
    <dgm:cxn modelId="{710932F8-BA92-4208-A58B-FFAB06959FBD}" type="presParOf" srcId="{35D3B38F-F928-47ED-BE89-DC325B5B0F83}" destId="{8CE68038-C753-4026-8B93-C7124B4BE3FB}" srcOrd="0" destOrd="0" presId="urn:microsoft.com/office/officeart/2005/8/layout/vList5"/>
    <dgm:cxn modelId="{9E7C7334-0104-43D4-86B9-96475E18908A}" type="presParOf" srcId="{35D3B38F-F928-47ED-BE89-DC325B5B0F83}" destId="{BF41E456-14C4-4E15-AC2E-D52E71B09FD5}" srcOrd="1" destOrd="0" presId="urn:microsoft.com/office/officeart/2005/8/layout/vList5"/>
    <dgm:cxn modelId="{7EB54C86-2AC6-4E98-8C1E-8F80A649E51D}" type="presParOf" srcId="{CCA44069-72CB-44A7-82CF-D355FC4AE1DB}" destId="{E14396DF-6A37-49D5-AD66-60541CD7037A}" srcOrd="1" destOrd="0" presId="urn:microsoft.com/office/officeart/2005/8/layout/vList5"/>
    <dgm:cxn modelId="{8B38FBF2-9354-4D36-9B90-D646E8A02470}" type="presParOf" srcId="{CCA44069-72CB-44A7-82CF-D355FC4AE1DB}" destId="{006D42AA-737A-4587-AEB3-6CFEB039B556}" srcOrd="2" destOrd="0" presId="urn:microsoft.com/office/officeart/2005/8/layout/vList5"/>
    <dgm:cxn modelId="{E0401F63-E803-4FA1-A2FB-8126F6839281}" type="presParOf" srcId="{006D42AA-737A-4587-AEB3-6CFEB039B556}" destId="{D5213A8F-23C9-44C6-8E50-00029786EB09}" srcOrd="0" destOrd="0" presId="urn:microsoft.com/office/officeart/2005/8/layout/vList5"/>
    <dgm:cxn modelId="{992B6684-E189-46EC-8753-1807547C68C3}" type="presParOf" srcId="{006D42AA-737A-4587-AEB3-6CFEB039B556}" destId="{95E92A40-A3EA-4C01-9553-CDD925751367}" srcOrd="1" destOrd="0" presId="urn:microsoft.com/office/officeart/2005/8/layout/vList5"/>
    <dgm:cxn modelId="{A95C65D1-01B1-4BF1-90C0-5644A6FC385E}" type="presParOf" srcId="{CCA44069-72CB-44A7-82CF-D355FC4AE1DB}" destId="{88429A7E-DAD3-4D0C-9D20-1A754AF5D073}" srcOrd="3" destOrd="0" presId="urn:microsoft.com/office/officeart/2005/8/layout/vList5"/>
    <dgm:cxn modelId="{CE20D54B-A892-46FB-B2F5-636F25823E36}" type="presParOf" srcId="{CCA44069-72CB-44A7-82CF-D355FC4AE1DB}" destId="{D82F5819-9584-45BD-AAB4-87D14D0E82EE}" srcOrd="4" destOrd="0" presId="urn:microsoft.com/office/officeart/2005/8/layout/vList5"/>
    <dgm:cxn modelId="{877B99E9-72DC-4A9A-8767-76E93BA48E67}" type="presParOf" srcId="{D82F5819-9584-45BD-AAB4-87D14D0E82EE}" destId="{8659D490-E590-4F5A-A638-DF1E263B0859}" srcOrd="0" destOrd="0" presId="urn:microsoft.com/office/officeart/2005/8/layout/vList5"/>
    <dgm:cxn modelId="{236ED1E4-988D-4B53-AA39-E14B8F7A6422}" type="presParOf" srcId="{D82F5819-9584-45BD-AAB4-87D14D0E82EE}" destId="{8F85BBFB-7188-4C86-8357-443813A9E2AF}" srcOrd="1" destOrd="0" presId="urn:microsoft.com/office/officeart/2005/8/layout/vList5"/>
    <dgm:cxn modelId="{BDDE86B2-29E9-4EE6-A069-CF1F0A441AE3}" type="presParOf" srcId="{CCA44069-72CB-44A7-82CF-D355FC4AE1DB}" destId="{01E8086D-5869-46A6-BE46-665925C37E27}" srcOrd="5" destOrd="0" presId="urn:microsoft.com/office/officeart/2005/8/layout/vList5"/>
    <dgm:cxn modelId="{834F10D4-8CE7-4C0A-B64A-AE2EF83CF9F5}" type="presParOf" srcId="{CCA44069-72CB-44A7-82CF-D355FC4AE1DB}" destId="{FF7477E3-FFD7-44EB-B352-432E41B3AAF6}" srcOrd="6" destOrd="0" presId="urn:microsoft.com/office/officeart/2005/8/layout/vList5"/>
    <dgm:cxn modelId="{347E00E3-718D-46D2-97FD-AAB4C3BECC16}" type="presParOf" srcId="{FF7477E3-FFD7-44EB-B352-432E41B3AAF6}" destId="{5E7AFCD7-949A-4107-A9E3-32D801AF9BB8}" srcOrd="0" destOrd="0" presId="urn:microsoft.com/office/officeart/2005/8/layout/vList5"/>
    <dgm:cxn modelId="{CD32CB4F-2E5E-47AC-AE9E-18DF0D9BDF92}" type="presParOf" srcId="{FF7477E3-FFD7-44EB-B352-432E41B3AAF6}" destId="{F68EBCCB-490C-4DBF-B014-713B11A0D674}" srcOrd="1" destOrd="0" presId="urn:microsoft.com/office/officeart/2005/8/layout/vList5"/>
    <dgm:cxn modelId="{E851FCE8-8867-4317-8108-953500FB8A9F}" type="presParOf" srcId="{CCA44069-72CB-44A7-82CF-D355FC4AE1DB}" destId="{4C697198-F85C-4294-A1AA-7C56F36EE3A6}" srcOrd="7" destOrd="0" presId="urn:microsoft.com/office/officeart/2005/8/layout/vList5"/>
    <dgm:cxn modelId="{4B0EC008-6817-49C8-BAA2-8DDAA4844B43}" type="presParOf" srcId="{CCA44069-72CB-44A7-82CF-D355FC4AE1DB}" destId="{F4F16B93-B463-49EB-8CCA-5B292C6C2DA4}" srcOrd="8" destOrd="0" presId="urn:microsoft.com/office/officeart/2005/8/layout/vList5"/>
    <dgm:cxn modelId="{9A18AC94-B1C6-4CDD-82DD-3F1439538EAA}" type="presParOf" srcId="{F4F16B93-B463-49EB-8CCA-5B292C6C2DA4}" destId="{1B84FA1F-6FE8-4BC7-9097-8366EDA45B80}" srcOrd="0" destOrd="0" presId="urn:microsoft.com/office/officeart/2005/8/layout/vList5"/>
    <dgm:cxn modelId="{97DD2B66-60CB-478B-8F2B-7E0BEBBAA8FF}" type="presParOf" srcId="{F4F16B93-B463-49EB-8CCA-5B292C6C2DA4}" destId="{CDEDF6DC-BD69-441A-8024-F7B6547D9356}" srcOrd="1" destOrd="0" presId="urn:microsoft.com/office/officeart/2005/8/layout/vList5"/>
    <dgm:cxn modelId="{21FA5ADC-D454-479B-B413-ED296FD68A43}" type="presParOf" srcId="{CCA44069-72CB-44A7-82CF-D355FC4AE1DB}" destId="{3D092A0E-F4A9-4BA5-8503-78D9A6F80499}" srcOrd="9" destOrd="0" presId="urn:microsoft.com/office/officeart/2005/8/layout/vList5"/>
    <dgm:cxn modelId="{7DAFE1AB-FF6A-449E-B8E5-C0ECD1BCBA93}" type="presParOf" srcId="{CCA44069-72CB-44A7-82CF-D355FC4AE1DB}" destId="{CD84240E-B0C0-46FC-B8A9-DC10AE71E8DD}" srcOrd="10" destOrd="0" presId="urn:microsoft.com/office/officeart/2005/8/layout/vList5"/>
    <dgm:cxn modelId="{CD35B41B-EEFB-4618-B33C-1AF3F0B6718A}" type="presParOf" srcId="{CD84240E-B0C0-46FC-B8A9-DC10AE71E8DD}" destId="{7E0AD6BC-4D13-434D-8E03-357C9168BA08}" srcOrd="0" destOrd="0" presId="urn:microsoft.com/office/officeart/2005/8/layout/vList5"/>
    <dgm:cxn modelId="{3F3224EE-56B1-463E-B154-F2E1DBC54752}" type="presParOf" srcId="{CD84240E-B0C0-46FC-B8A9-DC10AE71E8DD}" destId="{E2684DF0-5388-410A-94D1-BA65BE80E64D}" srcOrd="1" destOrd="0" presId="urn:microsoft.com/office/officeart/2005/8/layout/vList5"/>
    <dgm:cxn modelId="{24CED885-77A7-4DF6-8E86-C73547D6732B}" type="presParOf" srcId="{CCA44069-72CB-44A7-82CF-D355FC4AE1DB}" destId="{11474752-AAAD-497D-A03D-804B6AABCB31}" srcOrd="11" destOrd="0" presId="urn:microsoft.com/office/officeart/2005/8/layout/vList5"/>
    <dgm:cxn modelId="{3089EF03-7618-42B6-953F-2E49DBC65826}" type="presParOf" srcId="{CCA44069-72CB-44A7-82CF-D355FC4AE1DB}" destId="{CB6B6727-136F-49ED-9571-4F11DAB39C35}" srcOrd="12" destOrd="0" presId="urn:microsoft.com/office/officeart/2005/8/layout/vList5"/>
    <dgm:cxn modelId="{32708A1C-87D7-4E26-A4C4-686BE5B01D2C}" type="presParOf" srcId="{CB6B6727-136F-49ED-9571-4F11DAB39C35}" destId="{D736A914-A1A5-40CB-9E4C-D584C4DBC11B}" srcOrd="0" destOrd="0" presId="urn:microsoft.com/office/officeart/2005/8/layout/vList5"/>
    <dgm:cxn modelId="{6171CD33-F67D-4DC3-8A5E-4D3F8C0D91FE}" type="presParOf" srcId="{CB6B6727-136F-49ED-9571-4F11DAB39C35}" destId="{4F066347-E2A0-416D-BD01-AE7C1A16DEE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19158BCB-96AE-480E-B950-B38D6A9DA677}" type="datetimeFigureOut">
              <a:rPr lang="en-GB" smtClean="0"/>
              <a:t>17/03/2016</a:t>
            </a:fld>
            <a:endParaRPr lang="en-GB"/>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9F36E6A4-55B7-42F1-9F58-6BBDBC7E90C5}" type="slidenum">
              <a:rPr lang="en-GB" smtClean="0"/>
              <a:t>‹#›</a:t>
            </a:fld>
            <a:endParaRPr lang="en-GB"/>
          </a:p>
        </p:txBody>
      </p:sp>
    </p:spTree>
    <p:extLst>
      <p:ext uri="{BB962C8B-B14F-4D97-AF65-F5344CB8AC3E}">
        <p14:creationId xmlns:p14="http://schemas.microsoft.com/office/powerpoint/2010/main" val="2908624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u="sng" smtClean="0"/>
              <a:t>Key Messages</a:t>
            </a:r>
          </a:p>
          <a:p>
            <a:endParaRPr lang="en-GB" altLang="en-US" b="1" u="sng" smtClean="0"/>
          </a:p>
          <a:p>
            <a:r>
              <a:rPr lang="en-GB" altLang="en-US" smtClean="0"/>
              <a:t>This Act puts in place this delivery framework for SMNR.</a:t>
            </a:r>
          </a:p>
          <a:p>
            <a:r>
              <a:rPr lang="en-GB" altLang="en-US" smtClean="0"/>
              <a:t>It applies the adaptive management approach at the national scale.</a:t>
            </a:r>
          </a:p>
        </p:txBody>
      </p:sp>
      <p:sp>
        <p:nvSpPr>
          <p:cNvPr id="409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86BDFC8-0531-4E09-A1CF-DD29FCBE4206}" type="slidenum">
              <a:rPr lang="en-GB" altLang="en-US" smtClean="0">
                <a:ea typeface="MS PGothic" panose="020B0600070205080204" pitchFamily="34" charset="-128"/>
              </a:rPr>
              <a:pPr eaLnBrk="1" hangingPunct="1">
                <a:spcBef>
                  <a:spcPct val="0"/>
                </a:spcBef>
              </a:pPr>
              <a:t>2</a:t>
            </a:fld>
            <a:endParaRPr lang="en-GB" altLang="en-US" smtClean="0">
              <a:ea typeface="MS PGothic" panose="020B0600070205080204" pitchFamily="34" charset="-128"/>
            </a:endParaRPr>
          </a:p>
        </p:txBody>
      </p:sp>
    </p:spTree>
    <p:extLst>
      <p:ext uri="{BB962C8B-B14F-4D97-AF65-F5344CB8AC3E}">
        <p14:creationId xmlns:p14="http://schemas.microsoft.com/office/powerpoint/2010/main" val="483524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What does Wales need to do to build ecosystem resilience and secure wellbeing benefits now and in the future?</a:t>
            </a:r>
          </a:p>
          <a:p>
            <a:pPr eaLnBrk="1" hangingPunct="1"/>
            <a:endParaRPr lang="en-US" altLang="en-US" smtClean="0"/>
          </a:p>
        </p:txBody>
      </p:sp>
      <p:sp>
        <p:nvSpPr>
          <p:cNvPr id="614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DFFEF4-8762-488C-AA3B-245FB08BDE91}" type="slidenum">
              <a:rPr lang="en-GB" altLang="en-US" smtClean="0">
                <a:solidFill>
                  <a:srgbClr val="000000"/>
                </a:solidFill>
                <a:ea typeface="MS PGothic" panose="020B0600070205080204" pitchFamily="34" charset="-128"/>
              </a:rPr>
              <a:pPr>
                <a:spcBef>
                  <a:spcPct val="0"/>
                </a:spcBef>
              </a:pPr>
              <a:t>13</a:t>
            </a:fld>
            <a:endParaRPr lang="en-GB" altLang="en-US" smtClean="0">
              <a:solidFill>
                <a:srgbClr val="000000"/>
              </a:solidFill>
              <a:ea typeface="MS PGothic" panose="020B0600070205080204" pitchFamily="34" charset="-128"/>
            </a:endParaRPr>
          </a:p>
        </p:txBody>
      </p:sp>
    </p:spTree>
    <p:extLst>
      <p:ext uri="{BB962C8B-B14F-4D97-AF65-F5344CB8AC3E}">
        <p14:creationId xmlns:p14="http://schemas.microsoft.com/office/powerpoint/2010/main" val="2009238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GB" altLang="en-US" smtClean="0"/>
          </a:p>
        </p:txBody>
      </p:sp>
      <p:sp>
        <p:nvSpPr>
          <p:cNvPr id="430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75B5AF6-FEDE-4DB9-94C6-628E503CEB46}" type="slidenum">
              <a:rPr lang="en-GB" altLang="en-US" smtClean="0">
                <a:ea typeface="MS PGothic" panose="020B0600070205080204" pitchFamily="34" charset="-128"/>
              </a:rPr>
              <a:pPr eaLnBrk="1" hangingPunct="1">
                <a:spcBef>
                  <a:spcPct val="0"/>
                </a:spcBef>
              </a:pPr>
              <a:t>3</a:t>
            </a:fld>
            <a:endParaRPr lang="en-GB" altLang="en-US" smtClean="0">
              <a:ea typeface="MS PGothic" panose="020B0600070205080204" pitchFamily="34" charset="-128"/>
            </a:endParaRPr>
          </a:p>
        </p:txBody>
      </p:sp>
    </p:spTree>
    <p:extLst>
      <p:ext uri="{BB962C8B-B14F-4D97-AF65-F5344CB8AC3E}">
        <p14:creationId xmlns:p14="http://schemas.microsoft.com/office/powerpoint/2010/main" val="3698275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p:txBody>
          <a:bodyPr/>
          <a:lstStyle/>
          <a:p>
            <a:pPr marL="171450" indent="-171450" eaLnBrk="1" hangingPunct="1">
              <a:buFont typeface="Arial" panose="020B0604020202020204" pitchFamily="34" charset="0"/>
              <a:buChar char="•"/>
              <a:defRPr/>
            </a:pPr>
            <a:r>
              <a:rPr lang="en-GB" altLang="en-US" dirty="0" smtClean="0"/>
              <a:t>The Environment Bill essentially focuses on three elements</a:t>
            </a:r>
          </a:p>
          <a:p>
            <a:pPr marL="685800" lvl="1" indent="-228600" eaLnBrk="1" hangingPunct="1">
              <a:buFontTx/>
              <a:buAutoNum type="arabicPeriod"/>
              <a:defRPr/>
            </a:pPr>
            <a:r>
              <a:rPr lang="en-GB" altLang="en-US" dirty="0" smtClean="0"/>
              <a:t>Resilient functioning ecosystems</a:t>
            </a:r>
          </a:p>
          <a:p>
            <a:pPr marL="685800" lvl="1" indent="-228600" eaLnBrk="1" hangingPunct="1">
              <a:buFontTx/>
              <a:buAutoNum type="arabicPeriod"/>
              <a:defRPr/>
            </a:pPr>
            <a:r>
              <a:rPr lang="en-GB" altLang="en-US" dirty="0" smtClean="0"/>
              <a:t>Understanding the benefits package supplied from our natural resources</a:t>
            </a:r>
          </a:p>
          <a:p>
            <a:pPr marL="685800" lvl="1" indent="-228600" eaLnBrk="1" hangingPunct="1">
              <a:buFontTx/>
              <a:buAutoNum type="arabicPeriod"/>
              <a:defRPr/>
            </a:pPr>
            <a:r>
              <a:rPr lang="en-GB" altLang="en-US" dirty="0" smtClean="0"/>
              <a:t>Possible response in the form of policy and management mechanisms</a:t>
            </a:r>
          </a:p>
          <a:p>
            <a:pPr eaLnBrk="1" hangingPunct="1">
              <a:defRPr/>
            </a:pPr>
            <a:endParaRPr lang="en-GB" altLang="en-US" dirty="0" smtClean="0"/>
          </a:p>
        </p:txBody>
      </p:sp>
      <p:sp>
        <p:nvSpPr>
          <p:cNvPr id="45060"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677A75A8-49B6-496F-95FF-4245B21FD65D}" type="slidenum">
              <a:rPr lang="en-GB" altLang="en-US" sz="1200" smtClean="0"/>
              <a:pPr/>
              <a:t>4</a:t>
            </a:fld>
            <a:endParaRPr lang="en-GB" altLang="en-US" sz="1200" smtClean="0"/>
          </a:p>
        </p:txBody>
      </p:sp>
    </p:spTree>
    <p:extLst>
      <p:ext uri="{BB962C8B-B14F-4D97-AF65-F5344CB8AC3E}">
        <p14:creationId xmlns:p14="http://schemas.microsoft.com/office/powerpoint/2010/main" val="1065770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defRPr/>
            </a:pPr>
            <a:r>
              <a:rPr lang="en-GB" b="1" i="1" dirty="0" smtClean="0">
                <a:solidFill>
                  <a:schemeClr val="tx2">
                    <a:lumMod val="75000"/>
                  </a:schemeClr>
                </a:solidFill>
              </a:rPr>
              <a:t>SONRR will provide policy relevant (policy ready) information on ecosystems </a:t>
            </a:r>
          </a:p>
          <a:p>
            <a:pPr marL="171450" indent="-171450" eaLnBrk="1" hangingPunct="1">
              <a:buFont typeface="Arial" panose="020B0604020202020204" pitchFamily="34" charset="0"/>
              <a:buChar char="•"/>
              <a:defRPr/>
            </a:pPr>
            <a:r>
              <a:rPr lang="en-GB" b="1" i="1" dirty="0" smtClean="0">
                <a:solidFill>
                  <a:schemeClr val="tx2">
                    <a:lumMod val="75000"/>
                  </a:schemeClr>
                </a:solidFill>
              </a:rPr>
              <a:t>It will set out key challenges and potential solutions to achieving the Sustainable Management of NR-Essentially an analysis of evidence for informing policy and management interventions</a:t>
            </a:r>
          </a:p>
          <a:p>
            <a:pPr eaLnBrk="1" hangingPunct="1">
              <a:defRPr/>
            </a:pPr>
            <a:endParaRPr lang="en-GB" b="1" i="1" dirty="0" smtClean="0">
              <a:solidFill>
                <a:schemeClr val="tx2">
                  <a:lumMod val="75000"/>
                </a:schemeClr>
              </a:solidFill>
            </a:endParaRPr>
          </a:p>
          <a:p>
            <a:pPr eaLnBrk="1" hangingPunct="1">
              <a:defRPr/>
            </a:pPr>
            <a:r>
              <a:rPr lang="en-GB" b="1" i="1" dirty="0" smtClean="0">
                <a:solidFill>
                  <a:schemeClr val="tx2">
                    <a:lumMod val="75000"/>
                  </a:schemeClr>
                </a:solidFill>
              </a:rPr>
              <a:t>Important here that it’s recognised with no. 2 that Sustainable management has a wide definition – includes use of our  natural resources, addressing pressures on them, and positive actions</a:t>
            </a:r>
          </a:p>
          <a:p>
            <a:pPr eaLnBrk="1" hangingPunct="1">
              <a:defRPr/>
            </a:pPr>
            <a:endParaRPr lang="en-GB" b="1" i="1" dirty="0" smtClean="0">
              <a:solidFill>
                <a:schemeClr val="tx2">
                  <a:lumMod val="75000"/>
                </a:schemeClr>
              </a:solidFill>
            </a:endParaRPr>
          </a:p>
          <a:p>
            <a:pPr eaLnBrk="1" hangingPunct="1">
              <a:defRPr/>
            </a:pPr>
            <a:r>
              <a:rPr lang="en-GB" b="1" i="1" dirty="0" smtClean="0">
                <a:solidFill>
                  <a:schemeClr val="tx2">
                    <a:lumMod val="75000"/>
                  </a:schemeClr>
                </a:solidFill>
              </a:rPr>
              <a:t>This is effectively the difference in old style reporting where reports observed the outcomes of impacts and reported on status. This style of reporting has not made the connections between people and ecosystem resilience and has not lead to appropriate societal response (impacts on society were not explicitly linked to the state of the environment)</a:t>
            </a:r>
          </a:p>
          <a:p>
            <a:pPr eaLnBrk="1" hangingPunct="1">
              <a:defRPr/>
            </a:pPr>
            <a:r>
              <a:rPr lang="en-GB" dirty="0" smtClean="0"/>
              <a:t> UN Convention on biodiversity set out the shortcomings of this approach and set out the benefits of a systems approach (ecosystems approach) by widening environmental reporting to include socio-economic interactions.</a:t>
            </a:r>
          </a:p>
        </p:txBody>
      </p:sp>
      <p:sp>
        <p:nvSpPr>
          <p:cNvPr id="47108"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65F41B39-9C21-47D1-A7DF-28C8A3294F6B}" type="slidenum">
              <a:rPr lang="en-GB" altLang="en-US" sz="1200" smtClean="0"/>
              <a:pPr/>
              <a:t>5</a:t>
            </a:fld>
            <a:endParaRPr lang="en-GB" altLang="en-US" sz="1200" smtClean="0"/>
          </a:p>
        </p:txBody>
      </p:sp>
    </p:spTree>
    <p:extLst>
      <p:ext uri="{BB962C8B-B14F-4D97-AF65-F5344CB8AC3E}">
        <p14:creationId xmlns:p14="http://schemas.microsoft.com/office/powerpoint/2010/main" val="2597790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p:txBody>
          <a:bodyPr/>
          <a:lstStyle/>
          <a:p>
            <a:pPr marL="228600" indent="-228600" eaLnBrk="1" hangingPunct="1">
              <a:buFont typeface="Arial" panose="020B0604020202020204" pitchFamily="34" charset="0"/>
              <a:buChar char="•"/>
              <a:defRPr/>
            </a:pPr>
            <a:endParaRPr lang="en-GB" altLang="en-US" dirty="0" smtClean="0"/>
          </a:p>
          <a:p>
            <a:pPr marL="228600" indent="-228600" eaLnBrk="1" hangingPunct="1">
              <a:buFont typeface="Arial" panose="020B0604020202020204" pitchFamily="34" charset="0"/>
              <a:buChar char="•"/>
              <a:defRPr/>
            </a:pPr>
            <a:r>
              <a:rPr lang="en-GB" altLang="en-US" dirty="0" smtClean="0"/>
              <a:t>By Taking an ecosystem approach SONARR will consider the interconnectivity and relationships between Social/Economic and Environmental systems</a:t>
            </a:r>
          </a:p>
          <a:p>
            <a:pPr marL="228600" indent="-228600" eaLnBrk="1" hangingPunct="1">
              <a:buFont typeface="Arial" panose="020B0604020202020204" pitchFamily="34" charset="0"/>
              <a:buChar char="•"/>
              <a:defRPr/>
            </a:pPr>
            <a:r>
              <a:rPr lang="en-GB" altLang="en-US" dirty="0" smtClean="0"/>
              <a:t>This is complex stuff where the flows between these systems are often managed as if they were separate and not interconnected.</a:t>
            </a:r>
          </a:p>
          <a:p>
            <a:pPr marL="171450" indent="-171450" eaLnBrk="1" hangingPunct="1">
              <a:buFont typeface="Arial" panose="020B0604020202020204" pitchFamily="34" charset="0"/>
              <a:buChar char="•"/>
              <a:defRPr/>
            </a:pPr>
            <a:r>
              <a:rPr lang="en-GB" altLang="en-US" dirty="0" smtClean="0"/>
              <a:t>Capturing information and understanding  these complex interactions helps if we look at </a:t>
            </a:r>
            <a:r>
              <a:rPr lang="en-GB" altLang="en-US" b="1" dirty="0" smtClean="0"/>
              <a:t>Drivers and pressures Status , Impact on Wellbeing (benefits) and the required response</a:t>
            </a:r>
            <a:r>
              <a:rPr lang="en-GB" altLang="en-US" dirty="0" smtClean="0"/>
              <a:t>.</a:t>
            </a:r>
          </a:p>
          <a:p>
            <a:pPr marL="171450" indent="-171450" eaLnBrk="1" hangingPunct="1">
              <a:buFont typeface="Arial" panose="020B0604020202020204" pitchFamily="34" charset="0"/>
              <a:buChar char="•"/>
              <a:defRPr/>
            </a:pPr>
            <a:r>
              <a:rPr lang="en-GB" altLang="en-US" dirty="0" smtClean="0"/>
              <a:t>Is about looking at the state of natural resources to identify </a:t>
            </a:r>
            <a:r>
              <a:rPr lang="en-GB" altLang="en-US" b="1" dirty="0" smtClean="0"/>
              <a:t>threats to resilience </a:t>
            </a:r>
            <a:r>
              <a:rPr lang="en-GB" altLang="en-US" dirty="0" smtClean="0"/>
              <a:t>from </a:t>
            </a:r>
            <a:r>
              <a:rPr lang="en-GB" altLang="en-US" b="1" dirty="0" smtClean="0"/>
              <a:t>drivers of change </a:t>
            </a:r>
            <a:r>
              <a:rPr lang="en-GB" altLang="en-US" dirty="0" smtClean="0"/>
              <a:t>( </a:t>
            </a:r>
            <a:r>
              <a:rPr lang="en-GB" altLang="en-US" dirty="0" err="1" smtClean="0"/>
              <a:t>eg</a:t>
            </a:r>
            <a:r>
              <a:rPr lang="en-GB" altLang="en-US" dirty="0" smtClean="0"/>
              <a:t> over use, pollution, climate change, alien species) </a:t>
            </a:r>
          </a:p>
          <a:p>
            <a:pPr marL="171450" indent="-171450" eaLnBrk="1" hangingPunct="1">
              <a:buFont typeface="Arial" panose="020B0604020202020204" pitchFamily="34" charset="0"/>
              <a:buChar char="•"/>
              <a:defRPr/>
            </a:pPr>
            <a:r>
              <a:rPr lang="en-GB" altLang="en-US" dirty="0" smtClean="0"/>
              <a:t> Is about </a:t>
            </a:r>
            <a:r>
              <a:rPr lang="en-GB" altLang="en-US" b="1" dirty="0" smtClean="0"/>
              <a:t>what we need to do </a:t>
            </a:r>
            <a:r>
              <a:rPr lang="en-GB" altLang="en-US" dirty="0" smtClean="0"/>
              <a:t>in terms of human activity </a:t>
            </a:r>
            <a:r>
              <a:rPr lang="en-GB" altLang="en-US" b="1" dirty="0" smtClean="0"/>
              <a:t>to stop running down our stock of natural resources</a:t>
            </a:r>
            <a:r>
              <a:rPr lang="en-GB" altLang="en-US" dirty="0" smtClean="0"/>
              <a:t> and ensuring ecosystems are resilient to change</a:t>
            </a:r>
          </a:p>
          <a:p>
            <a:pPr marL="171450" indent="-171450" eaLnBrk="1" hangingPunct="1">
              <a:buFont typeface="Arial" panose="020B0604020202020204" pitchFamily="34" charset="0"/>
              <a:buChar char="•"/>
              <a:defRPr/>
            </a:pPr>
            <a:endParaRPr lang="en-GB" altLang="en-US" dirty="0" smtClean="0"/>
          </a:p>
          <a:p>
            <a:pPr marL="171450" indent="-171450" eaLnBrk="1" hangingPunct="1">
              <a:buFont typeface="Arial" panose="020B0604020202020204" pitchFamily="34" charset="0"/>
              <a:buChar char="•"/>
              <a:defRPr/>
            </a:pPr>
            <a:endParaRPr lang="en-GB" altLang="en-US" dirty="0" smtClean="0"/>
          </a:p>
        </p:txBody>
      </p:sp>
      <p:sp>
        <p:nvSpPr>
          <p:cNvPr id="49156"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B431E429-3DD6-4E97-B1A4-50DC2D84BFBF}" type="slidenum">
              <a:rPr lang="en-GB" altLang="en-US" sz="1200" smtClean="0"/>
              <a:pPr/>
              <a:t>6</a:t>
            </a:fld>
            <a:endParaRPr lang="en-GB" altLang="en-US" sz="1200" smtClean="0"/>
          </a:p>
        </p:txBody>
      </p:sp>
    </p:spTree>
    <p:extLst>
      <p:ext uri="{BB962C8B-B14F-4D97-AF65-F5344CB8AC3E}">
        <p14:creationId xmlns:p14="http://schemas.microsoft.com/office/powerpoint/2010/main" val="2657306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CF012CFD-3032-48C3-8390-32101B3090B6}" type="slidenum">
              <a:rPr lang="en-GB" altLang="en-US" sz="1200" smtClean="0"/>
              <a:pPr/>
              <a:t>7</a:t>
            </a:fld>
            <a:endParaRPr lang="en-GB" altLang="en-US" sz="120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r>
              <a:rPr lang="en-GB" altLang="en-US" smtClean="0"/>
              <a:t>Systems approach, don’t stop with focus on biodiversity and state of environ, but follow through and show effects on human wellbeing, and also look at drivers behind pressures</a:t>
            </a:r>
          </a:p>
          <a:p>
            <a:endParaRPr lang="en-GB" altLang="en-US" smtClean="0"/>
          </a:p>
          <a:p>
            <a:r>
              <a:rPr lang="en-GB" altLang="en-US" smtClean="0">
                <a:solidFill>
                  <a:srgbClr val="FF0000"/>
                </a:solidFill>
              </a:rPr>
              <a:t>Drivers</a:t>
            </a:r>
            <a:r>
              <a:rPr lang="en-GB" altLang="en-US" smtClean="0"/>
              <a:t> are the underlying causes of change in ecosystems. They are exogenous to the ecosystem and are described using </a:t>
            </a:r>
            <a:r>
              <a:rPr lang="en-GB" altLang="en-US" smtClean="0">
                <a:solidFill>
                  <a:srgbClr val="00FF00"/>
                </a:solidFill>
              </a:rPr>
              <a:t>narrative storylines</a:t>
            </a:r>
            <a:r>
              <a:rPr lang="en-GB" altLang="en-US" smtClean="0"/>
              <a:t>.</a:t>
            </a:r>
          </a:p>
          <a:p>
            <a:r>
              <a:rPr lang="en-GB" altLang="en-US" smtClean="0">
                <a:solidFill>
                  <a:srgbClr val="FF0000"/>
                </a:solidFill>
              </a:rPr>
              <a:t>Pressures</a:t>
            </a:r>
            <a:r>
              <a:rPr lang="en-GB" altLang="en-US" smtClean="0"/>
              <a:t> are the variables that quantify the relevant drivers. They are endogenous to the ecosystem and are represented in </a:t>
            </a:r>
            <a:r>
              <a:rPr lang="en-GB" altLang="en-US" smtClean="0">
                <a:solidFill>
                  <a:srgbClr val="00FF00"/>
                </a:solidFill>
              </a:rPr>
              <a:t>scenarios</a:t>
            </a:r>
            <a:r>
              <a:rPr lang="en-GB" altLang="en-US" smtClean="0"/>
              <a:t>.</a:t>
            </a:r>
          </a:p>
        </p:txBody>
      </p:sp>
    </p:spTree>
    <p:extLst>
      <p:ext uri="{BB962C8B-B14F-4D97-AF65-F5344CB8AC3E}">
        <p14:creationId xmlns:p14="http://schemas.microsoft.com/office/powerpoint/2010/main" val="3329605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a:p>
            <a:pPr eaLnBrk="1" hangingPunct="1"/>
            <a:endParaRPr lang="en-GB" altLang="en-US" smtClean="0"/>
          </a:p>
          <a:p>
            <a:pPr eaLnBrk="1" hangingPunct="1"/>
            <a:endParaRPr lang="en-GB" altLang="en-US" smtClean="0"/>
          </a:p>
        </p:txBody>
      </p:sp>
      <p:sp>
        <p:nvSpPr>
          <p:cNvPr id="532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42FA543-E621-4829-89F9-909FBC2A9C70}" type="slidenum">
              <a:rPr lang="en-GB" altLang="en-US" smtClean="0">
                <a:solidFill>
                  <a:srgbClr val="000000"/>
                </a:solidFill>
                <a:ea typeface="MS PGothic" panose="020B0600070205080204" pitchFamily="34" charset="-128"/>
              </a:rPr>
              <a:pPr>
                <a:spcBef>
                  <a:spcPct val="0"/>
                </a:spcBef>
              </a:pPr>
              <a:t>8</a:t>
            </a:fld>
            <a:endParaRPr lang="en-GB" altLang="en-US" smtClean="0">
              <a:solidFill>
                <a:srgbClr val="000000"/>
              </a:solidFill>
              <a:ea typeface="MS PGothic" panose="020B0600070205080204" pitchFamily="34" charset="-128"/>
            </a:endParaRPr>
          </a:p>
        </p:txBody>
      </p:sp>
    </p:spTree>
    <p:extLst>
      <p:ext uri="{BB962C8B-B14F-4D97-AF65-F5344CB8AC3E}">
        <p14:creationId xmlns:p14="http://schemas.microsoft.com/office/powerpoint/2010/main" val="1835822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r>
              <a:rPr lang="en-GB" altLang="en-US" smtClean="0"/>
              <a:t>Nat res, Ecosystems, Drivers of change </a:t>
            </a:r>
          </a:p>
          <a:p>
            <a:r>
              <a:rPr lang="en-GB" altLang="en-US" smtClean="0"/>
              <a:t>This is how the chapters will work</a:t>
            </a:r>
          </a:p>
        </p:txBody>
      </p:sp>
      <p:sp>
        <p:nvSpPr>
          <p:cNvPr id="55300"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20A66F65-05DF-4C72-A84B-745BB5B09D8E}" type="slidenum">
              <a:rPr lang="en-GB" altLang="en-US" sz="1200" smtClean="0"/>
              <a:pPr/>
              <a:t>9</a:t>
            </a:fld>
            <a:endParaRPr lang="en-GB" altLang="en-US" sz="1200" smtClean="0"/>
          </a:p>
        </p:txBody>
      </p:sp>
    </p:spTree>
    <p:extLst>
      <p:ext uri="{BB962C8B-B14F-4D97-AF65-F5344CB8AC3E}">
        <p14:creationId xmlns:p14="http://schemas.microsoft.com/office/powerpoint/2010/main" val="1982257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smtClean="0"/>
              <a:t>Applying the principles of SMNR:</a:t>
            </a:r>
          </a:p>
          <a:p>
            <a:pPr eaLnBrk="1" hangingPunct="1"/>
            <a:endParaRPr lang="en-GB" altLang="en-US" smtClean="0"/>
          </a:p>
          <a:p>
            <a:pPr eaLnBrk="1" hangingPunct="1"/>
            <a:r>
              <a:rPr lang="en-GB" altLang="en-US" smtClean="0"/>
              <a:t>This diagram shows how the interventions proposed address across the key challenges and provide multiple benefits.</a:t>
            </a:r>
          </a:p>
          <a:p>
            <a:pPr eaLnBrk="1" hangingPunct="1"/>
            <a:r>
              <a:rPr lang="en-GB" altLang="en-US" smtClean="0"/>
              <a:t>For example, more upland peat management will reduce flood risk, improve health, increase carbon stores etc.</a:t>
            </a:r>
          </a:p>
          <a:p>
            <a:pPr eaLnBrk="1" hangingPunct="1"/>
            <a:endParaRPr lang="en-GB" altLang="en-US" smtClean="0"/>
          </a:p>
          <a:p>
            <a:pPr eaLnBrk="1" hangingPunct="1"/>
            <a:r>
              <a:rPr lang="en-GB" altLang="en-US" smtClean="0"/>
              <a:t>The also:</a:t>
            </a:r>
          </a:p>
          <a:p>
            <a:pPr eaLnBrk="1" hangingPunct="1"/>
            <a:r>
              <a:rPr lang="en-GB" altLang="en-US" smtClean="0"/>
              <a:t>Consider (build) ecosystem resilience.</a:t>
            </a:r>
          </a:p>
          <a:p>
            <a:pPr eaLnBrk="1" hangingPunct="1"/>
            <a:endParaRPr lang="en-GB" altLang="en-US" smtClean="0"/>
          </a:p>
          <a:p>
            <a:pPr eaLnBrk="1" hangingPunct="1"/>
            <a:endParaRPr lang="en-GB" altLang="en-US" smtClean="0"/>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05EE285-88CB-4C71-8B8B-D2C57DC06C68}" type="slidenum">
              <a:rPr lang="en-GB" altLang="en-US" smtClean="0">
                <a:solidFill>
                  <a:srgbClr val="000000"/>
                </a:solidFill>
                <a:ea typeface="MS PGothic" panose="020B0600070205080204" pitchFamily="34" charset="-128"/>
              </a:rPr>
              <a:pPr>
                <a:spcBef>
                  <a:spcPct val="0"/>
                </a:spcBef>
              </a:pPr>
              <a:t>12</a:t>
            </a:fld>
            <a:endParaRPr lang="en-GB" altLang="en-US" smtClean="0">
              <a:solidFill>
                <a:srgbClr val="000000"/>
              </a:solidFill>
              <a:ea typeface="MS PGothic" panose="020B0600070205080204" pitchFamily="34" charset="-128"/>
            </a:endParaRPr>
          </a:p>
        </p:txBody>
      </p:sp>
    </p:spTree>
    <p:extLst>
      <p:ext uri="{BB962C8B-B14F-4D97-AF65-F5344CB8AC3E}">
        <p14:creationId xmlns:p14="http://schemas.microsoft.com/office/powerpoint/2010/main" val="3537330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descr="SUPERGRAPHIC_FINA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365625"/>
            <a:ext cx="9144000" cy="2492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ctrTitle"/>
          </p:nvPr>
        </p:nvSpPr>
        <p:spPr>
          <a:xfrm>
            <a:off x="685800" y="1983358"/>
            <a:ext cx="7772400" cy="1470025"/>
          </a:xfrm>
        </p:spPr>
        <p:txBody>
          <a:bodyPr>
            <a:noAutofit/>
          </a:bodyPr>
          <a:lstStyle>
            <a:lvl1pPr algn="ctr">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726557"/>
            <a:ext cx="6400800" cy="1752600"/>
          </a:xfrm>
        </p:spPr>
        <p:txBody>
          <a:bodyPr>
            <a:noAutofit/>
          </a:bodyPr>
          <a:lstStyle>
            <a:lvl1pPr marL="0" indent="0" algn="ctr">
              <a:buNone/>
              <a:defRPr>
                <a:solidFill>
                  <a:srgbClr val="0091A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vert="horz" lIns="0" tIns="0" rIns="0" bIns="0" rtlCol="0" anchor="b" anchorCtr="0"/>
          <a:lstStyle>
            <a:lvl1pPr>
              <a:defRPr lang="en-GB" smtClean="0"/>
            </a:lvl1pPr>
          </a:lstStyle>
          <a:p>
            <a:pPr algn="r"/>
            <a:fld id="{4849337A-7B77-485F-AA8D-E4D03241F266}" type="datetime3">
              <a:rPr lang="en-GB" smtClean="0"/>
              <a:t>17 March, 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vert="horz" lIns="0" tIns="0" rIns="0" bIns="0" rtlCol="0" anchor="b" anchorCtr="0"/>
          <a:lstStyle>
            <a:lvl1pPr>
              <a:defRPr lang="en-GB" smtClean="0"/>
            </a:lvl1pPr>
          </a:lstStyle>
          <a:p>
            <a:pPr algn="r"/>
            <a:fld id="{1EB79DAB-90E4-4F14-9B31-761BB9951B41}" type="slidenum">
              <a:rPr lang="en-GB" smtClean="0"/>
              <a:pPr algn="r"/>
              <a:t>‹#›</a:t>
            </a:fld>
            <a:endParaRPr lang="en-GB"/>
          </a:p>
        </p:txBody>
      </p:sp>
    </p:spTree>
    <p:extLst>
      <p:ext uri="{BB962C8B-B14F-4D97-AF65-F5344CB8AC3E}">
        <p14:creationId xmlns:p14="http://schemas.microsoft.com/office/powerpoint/2010/main" val="11593011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849" y="476249"/>
            <a:ext cx="6570663" cy="1223963"/>
          </a:xfrm>
        </p:spPr>
        <p:txBody>
          <a:bodyPr vert="horz" lIns="0" tIns="0" rIns="0" bIns="0" rtlCol="0" anchor="ctr">
            <a:noAutofit/>
          </a:bodyPr>
          <a:lstStyle>
            <a:lvl1pPr>
              <a:defRPr lang="en-GB"/>
            </a:lvl1pPr>
          </a:lstStyle>
          <a:p>
            <a:pPr lvl="0"/>
            <a:r>
              <a:rPr lang="en-US" dirty="0" smtClean="0"/>
              <a:t>Click to edit Master title style</a:t>
            </a:r>
            <a:endParaRPr lang="en-GB" dirty="0"/>
          </a:p>
        </p:txBody>
      </p:sp>
      <p:sp>
        <p:nvSpPr>
          <p:cNvPr id="3" name="Picture Placeholder 2"/>
          <p:cNvSpPr>
            <a:spLocks noGrp="1"/>
          </p:cNvSpPr>
          <p:nvPr>
            <p:ph type="pic" idx="1"/>
          </p:nvPr>
        </p:nvSpPr>
        <p:spPr>
          <a:xfrm>
            <a:off x="323849" y="1989138"/>
            <a:ext cx="6570663" cy="4608214"/>
          </a:xfrm>
        </p:spPr>
        <p:txBody>
          <a:bodyPr>
            <a:noAutofit/>
          </a:bodyPr>
          <a:lstStyle>
            <a:lvl1pPr marL="0" indent="0" algn="l">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6980238" y="1989138"/>
            <a:ext cx="1839912" cy="4608214"/>
          </a:xfrm>
        </p:spPr>
        <p:txBody>
          <a:bodyPr>
            <a:noAutofit/>
          </a:bodyPr>
          <a:lstStyle>
            <a:lvl1pPr marL="0" indent="0">
              <a:spcBef>
                <a:spcPts val="600"/>
              </a:spcBef>
              <a:buNone/>
              <a:defRPr sz="1400" b="0" i="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lgn="r">
              <a:defRPr/>
            </a:lvl1pPr>
          </a:lstStyle>
          <a:p>
            <a:fld id="{029CC352-4805-4C49-AD92-5B3B3ACF796B}" type="datetime3">
              <a:rPr lang="en-GB" smtClean="0"/>
              <a:t>17 March, 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algn="r"/>
            <a:fld id="{1EB79DAB-90E4-4F14-9B31-761BB9951B41}" type="slidenum">
              <a:rPr lang="en-GB" smtClean="0"/>
              <a:pPr algn="r"/>
              <a:t>‹#›</a:t>
            </a:fld>
            <a:endParaRPr lang="en-GB" dirty="0"/>
          </a:p>
        </p:txBody>
      </p:sp>
    </p:spTree>
    <p:extLst>
      <p:ext uri="{BB962C8B-B14F-4D97-AF65-F5344CB8AC3E}">
        <p14:creationId xmlns:p14="http://schemas.microsoft.com/office/powerpoint/2010/main" val="185447657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323850" y="1989138"/>
            <a:ext cx="8496300" cy="4536206"/>
          </a:xfrm>
        </p:spPr>
        <p:txBody>
          <a:bodyPr vert="eaVert">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lgn="r">
              <a:defRPr/>
            </a:lvl1pPr>
          </a:lstStyle>
          <a:p>
            <a:fld id="{900FF7FF-C7F6-40F2-9E4B-CB75337605CE}" type="datetime3">
              <a:rPr lang="en-GB" smtClean="0"/>
              <a:t>17 March, 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lgn="r">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314115706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80238" y="1844823"/>
            <a:ext cx="1839912" cy="4608513"/>
          </a:xfrm>
        </p:spPr>
        <p:txBody>
          <a:bodyPr vert="eaVert">
            <a:noAutofit/>
          </a:bodyPr>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457199" y="548680"/>
            <a:ext cx="6437313" cy="6003707"/>
          </a:xfrm>
        </p:spPr>
        <p:txBody>
          <a:bodyPr vert="eaVert">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lgn="r">
              <a:defRPr/>
            </a:lvl1pPr>
          </a:lstStyle>
          <a:p>
            <a:fld id="{EB0F6309-8D2F-48A2-A103-AA28A5474910}" type="datetime3">
              <a:rPr lang="en-GB" smtClean="0"/>
              <a:t>17 March, 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lgn="r">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39577962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GB" dirty="0"/>
          </a:p>
        </p:txBody>
      </p:sp>
      <p:sp>
        <p:nvSpPr>
          <p:cNvPr id="3" name="Content Placeholder 2"/>
          <p:cNvSpPr>
            <a:spLocks noGrp="1"/>
          </p:cNvSpPr>
          <p:nvPr>
            <p:ph idx="1"/>
          </p:nvPr>
        </p:nvSpPr>
        <p:spPr>
          <a:xfrm>
            <a:off x="323850" y="1916832"/>
            <a:ext cx="8496300" cy="4536356"/>
          </a:xfrm>
        </p:spPr>
        <p:txBody>
          <a:bodyPr>
            <a:noAutofit/>
          </a:bodyPr>
          <a:lstStyle>
            <a:lvl1pPr>
              <a:defRPr sz="2400"/>
            </a:lvl1pPr>
            <a:lvl2pPr>
              <a:defRPr sz="24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761396" y="54066"/>
            <a:ext cx="2133600" cy="365125"/>
          </a:xfrm>
        </p:spPr>
        <p:txBody>
          <a:bodyPr>
            <a:noAutofit/>
          </a:bodyPr>
          <a:lstStyle>
            <a:lvl1pPr algn="r">
              <a:defRPr>
                <a:solidFill>
                  <a:srgbClr val="3C3C41"/>
                </a:solidFill>
              </a:defRPr>
            </a:lvl1pPr>
          </a:lstStyle>
          <a:p>
            <a:fld id="{A8F47985-0622-4608-B205-9C72B17FF9ED}" type="datetime3">
              <a:rPr lang="en-GB" smtClean="0"/>
              <a:t>17 March, 2016</a:t>
            </a:fld>
            <a:endParaRPr lang="en-GB" dirty="0"/>
          </a:p>
        </p:txBody>
      </p:sp>
      <p:sp>
        <p:nvSpPr>
          <p:cNvPr id="5" name="Footer Placeholder 4"/>
          <p:cNvSpPr>
            <a:spLocks noGrp="1"/>
          </p:cNvSpPr>
          <p:nvPr>
            <p:ph type="ftr" sz="quarter" idx="11"/>
          </p:nvPr>
        </p:nvSpPr>
        <p:spPr>
          <a:xfrm>
            <a:off x="6981824" y="107107"/>
            <a:ext cx="1838325" cy="312084"/>
          </a:xfrm>
        </p:spPr>
        <p:txBody>
          <a:bodyPr>
            <a:noAutofit/>
          </a:bodyPr>
          <a:lstStyle>
            <a:lvl1pPr>
              <a:defRPr>
                <a:solidFill>
                  <a:srgbClr val="3C3C41"/>
                </a:solidFill>
              </a:defRPr>
            </a:lvl1pPr>
          </a:lstStyle>
          <a:p>
            <a:endParaRPr lang="en-GB" dirty="0"/>
          </a:p>
        </p:txBody>
      </p:sp>
      <p:sp>
        <p:nvSpPr>
          <p:cNvPr id="6" name="Slide Number Placeholder 5"/>
          <p:cNvSpPr>
            <a:spLocks noGrp="1"/>
          </p:cNvSpPr>
          <p:nvPr>
            <p:ph type="sldNum" sz="quarter" idx="12"/>
          </p:nvPr>
        </p:nvSpPr>
        <p:spPr/>
        <p:txBody>
          <a:bodyPr/>
          <a:lstStyle>
            <a:lvl1pPr algn="r">
              <a:defRPr>
                <a:solidFill>
                  <a:srgbClr val="3C3C41"/>
                </a:solidFill>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4976867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2" descr="SUPERGRAPHIC_FINA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365625"/>
            <a:ext cx="9144000" cy="2492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a:xfrm>
            <a:off x="722313" y="3507085"/>
            <a:ext cx="7772400" cy="1362075"/>
          </a:xfrm>
        </p:spPr>
        <p:txBody>
          <a:bodyPr anchor="t">
            <a:normAutofit/>
          </a:bodyPr>
          <a:lstStyle>
            <a:lvl1pPr algn="l">
              <a:defRPr sz="3200" b="0"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00689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gn="r">
              <a:defRPr/>
            </a:lvl1pPr>
          </a:lstStyle>
          <a:p>
            <a:fld id="{B8A54853-2571-48F9-9066-9CF05B4A307B}" type="datetime3">
              <a:rPr lang="en-GB" smtClean="0"/>
              <a:t>17 March, 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lgn="r">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11354508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GB" dirty="0"/>
          </a:p>
        </p:txBody>
      </p:sp>
      <p:sp>
        <p:nvSpPr>
          <p:cNvPr id="3" name="Content Placeholder 2"/>
          <p:cNvSpPr>
            <a:spLocks noGrp="1"/>
          </p:cNvSpPr>
          <p:nvPr>
            <p:ph sz="half" idx="1"/>
          </p:nvPr>
        </p:nvSpPr>
        <p:spPr>
          <a:xfrm>
            <a:off x="323850" y="1916832"/>
            <a:ext cx="4168800" cy="4525963"/>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74121" y="1916832"/>
            <a:ext cx="4038600" cy="4525963"/>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lvl1pPr algn="r">
              <a:defRPr/>
            </a:lvl1pPr>
          </a:lstStyle>
          <a:p>
            <a:fld id="{60B584A3-850C-46E9-8168-9639222DEE46}" type="datetime3">
              <a:rPr lang="en-GB" smtClean="0"/>
              <a:t>17 March, 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lgn="r">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29376409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5540BB53-E10B-4C70-8EC3-1C17D994612B}" type="datetime3">
              <a:rPr lang="en-GB" smtClean="0"/>
              <a:t>17 March, 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EB79DAB-90E4-4F14-9B31-761BB9951B41}" type="slidenum">
              <a:rPr lang="en-GB" smtClean="0"/>
              <a:pPr/>
              <a:t>‹#›</a:t>
            </a:fld>
            <a:endParaRPr lang="en-GB"/>
          </a:p>
        </p:txBody>
      </p:sp>
      <p:sp>
        <p:nvSpPr>
          <p:cNvPr id="8" name="Content Placeholder 2"/>
          <p:cNvSpPr>
            <a:spLocks noGrp="1"/>
          </p:cNvSpPr>
          <p:nvPr>
            <p:ph sz="half" idx="1"/>
          </p:nvPr>
        </p:nvSpPr>
        <p:spPr>
          <a:xfrm>
            <a:off x="323850" y="1916831"/>
            <a:ext cx="8496300" cy="2160000"/>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Content Placeholder 3"/>
          <p:cNvSpPr>
            <a:spLocks noGrp="1"/>
          </p:cNvSpPr>
          <p:nvPr>
            <p:ph sz="half" idx="2"/>
          </p:nvPr>
        </p:nvSpPr>
        <p:spPr>
          <a:xfrm>
            <a:off x="323850" y="4293096"/>
            <a:ext cx="8488871" cy="2160000"/>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208813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3850" y="476249"/>
            <a:ext cx="6581775" cy="1223963"/>
          </a:xfrm>
        </p:spPr>
        <p:txBody>
          <a:bodyPr>
            <a:noAutofit/>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323850" y="1989138"/>
            <a:ext cx="4168800"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23850" y="2708920"/>
            <a:ext cx="4168800" cy="3951288"/>
          </a:xfrm>
        </p:spPr>
        <p:txBody>
          <a:bodyPr>
            <a:no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51350" y="1989138"/>
            <a:ext cx="4168800"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51350" y="2708920"/>
            <a:ext cx="4168800" cy="3951288"/>
          </a:xfrm>
        </p:spPr>
        <p:txBody>
          <a:bodyPr>
            <a:no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lvl1pPr algn="r">
              <a:defRPr/>
            </a:lvl1pPr>
          </a:lstStyle>
          <a:p>
            <a:fld id="{A4430DD1-C71C-4423-A06D-420BAB05CC50}" type="datetime3">
              <a:rPr lang="en-GB" smtClean="0"/>
              <a:t>17 March, 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lvl1pPr algn="r">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221161338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lvl1pPr algn="r">
              <a:defRPr/>
            </a:lvl1pPr>
          </a:lstStyle>
          <a:p>
            <a:fld id="{F553CDAF-0FCD-4596-BDF3-6840EA105EF3}" type="datetime3">
              <a:rPr lang="en-GB" smtClean="0"/>
              <a:t>17 March, 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lvl1pPr algn="r">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18940310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r">
              <a:defRPr/>
            </a:lvl1pPr>
          </a:lstStyle>
          <a:p>
            <a:fld id="{758E4CCF-DAF2-4820-B279-CA5397E5913B}" type="datetime3">
              <a:rPr lang="en-GB" smtClean="0"/>
              <a:t>17 March, 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lvl1pPr algn="r">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265051648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850" y="476249"/>
            <a:ext cx="6570663" cy="1223963"/>
          </a:xfrm>
        </p:spPr>
        <p:txBody>
          <a:bodyPr vert="horz" lIns="0" tIns="0" rIns="0" bIns="0" rtlCol="0" anchor="ctr">
            <a:noAutofit/>
          </a:bodyPr>
          <a:lstStyle>
            <a:lvl1pPr>
              <a:defRPr lang="en-GB" dirty="0"/>
            </a:lvl1pPr>
          </a:lstStyle>
          <a:p>
            <a:pPr lvl="0"/>
            <a:r>
              <a:rPr lang="en-US" dirty="0" smtClean="0"/>
              <a:t>Click to edit Master title style</a:t>
            </a:r>
            <a:endParaRPr lang="en-GB" dirty="0"/>
          </a:p>
        </p:txBody>
      </p:sp>
      <p:sp>
        <p:nvSpPr>
          <p:cNvPr id="3" name="Content Placeholder 2"/>
          <p:cNvSpPr>
            <a:spLocks noGrp="1"/>
          </p:cNvSpPr>
          <p:nvPr>
            <p:ph idx="1"/>
          </p:nvPr>
        </p:nvSpPr>
        <p:spPr>
          <a:xfrm>
            <a:off x="323849" y="1916832"/>
            <a:ext cx="6570663" cy="4608511"/>
          </a:xfrm>
        </p:spPr>
        <p:txBody>
          <a:bodyPr>
            <a:noAutofit/>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6980238" y="1978026"/>
            <a:ext cx="1839912" cy="4542032"/>
          </a:xfrm>
        </p:spPr>
        <p:txBody>
          <a:bodyPr>
            <a:noAutofit/>
          </a:bodyPr>
          <a:lstStyle>
            <a:lvl1pPr marL="0" indent="0">
              <a:spcBef>
                <a:spcPts val="600"/>
              </a:spcBef>
              <a:spcAft>
                <a:spcPts val="600"/>
              </a:spcAft>
              <a:buNone/>
              <a:defRPr sz="1400" b="0" i="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lgn="r">
              <a:defRPr/>
            </a:lvl1pPr>
          </a:lstStyle>
          <a:p>
            <a:fld id="{85365FE4-B11D-4DD5-A926-A9F00AB3AFCA}" type="datetime3">
              <a:rPr lang="en-GB" smtClean="0"/>
              <a:t>17 March, 2016</a:t>
            </a:fld>
            <a:endParaRPr lang="en-GB" dirty="0"/>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lgn="r">
              <a:defRPr/>
            </a:lvl1pPr>
          </a:lstStyle>
          <a:p>
            <a:fld id="{1EB79DAB-90E4-4F14-9B31-761BB9951B41}" type="slidenum">
              <a:rPr lang="en-GB" smtClean="0"/>
              <a:pPr/>
              <a:t>‹#›</a:t>
            </a:fld>
            <a:endParaRPr lang="en-GB" dirty="0"/>
          </a:p>
        </p:txBody>
      </p:sp>
    </p:spTree>
    <p:extLst>
      <p:ext uri="{BB962C8B-B14F-4D97-AF65-F5344CB8AC3E}">
        <p14:creationId xmlns:p14="http://schemas.microsoft.com/office/powerpoint/2010/main" val="34648676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850" y="476249"/>
            <a:ext cx="6581775" cy="1223963"/>
          </a:xfrm>
          <a:prstGeom prst="rect">
            <a:avLst/>
          </a:prstGeom>
        </p:spPr>
        <p:txBody>
          <a:bodyPr vert="horz" lIns="0" tIns="0" rIns="0" bIns="0" rtlCol="0" anchor="ctr">
            <a:normAutofit/>
          </a:bodyPr>
          <a:lstStyle/>
          <a:p>
            <a:r>
              <a:rPr lang="en-US" dirty="0" smtClean="0"/>
              <a:t>Click to edit Master title style</a:t>
            </a:r>
            <a:endParaRPr lang="en-GB" dirty="0"/>
          </a:p>
        </p:txBody>
      </p:sp>
      <p:pic>
        <p:nvPicPr>
          <p:cNvPr id="1026" name="Picture 2" descr="NRW_logo_CMYK_stack"/>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124700" y="581025"/>
            <a:ext cx="1655763"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323850" y="1916832"/>
            <a:ext cx="8362950" cy="4209331"/>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761396" y="63591"/>
            <a:ext cx="2133600" cy="365125"/>
          </a:xfrm>
          <a:prstGeom prst="rect">
            <a:avLst/>
          </a:prstGeom>
        </p:spPr>
        <p:txBody>
          <a:bodyPr vert="horz" lIns="0" tIns="0" rIns="0" bIns="0" rtlCol="0" anchor="b" anchorCtr="0"/>
          <a:lstStyle>
            <a:lvl1pPr algn="r">
              <a:defRPr lang="en-GB" sz="900" b="1" smtClean="0">
                <a:solidFill>
                  <a:schemeClr val="tx2"/>
                </a:solidFill>
              </a:defRPr>
            </a:lvl1pPr>
          </a:lstStyle>
          <a:p>
            <a:fld id="{99528815-863B-4180-8CE0-D671E6948DE4}" type="datetime3">
              <a:rPr lang="en-GB" smtClean="0"/>
              <a:t>17 March, 2016</a:t>
            </a:fld>
            <a:endParaRPr lang="en-GB" dirty="0"/>
          </a:p>
        </p:txBody>
      </p:sp>
      <p:sp>
        <p:nvSpPr>
          <p:cNvPr id="5" name="Footer Placeholder 4"/>
          <p:cNvSpPr>
            <a:spLocks noGrp="1"/>
          </p:cNvSpPr>
          <p:nvPr>
            <p:ph type="ftr" sz="quarter" idx="3"/>
          </p:nvPr>
        </p:nvSpPr>
        <p:spPr>
          <a:xfrm>
            <a:off x="6981824" y="116632"/>
            <a:ext cx="1838325" cy="312084"/>
          </a:xfrm>
          <a:prstGeom prst="rect">
            <a:avLst/>
          </a:prstGeom>
        </p:spPr>
        <p:txBody>
          <a:bodyPr vert="horz" lIns="0" tIns="0" rIns="0" bIns="0" rtlCol="0" anchor="b" anchorCtr="0"/>
          <a:lstStyle>
            <a:lvl1pPr algn="r">
              <a:defRPr sz="900" b="1">
                <a:solidFill>
                  <a:schemeClr val="tx2"/>
                </a:solidFill>
              </a:defRPr>
            </a:lvl1pPr>
          </a:lstStyle>
          <a:p>
            <a:endParaRPr lang="en-GB" dirty="0"/>
          </a:p>
        </p:txBody>
      </p:sp>
      <p:sp>
        <p:nvSpPr>
          <p:cNvPr id="6" name="Slide Number Placeholder 5"/>
          <p:cNvSpPr>
            <a:spLocks noGrp="1"/>
          </p:cNvSpPr>
          <p:nvPr>
            <p:ph type="sldNum" sz="quarter" idx="4"/>
          </p:nvPr>
        </p:nvSpPr>
        <p:spPr>
          <a:xfrm>
            <a:off x="6905625" y="6413500"/>
            <a:ext cx="2133600" cy="365125"/>
          </a:xfrm>
          <a:prstGeom prst="rect">
            <a:avLst/>
          </a:prstGeom>
        </p:spPr>
        <p:txBody>
          <a:bodyPr vert="horz" lIns="0" tIns="0" rIns="0" bIns="0" rtlCol="0" anchor="b" anchorCtr="0"/>
          <a:lstStyle>
            <a:lvl1pPr algn="r">
              <a:defRPr lang="en-GB" sz="900" b="1" smtClean="0">
                <a:solidFill>
                  <a:schemeClr val="tx2"/>
                </a:solidFill>
              </a:defRPr>
            </a:lvl1pPr>
          </a:lstStyle>
          <a:p>
            <a:fld id="{1EB79DAB-90E4-4F14-9B31-761BB9951B41}" type="slidenum">
              <a:rPr lang="en-GB" smtClean="0"/>
              <a:pPr/>
              <a:t>‹#›</a:t>
            </a:fld>
            <a:endParaRPr lang="en-GB"/>
          </a:p>
        </p:txBody>
      </p:sp>
      <p:sp>
        <p:nvSpPr>
          <p:cNvPr id="7" name="AutoShape 2"/>
          <p:cNvSpPr>
            <a:spLocks noChangeArrowheads="1"/>
          </p:cNvSpPr>
          <p:nvPr userDrawn="1"/>
        </p:nvSpPr>
        <p:spPr bwMode="auto">
          <a:xfrm>
            <a:off x="6981825" y="428625"/>
            <a:ext cx="1838325" cy="31750"/>
          </a:xfrm>
          <a:prstGeom prst="roundRect">
            <a:avLst>
              <a:gd name="adj" fmla="val 50000"/>
            </a:avLst>
          </a:prstGeom>
          <a:solidFill>
            <a:schemeClr val="tx2"/>
          </a:solidFill>
          <a:ln>
            <a:noFill/>
          </a:ln>
          <a:effectLst/>
        </p:spPr>
        <p:txBody>
          <a:bodyPr vert="horz" wrap="none" lIns="91440" tIns="45720" rIns="91440" bIns="45720" numCol="1" anchor="ctr" anchorCtr="0" compatLnSpc="1">
            <a:prstTxWarp prst="textNoShape">
              <a:avLst/>
            </a:prstTxWarp>
          </a:bodyPr>
          <a:lstStyle/>
          <a:p>
            <a:endParaRPr lang="en-GB"/>
          </a:p>
        </p:txBody>
      </p:sp>
      <p:sp>
        <p:nvSpPr>
          <p:cNvPr id="8" name="AutoShape 3"/>
          <p:cNvSpPr>
            <a:spLocks noChangeArrowheads="1"/>
          </p:cNvSpPr>
          <p:nvPr userDrawn="1"/>
        </p:nvSpPr>
        <p:spPr bwMode="auto">
          <a:xfrm flipV="1">
            <a:off x="323850" y="428625"/>
            <a:ext cx="6581775" cy="31750"/>
          </a:xfrm>
          <a:prstGeom prst="roundRect">
            <a:avLst>
              <a:gd name="adj" fmla="val 50000"/>
            </a:avLst>
          </a:prstGeom>
          <a:solidFill>
            <a:schemeClr val="tx2"/>
          </a:solidFill>
          <a:ln>
            <a:noFill/>
          </a:ln>
          <a:effectLst/>
        </p:spPr>
        <p:txBody>
          <a:bodyPr vert="horz" wrap="none" lIns="91440" tIns="45720" rIns="91440" bIns="45720" numCol="1" anchor="ctr" anchorCtr="0" compatLnSpc="1">
            <a:prstTxWarp prst="textNoShape">
              <a:avLst/>
            </a:prstTxWarp>
          </a:bodyPr>
          <a:lstStyle/>
          <a:p>
            <a:endParaRPr lang="en-GB"/>
          </a:p>
        </p:txBody>
      </p:sp>
    </p:spTree>
    <p:extLst>
      <p:ext uri="{BB962C8B-B14F-4D97-AF65-F5344CB8AC3E}">
        <p14:creationId xmlns:p14="http://schemas.microsoft.com/office/powerpoint/2010/main" val="17197455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20" r:id="rId5"/>
    <p:sldLayoutId id="2147483713" r:id="rId6"/>
    <p:sldLayoutId id="2147483714" r:id="rId7"/>
    <p:sldLayoutId id="2147483715" r:id="rId8"/>
    <p:sldLayoutId id="2147483716" r:id="rId9"/>
    <p:sldLayoutId id="2147483717" r:id="rId10"/>
    <p:sldLayoutId id="2147483718" r:id="rId11"/>
    <p:sldLayoutId id="2147483719" r:id="rId1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spcBef>
          <a:spcPct val="20000"/>
        </a:spcBef>
        <a:buFontTx/>
        <a:buNone/>
        <a:defRPr sz="2400" b="1" kern="1200">
          <a:solidFill>
            <a:srgbClr val="0091A5"/>
          </a:solidFill>
          <a:latin typeface="+mn-lt"/>
          <a:ea typeface="+mn-ea"/>
          <a:cs typeface="+mn-cs"/>
        </a:defRPr>
      </a:lvl1pPr>
      <a:lvl2pPr marL="0" indent="0" algn="l" defTabSz="914400" rtl="0" eaLnBrk="1" latinLnBrk="0" hangingPunct="1">
        <a:spcBef>
          <a:spcPct val="20000"/>
        </a:spcBef>
        <a:buFontTx/>
        <a:buNone/>
        <a:defRPr sz="2400" kern="1200">
          <a:solidFill>
            <a:schemeClr val="tx1"/>
          </a:solidFill>
          <a:latin typeface="+mn-lt"/>
          <a:ea typeface="+mn-ea"/>
          <a:cs typeface="+mn-cs"/>
        </a:defRPr>
      </a:lvl2pPr>
      <a:lvl3pPr marL="266700" indent="-2667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542925" indent="-276225"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809625" indent="-2667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State of Natural Resources Report</a:t>
            </a:r>
            <a:endParaRPr lang="en-GB" dirty="0"/>
          </a:p>
        </p:txBody>
      </p:sp>
      <p:sp>
        <p:nvSpPr>
          <p:cNvPr id="6" name="Subtitle 5"/>
          <p:cNvSpPr>
            <a:spLocks noGrp="1"/>
          </p:cNvSpPr>
          <p:nvPr>
            <p:ph type="subTitle" idx="1"/>
          </p:nvPr>
        </p:nvSpPr>
        <p:spPr/>
        <p:txBody>
          <a:bodyPr/>
          <a:lstStyle/>
          <a:p>
            <a:r>
              <a:rPr lang="en-GB" dirty="0" smtClean="0"/>
              <a:t>Ruth Jenkins</a:t>
            </a:r>
            <a:endParaRPr lang="en-GB" dirty="0"/>
          </a:p>
        </p:txBody>
      </p:sp>
    </p:spTree>
    <p:extLst>
      <p:ext uri="{BB962C8B-B14F-4D97-AF65-F5344CB8AC3E}">
        <p14:creationId xmlns:p14="http://schemas.microsoft.com/office/powerpoint/2010/main" val="2481393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6322"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5170" r="16006" b="6937"/>
          <a:stretch/>
        </p:blipFill>
        <p:spPr bwMode="auto">
          <a:xfrm>
            <a:off x="323849" y="1754167"/>
            <a:ext cx="8089803" cy="491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GB" dirty="0" err="1" smtClean="0"/>
              <a:t>SoNaRR</a:t>
            </a:r>
            <a:r>
              <a:rPr lang="en-GB" dirty="0" smtClean="0"/>
              <a:t> Chapter Title</a:t>
            </a:r>
            <a:endParaRPr lang="en-GB" dirty="0"/>
          </a:p>
        </p:txBody>
      </p:sp>
      <p:sp>
        <p:nvSpPr>
          <p:cNvPr id="2" name="Slide Number Placeholder 1"/>
          <p:cNvSpPr>
            <a:spLocks noGrp="1"/>
          </p:cNvSpPr>
          <p:nvPr>
            <p:ph type="sldNum" sz="quarter" idx="12"/>
          </p:nvPr>
        </p:nvSpPr>
        <p:spPr/>
        <p:txBody>
          <a:bodyPr/>
          <a:lstStyle/>
          <a:p>
            <a:fld id="{1EB79DAB-90E4-4F14-9B31-761BB9951B41}" type="slidenum">
              <a:rPr lang="en-GB" smtClean="0"/>
              <a:pPr/>
              <a:t>10</a:t>
            </a:fld>
            <a:endParaRPr lang="en-GB"/>
          </a:p>
        </p:txBody>
      </p:sp>
    </p:spTree>
    <p:extLst>
      <p:ext uri="{BB962C8B-B14F-4D97-AF65-F5344CB8AC3E}">
        <p14:creationId xmlns:p14="http://schemas.microsoft.com/office/powerpoint/2010/main" val="235150441"/>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 assessment of the extent to which SMNR is being achieved:</a:t>
            </a:r>
            <a:endParaRPr lang="en-GB" dirty="0"/>
          </a:p>
        </p:txBody>
      </p:sp>
      <p:sp>
        <p:nvSpPr>
          <p:cNvPr id="3" name="Content Placeholder 2"/>
          <p:cNvSpPr>
            <a:spLocks noGrp="1"/>
          </p:cNvSpPr>
          <p:nvPr>
            <p:ph idx="1"/>
          </p:nvPr>
        </p:nvSpPr>
        <p:spPr>
          <a:xfrm>
            <a:off x="323850" y="1916832"/>
            <a:ext cx="8568630" cy="4536356"/>
          </a:xfrm>
        </p:spPr>
        <p:txBody>
          <a:bodyPr/>
          <a:lstStyle/>
          <a:p>
            <a:pPr marL="457200" lvl="1" indent="-457200">
              <a:buFont typeface="+mj-lt"/>
              <a:buAutoNum type="arabicPeriod"/>
            </a:pPr>
            <a:r>
              <a:rPr lang="en-GB" sz="2200" b="1" dirty="0" smtClean="0">
                <a:solidFill>
                  <a:schemeClr val="accent1"/>
                </a:solidFill>
              </a:rPr>
              <a:t>Measures of management: </a:t>
            </a:r>
            <a:r>
              <a:rPr lang="en-GB" sz="2200" b="1" dirty="0" smtClean="0"/>
              <a:t>How we use natural resources and how our activities impact on our natural resources </a:t>
            </a:r>
            <a:r>
              <a:rPr lang="en-GB" sz="2200" dirty="0" smtClean="0"/>
              <a:t>(for example resource efficiency and regulation –and, positive actions such as restoring habitats and improving connectivity.  </a:t>
            </a:r>
          </a:p>
          <a:p>
            <a:pPr marL="457200" lvl="1" indent="-457200">
              <a:buFont typeface="+mj-lt"/>
              <a:buAutoNum type="arabicPeriod"/>
            </a:pPr>
            <a:r>
              <a:rPr lang="en-GB" sz="2200" b="1" dirty="0" smtClean="0">
                <a:solidFill>
                  <a:schemeClr val="accent1"/>
                </a:solidFill>
              </a:rPr>
              <a:t>Measures of pressures and state: </a:t>
            </a:r>
            <a:r>
              <a:rPr lang="en-GB" sz="2200" dirty="0" smtClean="0"/>
              <a:t>The extent to which how we are currently managing our natural resources is </a:t>
            </a:r>
            <a:r>
              <a:rPr lang="en-GB" sz="2200" b="1" dirty="0" smtClean="0"/>
              <a:t>impacting on the health of our ecosystems  </a:t>
            </a:r>
          </a:p>
          <a:p>
            <a:pPr marL="457200" lvl="1" indent="-457200">
              <a:buFont typeface="+mj-lt"/>
              <a:buAutoNum type="arabicPeriod"/>
            </a:pPr>
            <a:r>
              <a:rPr lang="en-GB" sz="2200" b="1" dirty="0" smtClean="0">
                <a:solidFill>
                  <a:schemeClr val="accent1"/>
                </a:solidFill>
              </a:rPr>
              <a:t>Measures of risk: </a:t>
            </a:r>
            <a:r>
              <a:rPr lang="en-GB" sz="2200" dirty="0" smtClean="0"/>
              <a:t>What are the </a:t>
            </a:r>
            <a:r>
              <a:rPr lang="en-GB" sz="2200" b="1" dirty="0" smtClean="0"/>
              <a:t>opportunities and priorities for managing our natural resources sustainably</a:t>
            </a:r>
          </a:p>
          <a:p>
            <a:pPr marL="457200" lvl="1" indent="-457200">
              <a:buFont typeface="+mj-lt"/>
              <a:buAutoNum type="arabicPeriod"/>
            </a:pPr>
            <a:r>
              <a:rPr lang="en-GB" sz="2200" b="1" dirty="0" smtClean="0">
                <a:solidFill>
                  <a:schemeClr val="accent1"/>
                </a:solidFill>
              </a:rPr>
              <a:t>Measures of benefits vs cost of actions: </a:t>
            </a:r>
            <a:r>
              <a:rPr lang="en-GB" sz="2200" b="1" dirty="0" smtClean="0"/>
              <a:t>Where are the priorities, opportunities and risks to the benefits ? What is the rationale?</a:t>
            </a:r>
          </a:p>
        </p:txBody>
      </p:sp>
      <p:sp>
        <p:nvSpPr>
          <p:cNvPr id="4" name="Slide Number Placeholder 3"/>
          <p:cNvSpPr>
            <a:spLocks noGrp="1"/>
          </p:cNvSpPr>
          <p:nvPr>
            <p:ph type="sldNum" sz="quarter" idx="12"/>
          </p:nvPr>
        </p:nvSpPr>
        <p:spPr/>
        <p:txBody>
          <a:bodyPr/>
          <a:lstStyle/>
          <a:p>
            <a:fld id="{1EB79DAB-90E4-4F14-9B31-761BB9951B41}" type="slidenum">
              <a:rPr lang="en-GB" smtClean="0"/>
              <a:pPr/>
              <a:t>11</a:t>
            </a:fld>
            <a:endParaRPr lang="en-GB"/>
          </a:p>
        </p:txBody>
      </p:sp>
      <p:sp>
        <p:nvSpPr>
          <p:cNvPr id="57348" name="TextBox 3"/>
          <p:cNvSpPr txBox="1">
            <a:spLocks noChangeArrowheads="1"/>
          </p:cNvSpPr>
          <p:nvPr/>
        </p:nvSpPr>
        <p:spPr bwMode="auto">
          <a:xfrm>
            <a:off x="246483" y="87700"/>
            <a:ext cx="271334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en-GB" altLang="en-US" sz="2100" dirty="0"/>
              <a:t>Chapter </a:t>
            </a:r>
            <a:r>
              <a:rPr lang="en-GB" altLang="en-US" sz="2100" dirty="0" smtClean="0"/>
              <a:t>8 SMNR</a:t>
            </a:r>
            <a:endParaRPr lang="en-GB" altLang="en-US" sz="2100" dirty="0"/>
          </a:p>
        </p:txBody>
      </p:sp>
    </p:spTree>
    <p:extLst>
      <p:ext uri="{BB962C8B-B14F-4D97-AF65-F5344CB8AC3E}">
        <p14:creationId xmlns:p14="http://schemas.microsoft.com/office/powerpoint/2010/main" val="2515087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2288" y="1728801"/>
            <a:ext cx="6084887"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Title 1"/>
          <p:cNvSpPr>
            <a:spLocks noGrp="1"/>
          </p:cNvSpPr>
          <p:nvPr>
            <p:ph type="title"/>
          </p:nvPr>
        </p:nvSpPr>
        <p:spPr>
          <a:xfrm>
            <a:off x="323850" y="476249"/>
            <a:ext cx="6581775" cy="1437467"/>
          </a:xfrm>
        </p:spPr>
        <p:txBody>
          <a:bodyPr/>
          <a:lstStyle/>
          <a:p>
            <a:r>
              <a:rPr lang="en-GB" dirty="0" smtClean="0"/>
              <a:t>Example priorities... Welsh Government’s </a:t>
            </a:r>
            <a:r>
              <a:rPr lang="en-GB" i="1" dirty="0" smtClean="0"/>
              <a:t>Natural Resources Policy Statement</a:t>
            </a:r>
            <a:endParaRPr lang="en-GB" altLang="en-US" i="1" dirty="0"/>
          </a:p>
        </p:txBody>
      </p:sp>
      <p:sp>
        <p:nvSpPr>
          <p:cNvPr id="3" name="Content Placeholder 2"/>
          <p:cNvSpPr>
            <a:spLocks noGrp="1"/>
          </p:cNvSpPr>
          <p:nvPr>
            <p:ph sz="half" idx="4294967295"/>
          </p:nvPr>
        </p:nvSpPr>
        <p:spPr>
          <a:xfrm>
            <a:off x="0" y="1916113"/>
            <a:ext cx="4168775" cy="4525962"/>
          </a:xfrm>
        </p:spPr>
        <p:txBody>
          <a:bodyPr/>
          <a:lstStyle/>
          <a:p>
            <a:pPr marL="0" indent="0">
              <a:buFont typeface="Arial" panose="020B0604020202020204" pitchFamily="34" charset="0"/>
              <a:buNone/>
              <a:defRPr/>
            </a:pPr>
            <a:endParaRPr lang="en-GB" dirty="0" smtClean="0">
              <a:ea typeface="ＭＳ Ｐゴシック" charset="-128"/>
            </a:endParaRPr>
          </a:p>
          <a:p>
            <a:pPr>
              <a:buFont typeface="Arial" charset="0"/>
              <a:buChar char="•"/>
              <a:defRPr/>
            </a:pPr>
            <a:endParaRPr lang="en-GB" dirty="0" smtClean="0">
              <a:ea typeface="ＭＳ Ｐゴシック" charset="-128"/>
            </a:endParaRPr>
          </a:p>
          <a:p>
            <a:pPr>
              <a:buFont typeface="Arial" charset="0"/>
              <a:buChar char="•"/>
              <a:defRPr/>
            </a:pPr>
            <a:endParaRPr lang="en-GB" dirty="0">
              <a:ea typeface="ＭＳ Ｐゴシック" charset="-128"/>
            </a:endParaRPr>
          </a:p>
        </p:txBody>
      </p:sp>
      <p:graphicFrame>
        <p:nvGraphicFramePr>
          <p:cNvPr id="13" name="Content Placeholder 12"/>
          <p:cNvGraphicFramePr>
            <a:graphicFrameLocks noGrp="1"/>
          </p:cNvGraphicFramePr>
          <p:nvPr>
            <p:ph sz="half" idx="4294967295"/>
            <p:extLst>
              <p:ext uri="{D42A27DB-BD31-4B8C-83A1-F6EECF244321}">
                <p14:modId xmlns:p14="http://schemas.microsoft.com/office/powerpoint/2010/main" val="3637037328"/>
              </p:ext>
            </p:extLst>
          </p:nvPr>
        </p:nvGraphicFramePr>
        <p:xfrm>
          <a:off x="270181" y="2010178"/>
          <a:ext cx="3149691" cy="47497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p:cNvSpPr>
            <a:spLocks noGrp="1"/>
          </p:cNvSpPr>
          <p:nvPr>
            <p:ph type="sldNum" sz="quarter" idx="12"/>
          </p:nvPr>
        </p:nvSpPr>
        <p:spPr/>
        <p:txBody>
          <a:bodyPr/>
          <a:lstStyle/>
          <a:p>
            <a:fld id="{1EB79DAB-90E4-4F14-9B31-761BB9951B41}" type="slidenum">
              <a:rPr lang="en-GB" smtClean="0"/>
              <a:pPr/>
              <a:t>12</a:t>
            </a:fld>
            <a:endParaRPr lang="en-GB"/>
          </a:p>
        </p:txBody>
      </p:sp>
    </p:spTree>
    <p:extLst>
      <p:ext uri="{BB962C8B-B14F-4D97-AF65-F5344CB8AC3E}">
        <p14:creationId xmlns:p14="http://schemas.microsoft.com/office/powerpoint/2010/main" val="897274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Title 1"/>
          <p:cNvSpPr>
            <a:spLocks noGrp="1"/>
          </p:cNvSpPr>
          <p:nvPr>
            <p:ph type="title"/>
          </p:nvPr>
        </p:nvSpPr>
        <p:spPr>
          <a:xfrm>
            <a:off x="323850" y="476249"/>
            <a:ext cx="6581775" cy="1439864"/>
          </a:xfrm>
        </p:spPr>
        <p:txBody>
          <a:bodyPr/>
          <a:lstStyle/>
          <a:p>
            <a:r>
              <a:rPr lang="en-GB" altLang="en-US" dirty="0" smtClean="0"/>
              <a:t>Example priorities... Welsh Government’s </a:t>
            </a:r>
            <a:r>
              <a:rPr lang="en-GB" altLang="en-US" i="1" dirty="0" smtClean="0"/>
              <a:t>Natural Resources Policy Statement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0129635"/>
              </p:ext>
            </p:extLst>
          </p:nvPr>
        </p:nvGraphicFramePr>
        <p:xfrm>
          <a:off x="323850" y="1916113"/>
          <a:ext cx="8496300" cy="4862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1EB79DAB-90E4-4F14-9B31-761BB9951B41}" type="slidenum">
              <a:rPr lang="en-GB" smtClean="0"/>
              <a:pPr/>
              <a:t>13</a:t>
            </a:fld>
            <a:endParaRPr lang="en-GB"/>
          </a:p>
        </p:txBody>
      </p:sp>
    </p:spTree>
    <p:extLst>
      <p:ext uri="{BB962C8B-B14F-4D97-AF65-F5344CB8AC3E}">
        <p14:creationId xmlns:p14="http://schemas.microsoft.com/office/powerpoint/2010/main" val="4213299936"/>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mtClean="0"/>
              <a:t>Sustainable management of natural resources</a:t>
            </a:r>
            <a:endParaRPr lang="en-GB" dirty="0"/>
          </a:p>
        </p:txBody>
      </p:sp>
      <p:sp>
        <p:nvSpPr>
          <p:cNvPr id="6" name="Flowchart: Connector 5"/>
          <p:cNvSpPr/>
          <p:nvPr/>
        </p:nvSpPr>
        <p:spPr bwMode="auto">
          <a:xfrm>
            <a:off x="3659188" y="1796058"/>
            <a:ext cx="1955800" cy="1841500"/>
          </a:xfrm>
          <a:prstGeom prst="flowChartConnector">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b="1" dirty="0"/>
              <a:t>State of Natural Resources Report </a:t>
            </a:r>
          </a:p>
          <a:p>
            <a:pPr algn="ctr">
              <a:defRPr/>
            </a:pPr>
            <a:r>
              <a:rPr lang="en-GB" b="1" dirty="0"/>
              <a:t>(SoNaRR)</a:t>
            </a:r>
          </a:p>
        </p:txBody>
      </p:sp>
      <p:sp>
        <p:nvSpPr>
          <p:cNvPr id="7" name="Flowchart: Connector 6"/>
          <p:cNvSpPr/>
          <p:nvPr/>
        </p:nvSpPr>
        <p:spPr bwMode="auto">
          <a:xfrm>
            <a:off x="1935163" y="3960638"/>
            <a:ext cx="1914525" cy="1866900"/>
          </a:xfrm>
          <a:prstGeom prst="flowChartConnector">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sz="1600" b="1" dirty="0">
                <a:solidFill>
                  <a:schemeClr val="bg1"/>
                </a:solidFill>
              </a:rPr>
              <a:t>Area Statements</a:t>
            </a:r>
            <a:r>
              <a:rPr lang="en-GB" sz="1400" b="1" dirty="0">
                <a:solidFill>
                  <a:schemeClr val="bg1"/>
                </a:solidFill>
              </a:rPr>
              <a:t> </a:t>
            </a:r>
          </a:p>
        </p:txBody>
      </p:sp>
      <p:sp>
        <p:nvSpPr>
          <p:cNvPr id="8" name="Flowchart: Connector 7"/>
          <p:cNvSpPr/>
          <p:nvPr/>
        </p:nvSpPr>
        <p:spPr bwMode="auto">
          <a:xfrm>
            <a:off x="5570538" y="3933056"/>
            <a:ext cx="1901825" cy="1866900"/>
          </a:xfrm>
          <a:prstGeom prst="flowChartConnector">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b="1" dirty="0"/>
              <a:t>National Natural Resource Policy (NNRP)</a:t>
            </a:r>
          </a:p>
        </p:txBody>
      </p:sp>
      <p:sp>
        <p:nvSpPr>
          <p:cNvPr id="10" name="Right Arrow 9"/>
          <p:cNvSpPr/>
          <p:nvPr/>
        </p:nvSpPr>
        <p:spPr bwMode="auto">
          <a:xfrm rot="18012966">
            <a:off x="3680893" y="3653930"/>
            <a:ext cx="691037" cy="515939"/>
          </a:xfrm>
          <a:prstGeom prst="rightArrow">
            <a:avLst/>
          </a:prstGeom>
          <a:ln>
            <a:solidFill>
              <a:schemeClr val="accent2"/>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GB"/>
          </a:p>
        </p:txBody>
      </p:sp>
      <p:sp>
        <p:nvSpPr>
          <p:cNvPr id="11" name="Right Arrow 10"/>
          <p:cNvSpPr/>
          <p:nvPr/>
        </p:nvSpPr>
        <p:spPr bwMode="auto">
          <a:xfrm rot="7324163">
            <a:off x="3229044" y="3401592"/>
            <a:ext cx="728031" cy="522288"/>
          </a:xfrm>
          <a:prstGeom prst="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GB"/>
          </a:p>
        </p:txBody>
      </p:sp>
      <p:sp>
        <p:nvSpPr>
          <p:cNvPr id="12" name="Right Arrow 11"/>
          <p:cNvSpPr/>
          <p:nvPr/>
        </p:nvSpPr>
        <p:spPr bwMode="auto">
          <a:xfrm rot="2997207">
            <a:off x="5278121" y="3472428"/>
            <a:ext cx="707747" cy="522288"/>
          </a:xfrm>
          <a:prstGeom prst="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GB"/>
          </a:p>
        </p:txBody>
      </p:sp>
      <p:sp>
        <p:nvSpPr>
          <p:cNvPr id="13" name="Right Arrow 12"/>
          <p:cNvSpPr/>
          <p:nvPr/>
        </p:nvSpPr>
        <p:spPr bwMode="auto">
          <a:xfrm rot="10800000">
            <a:off x="3978275" y="4792488"/>
            <a:ext cx="1319213" cy="484188"/>
          </a:xfrm>
          <a:prstGeom prst="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GB"/>
          </a:p>
        </p:txBody>
      </p:sp>
      <p:sp>
        <p:nvSpPr>
          <p:cNvPr id="14" name="Rectangle 13"/>
          <p:cNvSpPr/>
          <p:nvPr/>
        </p:nvSpPr>
        <p:spPr bwMode="auto">
          <a:xfrm>
            <a:off x="395288" y="1700808"/>
            <a:ext cx="2436812" cy="2092881"/>
          </a:xfrm>
          <a:prstGeom prst="rect">
            <a:avLst/>
          </a:prstGeom>
          <a:ln>
            <a:solidFill>
              <a:schemeClr val="accent2"/>
            </a:solidFill>
          </a:ln>
        </p:spPr>
        <p:style>
          <a:lnRef idx="2">
            <a:schemeClr val="accent3"/>
          </a:lnRef>
          <a:fillRef idx="1">
            <a:schemeClr val="lt1"/>
          </a:fillRef>
          <a:effectRef idx="0">
            <a:schemeClr val="accent3"/>
          </a:effectRef>
          <a:fontRef idx="minor">
            <a:schemeClr val="dk1"/>
          </a:fontRef>
        </p:style>
        <p:txBody>
          <a:bodyPr>
            <a:spAutoFit/>
          </a:bodyPr>
          <a:lstStyle/>
          <a:p>
            <a:pPr>
              <a:spcBef>
                <a:spcPts val="600"/>
              </a:spcBef>
              <a:spcAft>
                <a:spcPts val="600"/>
              </a:spcAft>
              <a:defRPr/>
            </a:pPr>
            <a:r>
              <a:rPr lang="en-GB" sz="1000" b="1" dirty="0" smtClean="0"/>
              <a:t>Area </a:t>
            </a:r>
            <a:r>
              <a:rPr lang="en-GB" sz="1000" b="1" dirty="0"/>
              <a:t>Statements are an integrated evidence base, setting out the risks, priorities and opportunities at a local level to facilitate the implementation of the NNRP at a local level.</a:t>
            </a:r>
          </a:p>
          <a:p>
            <a:pPr>
              <a:spcBef>
                <a:spcPts val="300"/>
              </a:spcBef>
              <a:spcAft>
                <a:spcPts val="300"/>
              </a:spcAft>
              <a:defRPr/>
            </a:pPr>
            <a:r>
              <a:rPr lang="en-GB" sz="1000" dirty="0" smtClean="0"/>
              <a:t>Produced </a:t>
            </a:r>
            <a:r>
              <a:rPr lang="en-GB" sz="1000" dirty="0"/>
              <a:t>by NRW.</a:t>
            </a:r>
          </a:p>
          <a:p>
            <a:pPr>
              <a:spcBef>
                <a:spcPts val="600"/>
              </a:spcBef>
              <a:spcAft>
                <a:spcPts val="600"/>
              </a:spcAft>
              <a:defRPr/>
            </a:pPr>
            <a:r>
              <a:rPr lang="en-GB" sz="1000" dirty="0" smtClean="0"/>
              <a:t>Collaboration </a:t>
            </a:r>
            <a:r>
              <a:rPr lang="en-GB" sz="1000" dirty="0"/>
              <a:t>opportunities for different bodies to work together in the delivery of SMNR</a:t>
            </a:r>
          </a:p>
          <a:p>
            <a:pPr>
              <a:spcBef>
                <a:spcPts val="600"/>
              </a:spcBef>
              <a:spcAft>
                <a:spcPts val="600"/>
              </a:spcAft>
              <a:defRPr/>
            </a:pPr>
            <a:r>
              <a:rPr lang="en-GB" sz="1000" dirty="0" smtClean="0"/>
              <a:t>Rationalise plans</a:t>
            </a:r>
            <a:endParaRPr lang="en-GB" sz="1000" dirty="0"/>
          </a:p>
        </p:txBody>
      </p:sp>
      <p:sp>
        <p:nvSpPr>
          <p:cNvPr id="15" name="Rectangle 14"/>
          <p:cNvSpPr/>
          <p:nvPr/>
        </p:nvSpPr>
        <p:spPr bwMode="auto">
          <a:xfrm>
            <a:off x="6162675" y="1869792"/>
            <a:ext cx="2066925" cy="1631216"/>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a:spcBef>
                <a:spcPts val="600"/>
              </a:spcBef>
              <a:spcAft>
                <a:spcPts val="600"/>
              </a:spcAft>
              <a:defRPr/>
            </a:pPr>
            <a:r>
              <a:rPr lang="en-GB" sz="1000" dirty="0" smtClean="0"/>
              <a:t>The </a:t>
            </a:r>
            <a:r>
              <a:rPr lang="en-GB" sz="1000" b="1" dirty="0"/>
              <a:t>State of Natural Resources Report (SoNaRR), </a:t>
            </a:r>
            <a:r>
              <a:rPr lang="en-GB" sz="1000" dirty="0"/>
              <a:t>produced by NRW, will report on the status of Wales’ natural resources and track the progress being made towards achieving the sustainable management of natural resources.  It will also serve as an essential evidence base to underpin the NNRP</a:t>
            </a:r>
            <a:r>
              <a:rPr lang="en-GB" sz="1000" dirty="0" smtClean="0"/>
              <a:t>.</a:t>
            </a:r>
            <a:endParaRPr lang="en-GB" sz="1000" dirty="0"/>
          </a:p>
        </p:txBody>
      </p:sp>
      <p:sp>
        <p:nvSpPr>
          <p:cNvPr id="16" name="Rectangle 15"/>
          <p:cNvSpPr/>
          <p:nvPr/>
        </p:nvSpPr>
        <p:spPr bwMode="auto">
          <a:xfrm>
            <a:off x="2527300" y="5951363"/>
            <a:ext cx="4924425" cy="862013"/>
          </a:xfrm>
          <a:prstGeom prst="rect">
            <a:avLst/>
          </a:prstGeom>
          <a:ln>
            <a:solidFill>
              <a:schemeClr val="accent2"/>
            </a:solidFill>
          </a:ln>
        </p:spPr>
        <p:style>
          <a:lnRef idx="2">
            <a:schemeClr val="accent3"/>
          </a:lnRef>
          <a:fillRef idx="1">
            <a:schemeClr val="lt1"/>
          </a:fillRef>
          <a:effectRef idx="0">
            <a:schemeClr val="accent3"/>
          </a:effectRef>
          <a:fontRef idx="minor">
            <a:schemeClr val="dk1"/>
          </a:fontRef>
        </p:style>
        <p:txBody>
          <a:bodyPr>
            <a:spAutoFit/>
          </a:bodyPr>
          <a:lstStyle/>
          <a:p>
            <a:pPr>
              <a:spcBef>
                <a:spcPts val="300"/>
              </a:spcBef>
              <a:spcAft>
                <a:spcPts val="300"/>
              </a:spcAft>
              <a:defRPr/>
            </a:pPr>
            <a:r>
              <a:rPr lang="en-GB" sz="1000" dirty="0"/>
              <a:t>The </a:t>
            </a:r>
            <a:r>
              <a:rPr lang="en-GB" sz="1000" b="1" dirty="0"/>
              <a:t>National Natural Resource Policy </a:t>
            </a:r>
            <a:r>
              <a:rPr lang="en-GB" sz="1000" dirty="0"/>
              <a:t>will set out the priorities for the sustainable management of natural resources at a national level.   It will outline how the sustainable management of Wales’ natural resources will provide benefits to society and the economy as well as the environment, supporting the goals outlined in the Wellbeing of Future Generations  (Wales) Act. </a:t>
            </a:r>
          </a:p>
        </p:txBody>
      </p:sp>
      <p:sp>
        <p:nvSpPr>
          <p:cNvPr id="17" name="Right Arrow 16"/>
          <p:cNvSpPr/>
          <p:nvPr/>
        </p:nvSpPr>
        <p:spPr bwMode="auto">
          <a:xfrm>
            <a:off x="4059238" y="5321126"/>
            <a:ext cx="1114425" cy="479425"/>
          </a:xfrm>
          <a:prstGeom prst="rightArrow">
            <a:avLst/>
          </a:prstGeom>
          <a:ln>
            <a:solidFill>
              <a:schemeClr val="accent2"/>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GB"/>
          </a:p>
        </p:txBody>
      </p:sp>
      <p:cxnSp>
        <p:nvCxnSpPr>
          <p:cNvPr id="18" name="Straight Arrow Connector 17"/>
          <p:cNvCxnSpPr>
            <a:stCxn id="7" idx="1"/>
          </p:cNvCxnSpPr>
          <p:nvPr/>
        </p:nvCxnSpPr>
        <p:spPr bwMode="auto">
          <a:xfrm flipH="1" flipV="1">
            <a:off x="2123728" y="3793689"/>
            <a:ext cx="91811" cy="440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bwMode="auto">
          <a:xfrm>
            <a:off x="5614988" y="2716808"/>
            <a:ext cx="5476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3"/>
          </p:cNvCxnSpPr>
          <p:nvPr/>
        </p:nvCxnSpPr>
        <p:spPr bwMode="auto">
          <a:xfrm flipH="1">
            <a:off x="5724128" y="5526555"/>
            <a:ext cx="124926" cy="4248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Slide Number Placeholder 28"/>
          <p:cNvSpPr>
            <a:spLocks noGrp="1"/>
          </p:cNvSpPr>
          <p:nvPr>
            <p:ph type="sldNum" sz="quarter" idx="12"/>
          </p:nvPr>
        </p:nvSpPr>
        <p:spPr/>
        <p:txBody>
          <a:bodyPr/>
          <a:lstStyle/>
          <a:p>
            <a:fld id="{1EB79DAB-90E4-4F14-9B31-761BB9951B41}" type="slidenum">
              <a:rPr lang="en-GB" smtClean="0"/>
              <a:pPr/>
              <a:t>2</a:t>
            </a:fld>
            <a:endParaRPr lang="en-GB"/>
          </a:p>
        </p:txBody>
      </p:sp>
    </p:spTree>
    <p:extLst>
      <p:ext uri="{BB962C8B-B14F-4D97-AF65-F5344CB8AC3E}">
        <p14:creationId xmlns:p14="http://schemas.microsoft.com/office/powerpoint/2010/main" val="9834678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ltLang="en-US" dirty="0">
                <a:ea typeface="ヒラギノ角ゴ Pro W3"/>
              </a:rPr>
              <a:t>Next </a:t>
            </a:r>
            <a:r>
              <a:rPr lang="en-GB" altLang="en-US" dirty="0" smtClean="0">
                <a:ea typeface="ヒラギノ角ゴ Pro W3"/>
              </a:rPr>
              <a:t>Steps</a:t>
            </a:r>
            <a:endParaRPr lang="en-GB" dirty="0"/>
          </a:p>
        </p:txBody>
      </p:sp>
      <p:sp>
        <p:nvSpPr>
          <p:cNvPr id="4198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33B5942-DA4B-4EF1-A8F6-6909336EF7A9}" type="slidenum">
              <a:rPr lang="en-GB" altLang="en-US" sz="1200" smtClean="0">
                <a:solidFill>
                  <a:srgbClr val="898989"/>
                </a:solidFill>
              </a:rPr>
              <a:pPr>
                <a:spcBef>
                  <a:spcPct val="0"/>
                </a:spcBef>
                <a:buFontTx/>
                <a:buNone/>
              </a:pPr>
              <a:t>3</a:t>
            </a:fld>
            <a:endParaRPr lang="en-GB" altLang="en-US" sz="1200" smtClean="0">
              <a:solidFill>
                <a:srgbClr val="898989"/>
              </a:solidFill>
            </a:endParaRPr>
          </a:p>
        </p:txBody>
      </p:sp>
      <p:pic>
        <p:nvPicPr>
          <p:cNvPr id="41988" name="Picture 6" descr="Slide2.jpg"/>
          <p:cNvPicPr>
            <a:picLocks noChangeAspect="1"/>
          </p:cNvPicPr>
          <p:nvPr/>
        </p:nvPicPr>
        <p:blipFill rotWithShape="1">
          <a:blip r:embed="rId3">
            <a:extLst>
              <a:ext uri="{28A0092B-C50C-407E-A947-70E740481C1C}">
                <a14:useLocalDpi xmlns:a14="http://schemas.microsoft.com/office/drawing/2010/main" val="0"/>
              </a:ext>
            </a:extLst>
          </a:blip>
          <a:srcRect b="12819"/>
          <a:stretch/>
        </p:blipFill>
        <p:spPr bwMode="auto">
          <a:xfrm>
            <a:off x="0" y="3419879"/>
            <a:ext cx="4254500" cy="342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Box 8"/>
          <p:cNvSpPr txBox="1">
            <a:spLocks noChangeArrowheads="1"/>
          </p:cNvSpPr>
          <p:nvPr/>
        </p:nvSpPr>
        <p:spPr bwMode="auto">
          <a:xfrm>
            <a:off x="503238" y="712788"/>
            <a:ext cx="8385175"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000" b="1" i="1">
              <a:solidFill>
                <a:srgbClr val="00505A"/>
              </a:solidFill>
              <a:latin typeface="Arial" panose="020B0604020202020204" pitchFamily="34" charset="0"/>
              <a:ea typeface="ヒラギノ角ゴ Pro W3"/>
            </a:endParaRPr>
          </a:p>
          <a:p>
            <a:pPr eaLnBrk="1" hangingPunct="1">
              <a:spcBef>
                <a:spcPct val="0"/>
              </a:spcBef>
              <a:buFontTx/>
              <a:buNone/>
            </a:pPr>
            <a:endParaRPr lang="en-GB" altLang="en-US" sz="1000" b="1" i="1">
              <a:solidFill>
                <a:srgbClr val="00505A"/>
              </a:solidFill>
              <a:latin typeface="Arial" panose="020B0604020202020204" pitchFamily="34" charset="0"/>
              <a:ea typeface="ヒラギノ角ゴ Pro W3"/>
            </a:endParaRPr>
          </a:p>
          <a:p>
            <a:pPr eaLnBrk="1" hangingPunct="1">
              <a:spcBef>
                <a:spcPct val="0"/>
              </a:spcBef>
              <a:buFontTx/>
              <a:buNone/>
            </a:pPr>
            <a:endParaRPr lang="en-GB" altLang="en-US" sz="1000" b="1" i="1">
              <a:solidFill>
                <a:srgbClr val="00505A"/>
              </a:solidFill>
              <a:latin typeface="Arial" panose="020B0604020202020204" pitchFamily="34" charset="0"/>
              <a:ea typeface="ヒラギノ角ゴ Pro W3"/>
            </a:endParaRPr>
          </a:p>
          <a:p>
            <a:pPr eaLnBrk="1" hangingPunct="1">
              <a:spcBef>
                <a:spcPct val="0"/>
              </a:spcBef>
              <a:buFontTx/>
              <a:buNone/>
            </a:pPr>
            <a:endParaRPr lang="en-GB" altLang="en-US" sz="1000" b="1" i="1">
              <a:solidFill>
                <a:srgbClr val="00505A"/>
              </a:solidFill>
              <a:latin typeface="Arial" panose="020B0604020202020204" pitchFamily="34" charset="0"/>
              <a:ea typeface="ヒラギノ角ゴ Pro W3"/>
            </a:endParaRPr>
          </a:p>
          <a:p>
            <a:pPr eaLnBrk="1" hangingPunct="1">
              <a:spcBef>
                <a:spcPct val="0"/>
              </a:spcBef>
              <a:buFontTx/>
              <a:buNone/>
            </a:pPr>
            <a:endParaRPr lang="en-GB" altLang="en-US" sz="5100">
              <a:solidFill>
                <a:srgbClr val="00505A"/>
              </a:solidFill>
              <a:ea typeface="ヒラギノ角ゴ Pro W3"/>
            </a:endParaRPr>
          </a:p>
          <a:p>
            <a:pPr eaLnBrk="1" hangingPunct="1">
              <a:spcBef>
                <a:spcPct val="0"/>
              </a:spcBef>
              <a:buFontTx/>
              <a:buNone/>
            </a:pPr>
            <a:endParaRPr lang="en-GB" altLang="en-US" sz="5100">
              <a:solidFill>
                <a:srgbClr val="00505A"/>
              </a:solidFill>
              <a:ea typeface="ヒラギノ角ゴ Pro W3"/>
            </a:endParaRPr>
          </a:p>
        </p:txBody>
      </p:sp>
      <p:graphicFrame>
        <p:nvGraphicFramePr>
          <p:cNvPr id="2" name="Diagram 1"/>
          <p:cNvGraphicFramePr/>
          <p:nvPr>
            <p:extLst>
              <p:ext uri="{D42A27DB-BD31-4B8C-83A1-F6EECF244321}">
                <p14:modId xmlns:p14="http://schemas.microsoft.com/office/powerpoint/2010/main" val="2163190193"/>
              </p:ext>
            </p:extLst>
          </p:nvPr>
        </p:nvGraphicFramePr>
        <p:xfrm>
          <a:off x="609600" y="2093540"/>
          <a:ext cx="8216900" cy="49768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503238" y="1637729"/>
            <a:ext cx="1993900" cy="523875"/>
          </a:xfrm>
          <a:prstGeom prst="rect">
            <a:avLst/>
          </a:prstGeom>
          <a:solidFill>
            <a:schemeClr val="accent4"/>
          </a:solidFill>
        </p:spPr>
        <p:txBody>
          <a:bodyPr>
            <a:spAutoFit/>
          </a:bodyPr>
          <a:lstStyle/>
          <a:p>
            <a:pPr>
              <a:defRPr/>
            </a:pPr>
            <a:r>
              <a:rPr lang="en-GB" sz="1400" b="1" dirty="0">
                <a:latin typeface="Arial" charset="0"/>
                <a:ea typeface="ＭＳ Ｐゴシック" charset="-128"/>
              </a:rPr>
              <a:t>Natural Resources Policy Statement</a:t>
            </a:r>
          </a:p>
        </p:txBody>
      </p:sp>
      <p:sp>
        <p:nvSpPr>
          <p:cNvPr id="5" name="TextBox 4"/>
          <p:cNvSpPr txBox="1"/>
          <p:nvPr/>
        </p:nvSpPr>
        <p:spPr>
          <a:xfrm>
            <a:off x="2243138" y="5422528"/>
            <a:ext cx="2816225" cy="523875"/>
          </a:xfrm>
          <a:prstGeom prst="rect">
            <a:avLst/>
          </a:prstGeom>
          <a:solidFill>
            <a:schemeClr val="accent3"/>
          </a:solidFill>
        </p:spPr>
        <p:txBody>
          <a:bodyPr>
            <a:spAutoFit/>
          </a:bodyPr>
          <a:lstStyle/>
          <a:p>
            <a:pPr>
              <a:defRPr/>
            </a:pPr>
            <a:r>
              <a:rPr lang="en-GB" sz="1400" b="1" dirty="0">
                <a:solidFill>
                  <a:schemeClr val="bg1"/>
                </a:solidFill>
                <a:latin typeface="Arial" charset="0"/>
                <a:ea typeface="ＭＳ Ｐゴシック" charset="-128"/>
              </a:rPr>
              <a:t>SoNaRR Evidence gathering and assessment of SMNR</a:t>
            </a:r>
          </a:p>
        </p:txBody>
      </p:sp>
      <p:sp>
        <p:nvSpPr>
          <p:cNvPr id="6" name="TextBox 5"/>
          <p:cNvSpPr txBox="1"/>
          <p:nvPr/>
        </p:nvSpPr>
        <p:spPr>
          <a:xfrm>
            <a:off x="5867400" y="5422528"/>
            <a:ext cx="1371600" cy="523875"/>
          </a:xfrm>
          <a:prstGeom prst="rect">
            <a:avLst/>
          </a:prstGeom>
          <a:solidFill>
            <a:schemeClr val="accent3"/>
          </a:solidFill>
        </p:spPr>
        <p:txBody>
          <a:bodyPr>
            <a:spAutoFit/>
          </a:bodyPr>
          <a:lstStyle/>
          <a:p>
            <a:pPr>
              <a:defRPr/>
            </a:pPr>
            <a:r>
              <a:rPr lang="en-GB" sz="1400" b="1" dirty="0">
                <a:solidFill>
                  <a:schemeClr val="bg1"/>
                </a:solidFill>
                <a:latin typeface="Arial" charset="0"/>
                <a:ea typeface="ＭＳ Ｐゴシック" charset="-128"/>
              </a:rPr>
              <a:t>Publication Sept 16</a:t>
            </a:r>
          </a:p>
        </p:txBody>
      </p:sp>
      <p:sp>
        <p:nvSpPr>
          <p:cNvPr id="8" name="TextBox 7"/>
          <p:cNvSpPr txBox="1"/>
          <p:nvPr/>
        </p:nvSpPr>
        <p:spPr>
          <a:xfrm>
            <a:off x="2592388" y="6093296"/>
            <a:ext cx="5981700" cy="369887"/>
          </a:xfrm>
          <a:prstGeom prst="rect">
            <a:avLst/>
          </a:prstGeom>
          <a:solidFill>
            <a:schemeClr val="accent3"/>
          </a:solidFill>
        </p:spPr>
        <p:txBody>
          <a:bodyPr>
            <a:spAutoFit/>
          </a:bodyPr>
          <a:lstStyle/>
          <a:p>
            <a:pPr>
              <a:defRPr/>
            </a:pPr>
            <a:r>
              <a:rPr lang="en-GB" b="1" dirty="0">
                <a:solidFill>
                  <a:schemeClr val="bg1"/>
                </a:solidFill>
                <a:latin typeface="Arial" charset="0"/>
                <a:ea typeface="ＭＳ Ｐゴシック" charset="-128"/>
              </a:rPr>
              <a:t>Joint NRW/WG Core NRM Evidence Group</a:t>
            </a:r>
          </a:p>
        </p:txBody>
      </p:sp>
      <p:sp>
        <p:nvSpPr>
          <p:cNvPr id="9" name="TextBox 8"/>
          <p:cNvSpPr txBox="1"/>
          <p:nvPr/>
        </p:nvSpPr>
        <p:spPr>
          <a:xfrm>
            <a:off x="3744913" y="2026667"/>
            <a:ext cx="1314450" cy="738187"/>
          </a:xfrm>
          <a:prstGeom prst="rect">
            <a:avLst/>
          </a:prstGeom>
          <a:solidFill>
            <a:schemeClr val="accent2"/>
          </a:solidFill>
        </p:spPr>
        <p:txBody>
          <a:bodyPr>
            <a:spAutoFit/>
          </a:bodyPr>
          <a:lstStyle/>
          <a:p>
            <a:pPr>
              <a:defRPr/>
            </a:pPr>
            <a:r>
              <a:rPr lang="en-GB" sz="1400" b="1" dirty="0">
                <a:latin typeface="Arial" charset="0"/>
                <a:ea typeface="ＭＳ Ｐゴシック" charset="-128"/>
              </a:rPr>
              <a:t>SSE consultation</a:t>
            </a:r>
          </a:p>
          <a:p>
            <a:pPr>
              <a:defRPr/>
            </a:pPr>
            <a:endParaRPr lang="en-GB" sz="1400" b="1" dirty="0">
              <a:latin typeface="Arial" charset="0"/>
              <a:ea typeface="ＭＳ Ｐゴシック" charset="-128"/>
            </a:endParaRPr>
          </a:p>
        </p:txBody>
      </p:sp>
      <p:sp>
        <p:nvSpPr>
          <p:cNvPr id="17" name="TextBox 16"/>
          <p:cNvSpPr txBox="1"/>
          <p:nvPr/>
        </p:nvSpPr>
        <p:spPr>
          <a:xfrm>
            <a:off x="5473700" y="2025079"/>
            <a:ext cx="2667000" cy="738188"/>
          </a:xfrm>
          <a:prstGeom prst="rect">
            <a:avLst/>
          </a:prstGeom>
          <a:solidFill>
            <a:schemeClr val="accent2"/>
          </a:solidFill>
        </p:spPr>
        <p:txBody>
          <a:bodyPr>
            <a:spAutoFit/>
          </a:bodyPr>
          <a:lstStyle/>
          <a:p>
            <a:pPr>
              <a:defRPr/>
            </a:pPr>
            <a:r>
              <a:rPr lang="en-GB" sz="1400" b="1" dirty="0">
                <a:latin typeface="Arial" charset="0"/>
                <a:ea typeface="ＭＳ Ｐゴシック" charset="-128"/>
              </a:rPr>
              <a:t>NNRP SA appraisal</a:t>
            </a:r>
          </a:p>
          <a:p>
            <a:pPr>
              <a:defRPr/>
            </a:pPr>
            <a:endParaRPr lang="en-GB" sz="1400" b="1" dirty="0">
              <a:latin typeface="Arial" charset="0"/>
              <a:ea typeface="ＭＳ Ｐゴシック" charset="-128"/>
            </a:endParaRPr>
          </a:p>
          <a:p>
            <a:pPr>
              <a:defRPr/>
            </a:pPr>
            <a:endParaRPr lang="en-GB" sz="1400" b="1" dirty="0">
              <a:latin typeface="Arial" charset="0"/>
              <a:ea typeface="ＭＳ Ｐゴシック" charset="-128"/>
            </a:endParaRPr>
          </a:p>
        </p:txBody>
      </p:sp>
      <p:sp>
        <p:nvSpPr>
          <p:cNvPr id="11" name="TextBox 10"/>
          <p:cNvSpPr txBox="1"/>
          <p:nvPr/>
        </p:nvSpPr>
        <p:spPr>
          <a:xfrm>
            <a:off x="4240213" y="3527053"/>
            <a:ext cx="1487487" cy="738187"/>
          </a:xfrm>
          <a:prstGeom prst="rect">
            <a:avLst/>
          </a:prstGeom>
          <a:solidFill>
            <a:schemeClr val="accent4"/>
          </a:solidFill>
        </p:spPr>
        <p:txBody>
          <a:bodyPr>
            <a:spAutoFit/>
          </a:bodyPr>
          <a:lstStyle/>
          <a:p>
            <a:pPr>
              <a:defRPr/>
            </a:pPr>
            <a:r>
              <a:rPr lang="en-GB" sz="1400" b="1" dirty="0">
                <a:latin typeface="Arial" charset="0"/>
                <a:ea typeface="ＭＳ Ｐゴシック" charset="-128"/>
              </a:rPr>
              <a:t>NNRP options development</a:t>
            </a:r>
          </a:p>
          <a:p>
            <a:pPr>
              <a:defRPr/>
            </a:pPr>
            <a:endParaRPr lang="en-GB" sz="1400" dirty="0">
              <a:latin typeface="Arial" charset="0"/>
              <a:ea typeface="ＭＳ Ｐゴシック" charset="-128"/>
            </a:endParaRPr>
          </a:p>
        </p:txBody>
      </p:sp>
      <p:sp>
        <p:nvSpPr>
          <p:cNvPr id="19" name="TextBox 18"/>
          <p:cNvSpPr txBox="1"/>
          <p:nvPr/>
        </p:nvSpPr>
        <p:spPr>
          <a:xfrm>
            <a:off x="6183313" y="3527053"/>
            <a:ext cx="1485900" cy="738187"/>
          </a:xfrm>
          <a:prstGeom prst="rect">
            <a:avLst/>
          </a:prstGeom>
          <a:solidFill>
            <a:schemeClr val="accent4"/>
          </a:solidFill>
        </p:spPr>
        <p:txBody>
          <a:bodyPr>
            <a:spAutoFit/>
          </a:bodyPr>
          <a:lstStyle/>
          <a:p>
            <a:pPr>
              <a:defRPr/>
            </a:pPr>
            <a:r>
              <a:rPr lang="en-GB" sz="1400" b="1" dirty="0">
                <a:latin typeface="Arial" charset="0"/>
                <a:ea typeface="ＭＳ Ｐゴシック" charset="-128"/>
              </a:rPr>
              <a:t>Consultation Oct 16</a:t>
            </a:r>
            <a:endParaRPr lang="en-GB" sz="1400" dirty="0">
              <a:latin typeface="Arial" charset="0"/>
              <a:ea typeface="ＭＳ Ｐゴシック" charset="-128"/>
            </a:endParaRPr>
          </a:p>
          <a:p>
            <a:pPr>
              <a:defRPr/>
            </a:pPr>
            <a:endParaRPr lang="en-GB" sz="1400" dirty="0">
              <a:latin typeface="Arial" charset="0"/>
              <a:ea typeface="ＭＳ Ｐゴシック" charset="-128"/>
            </a:endParaRPr>
          </a:p>
        </p:txBody>
      </p:sp>
      <p:sp>
        <p:nvSpPr>
          <p:cNvPr id="21" name="TextBox 20"/>
          <p:cNvSpPr txBox="1"/>
          <p:nvPr/>
        </p:nvSpPr>
        <p:spPr>
          <a:xfrm>
            <a:off x="7942263" y="3520703"/>
            <a:ext cx="884237" cy="739775"/>
          </a:xfrm>
          <a:prstGeom prst="rect">
            <a:avLst/>
          </a:prstGeom>
          <a:solidFill>
            <a:schemeClr val="accent4"/>
          </a:solidFill>
        </p:spPr>
        <p:txBody>
          <a:bodyPr>
            <a:spAutoFit/>
          </a:bodyPr>
          <a:lstStyle/>
          <a:p>
            <a:pPr>
              <a:defRPr/>
            </a:pPr>
            <a:r>
              <a:rPr lang="en-GB" sz="1400" b="1" dirty="0">
                <a:latin typeface="Arial" charset="0"/>
                <a:ea typeface="ＭＳ Ｐゴシック" charset="-128"/>
              </a:rPr>
              <a:t>Publish</a:t>
            </a:r>
          </a:p>
          <a:p>
            <a:pPr>
              <a:defRPr/>
            </a:pPr>
            <a:endParaRPr lang="en-GB" sz="1400" dirty="0">
              <a:latin typeface="Arial" charset="0"/>
              <a:ea typeface="ＭＳ Ｐゴシック" charset="-128"/>
            </a:endParaRPr>
          </a:p>
          <a:p>
            <a:pPr>
              <a:defRPr/>
            </a:pPr>
            <a:endParaRPr lang="en-GB" sz="1400" dirty="0">
              <a:latin typeface="Arial" charset="0"/>
              <a:ea typeface="ＭＳ Ｐゴシック" charset="-128"/>
            </a:endParaRPr>
          </a:p>
        </p:txBody>
      </p:sp>
      <p:sp>
        <p:nvSpPr>
          <p:cNvPr id="3" name="TextBox 2"/>
          <p:cNvSpPr txBox="1"/>
          <p:nvPr/>
        </p:nvSpPr>
        <p:spPr>
          <a:xfrm>
            <a:off x="3213100" y="4976440"/>
            <a:ext cx="1722438" cy="307975"/>
          </a:xfrm>
          <a:prstGeom prst="rect">
            <a:avLst/>
          </a:prstGeom>
          <a:solidFill>
            <a:schemeClr val="accent6"/>
          </a:solidFill>
        </p:spPr>
        <p:txBody>
          <a:bodyPr>
            <a:spAutoFit/>
          </a:bodyPr>
          <a:lstStyle/>
          <a:p>
            <a:pPr>
              <a:defRPr/>
            </a:pPr>
            <a:r>
              <a:rPr lang="en-GB" sz="1400" b="1" dirty="0">
                <a:latin typeface="Arial" charset="0"/>
                <a:ea typeface="ＭＳ Ｐゴシック" charset="-128"/>
              </a:rPr>
              <a:t>Guidance  </a:t>
            </a:r>
          </a:p>
        </p:txBody>
      </p:sp>
      <p:sp>
        <p:nvSpPr>
          <p:cNvPr id="12" name="TextBox 11"/>
          <p:cNvSpPr txBox="1"/>
          <p:nvPr/>
        </p:nvSpPr>
        <p:spPr>
          <a:xfrm>
            <a:off x="3455988" y="2895029"/>
            <a:ext cx="4940300" cy="461963"/>
          </a:xfrm>
          <a:prstGeom prst="rect">
            <a:avLst/>
          </a:prstGeom>
          <a:solidFill>
            <a:schemeClr val="accent6"/>
          </a:solidFill>
        </p:spPr>
        <p:txBody>
          <a:bodyPr>
            <a:spAutoFit/>
          </a:bodyPr>
          <a:lstStyle/>
          <a:p>
            <a:pPr>
              <a:defRPr/>
            </a:pPr>
            <a:r>
              <a:rPr lang="en-GB" sz="1200" b="1" dirty="0">
                <a:latin typeface="Arial" charset="0"/>
                <a:ea typeface="ＭＳ Ｐゴシック" charset="-128"/>
              </a:rPr>
              <a:t>Internal and external engagement on </a:t>
            </a:r>
            <a:r>
              <a:rPr lang="en-GB" sz="1200" b="1" dirty="0" smtClean="0">
                <a:latin typeface="Arial" charset="0"/>
                <a:ea typeface="ＭＳ Ｐゴシック" charset="-128"/>
              </a:rPr>
              <a:t>NNRP </a:t>
            </a:r>
            <a:r>
              <a:rPr lang="en-GB" sz="1200" b="1" dirty="0">
                <a:latin typeface="Arial" charset="0"/>
                <a:ea typeface="ＭＳ Ｐゴシック" charset="-128"/>
              </a:rPr>
              <a:t>development, </a:t>
            </a:r>
          </a:p>
          <a:p>
            <a:pPr>
              <a:defRPr/>
            </a:pPr>
            <a:r>
              <a:rPr lang="en-GB" sz="1200" b="1" dirty="0">
                <a:latin typeface="Arial" charset="0"/>
                <a:ea typeface="ＭＳ Ｐゴシック" charset="-128"/>
              </a:rPr>
              <a:t>and guidance </a:t>
            </a:r>
          </a:p>
        </p:txBody>
      </p:sp>
      <p:sp>
        <p:nvSpPr>
          <p:cNvPr id="22" name="TextBox 21"/>
          <p:cNvSpPr txBox="1"/>
          <p:nvPr/>
        </p:nvSpPr>
        <p:spPr>
          <a:xfrm>
            <a:off x="2592388" y="2023492"/>
            <a:ext cx="1038225" cy="738187"/>
          </a:xfrm>
          <a:prstGeom prst="rect">
            <a:avLst/>
          </a:prstGeom>
          <a:solidFill>
            <a:schemeClr val="accent2"/>
          </a:solidFill>
        </p:spPr>
        <p:txBody>
          <a:bodyPr>
            <a:spAutoFit/>
          </a:bodyPr>
          <a:lstStyle/>
          <a:p>
            <a:pPr>
              <a:defRPr/>
            </a:pPr>
            <a:r>
              <a:rPr lang="en-GB" sz="1400" b="1" dirty="0">
                <a:latin typeface="Arial" charset="0"/>
                <a:ea typeface="ＭＳ Ｐゴシック" charset="-128"/>
              </a:rPr>
              <a:t>SA </a:t>
            </a:r>
          </a:p>
          <a:p>
            <a:pPr>
              <a:defRPr/>
            </a:pPr>
            <a:r>
              <a:rPr lang="en-GB" sz="1400" b="1" dirty="0">
                <a:latin typeface="Arial" charset="0"/>
                <a:ea typeface="ＭＳ Ｐゴシック" charset="-128"/>
              </a:rPr>
              <a:t>start up</a:t>
            </a:r>
          </a:p>
          <a:p>
            <a:pPr>
              <a:defRPr/>
            </a:pPr>
            <a:endParaRPr lang="en-GB" sz="1400" dirty="0">
              <a:latin typeface="Arial" charset="0"/>
              <a:ea typeface="ＭＳ Ｐゴシック" charset="-128"/>
            </a:endParaRPr>
          </a:p>
        </p:txBody>
      </p:sp>
    </p:spTree>
    <p:extLst>
      <p:ext uri="{BB962C8B-B14F-4D97-AF65-F5344CB8AC3E}">
        <p14:creationId xmlns:p14="http://schemas.microsoft.com/office/powerpoint/2010/main" val="2582256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ltLang="en-US" smtClean="0"/>
              <a:t>What does SoNaRR need to report on?</a:t>
            </a:r>
            <a:endParaRPr lang="en-GB" dirty="0"/>
          </a:p>
        </p:txBody>
      </p:sp>
      <p:sp>
        <p:nvSpPr>
          <p:cNvPr id="7" name="Content Placeholder 6"/>
          <p:cNvSpPr>
            <a:spLocks noGrp="1"/>
          </p:cNvSpPr>
          <p:nvPr>
            <p:ph idx="1"/>
          </p:nvPr>
        </p:nvSpPr>
        <p:spPr/>
        <p:txBody>
          <a:bodyPr/>
          <a:lstStyle/>
          <a:p>
            <a:pPr lvl="1"/>
            <a:r>
              <a:rPr lang="en-GB" altLang="en-US" dirty="0" smtClean="0"/>
              <a:t>Section 8 of the Environment Bill sets out 2 tasks for </a:t>
            </a:r>
            <a:r>
              <a:rPr lang="en-GB" altLang="en-US" dirty="0" err="1" smtClean="0"/>
              <a:t>SoNaRR</a:t>
            </a:r>
            <a:r>
              <a:rPr lang="en-GB" altLang="en-US" dirty="0" smtClean="0"/>
              <a:t>:</a:t>
            </a:r>
          </a:p>
          <a:p>
            <a:pPr lvl="1"/>
            <a:endParaRPr lang="en-GB" altLang="en-US" dirty="0" smtClean="0"/>
          </a:p>
          <a:p>
            <a:pPr marL="719138" lvl="2" indent="-719138"/>
            <a:r>
              <a:rPr lang="en-GB" altLang="en-US" b="1" dirty="0" smtClean="0">
                <a:solidFill>
                  <a:srgbClr val="0091A5"/>
                </a:solidFill>
              </a:rPr>
              <a:t>an assessment of the state of our natural resources, and </a:t>
            </a:r>
            <a:endParaRPr lang="en-GB" altLang="en-US" dirty="0" smtClean="0"/>
          </a:p>
          <a:p>
            <a:pPr marL="719138" lvl="2" indent="-719138"/>
            <a:r>
              <a:rPr lang="en-GB" altLang="en-US" b="1" dirty="0" smtClean="0">
                <a:solidFill>
                  <a:schemeClr val="accent2"/>
                </a:solidFill>
              </a:rPr>
              <a:t>the extent to which the sustainable management of natural resources is being achieved</a:t>
            </a:r>
          </a:p>
          <a:p>
            <a:pPr lvl="1"/>
            <a:endParaRPr lang="en-GB" altLang="en-US" b="1" dirty="0" smtClean="0"/>
          </a:p>
          <a:p>
            <a:pPr lvl="1"/>
            <a:r>
              <a:rPr lang="en-GB" altLang="en-US" dirty="0" smtClean="0"/>
              <a:t>The </a:t>
            </a:r>
            <a:r>
              <a:rPr lang="en-GB" altLang="en-US" i="1" dirty="0" smtClean="0"/>
              <a:t>Sustainable Management of Natural Resources </a:t>
            </a:r>
            <a:r>
              <a:rPr lang="en-GB" altLang="en-US" dirty="0" smtClean="0"/>
              <a:t>means managing natural resources sustainably ‘</a:t>
            </a:r>
            <a:r>
              <a:rPr lang="en-GB" altLang="en-US" b="1" dirty="0" smtClean="0"/>
              <a:t>to maintain and enhance the resilience of ecosystems and the benefits they provide</a:t>
            </a:r>
            <a:r>
              <a:rPr lang="en-GB" altLang="en-US" dirty="0" smtClean="0"/>
              <a:t>…’</a:t>
            </a:r>
          </a:p>
          <a:p>
            <a:pPr lvl="1"/>
            <a:endParaRPr lang="en-GB" dirty="0"/>
          </a:p>
        </p:txBody>
      </p:sp>
      <p:sp>
        <p:nvSpPr>
          <p:cNvPr id="2" name="Slide Number Placeholder 1"/>
          <p:cNvSpPr>
            <a:spLocks noGrp="1"/>
          </p:cNvSpPr>
          <p:nvPr>
            <p:ph type="sldNum" sz="quarter" idx="12"/>
          </p:nvPr>
        </p:nvSpPr>
        <p:spPr/>
        <p:txBody>
          <a:bodyPr/>
          <a:lstStyle/>
          <a:p>
            <a:fld id="{1EB79DAB-90E4-4F14-9B31-761BB9951B41}" type="slidenum">
              <a:rPr lang="en-GB" smtClean="0"/>
              <a:pPr/>
              <a:t>4</a:t>
            </a:fld>
            <a:endParaRPr lang="en-GB"/>
          </a:p>
        </p:txBody>
      </p:sp>
      <p:grpSp>
        <p:nvGrpSpPr>
          <p:cNvPr id="44036" name="Group 7"/>
          <p:cNvGrpSpPr>
            <a:grpSpLocks/>
          </p:cNvGrpSpPr>
          <p:nvPr/>
        </p:nvGrpSpPr>
        <p:grpSpPr bwMode="auto">
          <a:xfrm>
            <a:off x="343338" y="3494071"/>
            <a:ext cx="609600" cy="601663"/>
            <a:chOff x="926773" y="3590130"/>
            <a:chExt cx="609600" cy="602615"/>
          </a:xfrm>
        </p:grpSpPr>
        <p:sp>
          <p:nvSpPr>
            <p:cNvPr id="4" name="Donut 3"/>
            <p:cNvSpPr/>
            <p:nvPr/>
          </p:nvSpPr>
          <p:spPr>
            <a:xfrm>
              <a:off x="926773" y="3590130"/>
              <a:ext cx="609600" cy="602615"/>
            </a:xfrm>
            <a:prstGeom prst="donut">
              <a:avLst>
                <a:gd name="adj" fmla="val 18581"/>
              </a:avLst>
            </a:prstGeom>
            <a:solidFill>
              <a:schemeClr val="accent2"/>
            </a:solidFill>
            <a:ln/>
          </p:spPr>
          <p:style>
            <a:lnRef idx="2">
              <a:schemeClr val="accent3"/>
            </a:lnRef>
            <a:fillRef idx="1">
              <a:schemeClr val="lt1"/>
            </a:fillRef>
            <a:effectRef idx="0">
              <a:schemeClr val="accent3"/>
            </a:effectRef>
            <a:fontRef idx="minor">
              <a:schemeClr val="dk1"/>
            </a:fontRef>
          </p:style>
          <p:txBody>
            <a:bodyPr anchor="ctr"/>
            <a:lstStyle/>
            <a:p>
              <a:pPr eaLnBrk="1" hangingPunct="1">
                <a:defRPr/>
              </a:pPr>
              <a:endParaRPr lang="en-GB">
                <a:cs typeface="Arial" panose="020B0604020202020204" pitchFamily="34" charset="0"/>
              </a:endParaRPr>
            </a:p>
          </p:txBody>
        </p:sp>
        <p:sp>
          <p:nvSpPr>
            <p:cNvPr id="44041" name="Text Box 2"/>
            <p:cNvSpPr txBox="1">
              <a:spLocks noChangeArrowheads="1"/>
            </p:cNvSpPr>
            <p:nvPr/>
          </p:nvSpPr>
          <p:spPr bwMode="auto">
            <a:xfrm>
              <a:off x="1062169" y="3640727"/>
              <a:ext cx="422275" cy="52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eaLnBrk="1" hangingPunct="1">
                <a:lnSpc>
                  <a:spcPct val="107000"/>
                </a:lnSpc>
                <a:spcBef>
                  <a:spcPct val="0"/>
                </a:spcBef>
                <a:spcAft>
                  <a:spcPts val="800"/>
                </a:spcAft>
                <a:buFontTx/>
                <a:buNone/>
              </a:pPr>
              <a:r>
                <a:rPr lang="en-GB" altLang="en-US" sz="26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endParaRPr lang="en-GB" altLang="en-US" sz="1100" b="1"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4037" name="Group 2"/>
          <p:cNvGrpSpPr>
            <a:grpSpLocks/>
          </p:cNvGrpSpPr>
          <p:nvPr/>
        </p:nvGrpSpPr>
        <p:grpSpPr bwMode="auto">
          <a:xfrm>
            <a:off x="336988" y="2708920"/>
            <a:ext cx="609600" cy="603250"/>
            <a:chOff x="908213" y="2843499"/>
            <a:chExt cx="609600" cy="602615"/>
          </a:xfrm>
        </p:grpSpPr>
        <p:sp>
          <p:nvSpPr>
            <p:cNvPr id="6" name="Donut 5"/>
            <p:cNvSpPr/>
            <p:nvPr/>
          </p:nvSpPr>
          <p:spPr>
            <a:xfrm>
              <a:off x="908213" y="2843499"/>
              <a:ext cx="609600" cy="602615"/>
            </a:xfrm>
            <a:prstGeom prst="donut">
              <a:avLst>
                <a:gd name="adj" fmla="val 1858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sp>
          <p:nvSpPr>
            <p:cNvPr id="44039" name="Text Box 2"/>
            <p:cNvSpPr txBox="1">
              <a:spLocks noChangeArrowheads="1"/>
            </p:cNvSpPr>
            <p:nvPr/>
          </p:nvSpPr>
          <p:spPr bwMode="auto">
            <a:xfrm>
              <a:off x="1038769" y="2874770"/>
              <a:ext cx="422275" cy="50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eaLnBrk="1" hangingPunct="1">
                <a:lnSpc>
                  <a:spcPct val="107000"/>
                </a:lnSpc>
                <a:spcBef>
                  <a:spcPct val="0"/>
                </a:spcBef>
                <a:spcAft>
                  <a:spcPts val="800"/>
                </a:spcAft>
                <a:buFontTx/>
                <a:buNone/>
              </a:pPr>
              <a:r>
                <a:rPr lang="en-GB" altLang="en-US" sz="26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1</a:t>
              </a:r>
              <a:endParaRPr lang="en-GB" altLang="en-US" sz="1100" b="1"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45361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ltLang="en-US" smtClean="0"/>
              <a:t>Which means…</a:t>
            </a:r>
            <a:endParaRPr lang="en-GB" dirty="0"/>
          </a:p>
        </p:txBody>
      </p:sp>
      <p:sp>
        <p:nvSpPr>
          <p:cNvPr id="7" name="Content Placeholder 6"/>
          <p:cNvSpPr>
            <a:spLocks noGrp="1"/>
          </p:cNvSpPr>
          <p:nvPr>
            <p:ph idx="1"/>
          </p:nvPr>
        </p:nvSpPr>
        <p:spPr/>
        <p:txBody>
          <a:bodyPr/>
          <a:lstStyle/>
          <a:p>
            <a:pPr marL="719138" lvl="2" indent="-719138"/>
            <a:r>
              <a:rPr lang="en-GB" b="1" dirty="0" smtClean="0">
                <a:solidFill>
                  <a:schemeClr val="accent1"/>
                </a:solidFill>
              </a:rPr>
              <a:t>an assessment of the state of our natural resources </a:t>
            </a:r>
            <a:r>
              <a:rPr lang="en-GB" dirty="0" smtClean="0">
                <a:solidFill>
                  <a:schemeClr val="accent1"/>
                </a:solidFill>
              </a:rPr>
              <a:t/>
            </a:r>
            <a:br>
              <a:rPr lang="en-GB" dirty="0" smtClean="0">
                <a:solidFill>
                  <a:schemeClr val="accent1"/>
                </a:solidFill>
              </a:rPr>
            </a:br>
            <a:r>
              <a:rPr lang="en-GB" dirty="0" smtClean="0"/>
              <a:t>– looking at environmental status &amp; drivers of change, highlighting the risks to the resilience of ecosystems and the impact on wellbeing</a:t>
            </a:r>
          </a:p>
          <a:p>
            <a:pPr marL="719138" lvl="2" indent="-719138"/>
            <a:endParaRPr lang="en-GB" dirty="0" smtClean="0"/>
          </a:p>
          <a:p>
            <a:pPr marL="719138" lvl="2" indent="-719138"/>
            <a:r>
              <a:rPr lang="en-GB" b="1" dirty="0" smtClean="0">
                <a:solidFill>
                  <a:schemeClr val="accent2"/>
                </a:solidFill>
              </a:rPr>
              <a:t>the extent to which the sustainable management of natural resources is being achieved </a:t>
            </a:r>
            <a:r>
              <a:rPr lang="en-GB" dirty="0" smtClean="0">
                <a:solidFill>
                  <a:schemeClr val="accent2"/>
                </a:solidFill>
              </a:rPr>
              <a:t/>
            </a:r>
            <a:br>
              <a:rPr lang="en-GB" dirty="0" smtClean="0">
                <a:solidFill>
                  <a:schemeClr val="accent2"/>
                </a:solidFill>
              </a:rPr>
            </a:br>
            <a:r>
              <a:rPr lang="en-GB" dirty="0" smtClean="0"/>
              <a:t>– looking at human management of the environment, land use, pollution and waste management, resource efficiency</a:t>
            </a:r>
          </a:p>
          <a:p>
            <a:pPr marL="719138" lvl="2" indent="-719138"/>
            <a:endParaRPr lang="en-GB" dirty="0"/>
          </a:p>
        </p:txBody>
      </p:sp>
      <p:sp>
        <p:nvSpPr>
          <p:cNvPr id="3" name="Slide Number Placeholder 2"/>
          <p:cNvSpPr>
            <a:spLocks noGrp="1"/>
          </p:cNvSpPr>
          <p:nvPr>
            <p:ph type="sldNum" sz="quarter" idx="12"/>
          </p:nvPr>
        </p:nvSpPr>
        <p:spPr/>
        <p:txBody>
          <a:bodyPr/>
          <a:lstStyle/>
          <a:p>
            <a:fld id="{1EB79DAB-90E4-4F14-9B31-761BB9951B41}" type="slidenum">
              <a:rPr lang="en-GB" smtClean="0"/>
              <a:pPr/>
              <a:t>5</a:t>
            </a:fld>
            <a:endParaRPr lang="en-GB"/>
          </a:p>
        </p:txBody>
      </p:sp>
      <p:sp>
        <p:nvSpPr>
          <p:cNvPr id="46082" name="Rectangle 5"/>
          <p:cNvSpPr>
            <a:spLocks noChangeArrowheads="1"/>
          </p:cNvSpPr>
          <p:nvPr/>
        </p:nvSpPr>
        <p:spPr bwMode="auto">
          <a:xfrm>
            <a:off x="5668963" y="3970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eaLnBrk="1" hangingPunct="1">
              <a:spcBef>
                <a:spcPct val="0"/>
              </a:spcBef>
              <a:buFontTx/>
              <a:buNone/>
            </a:pPr>
            <a:endParaRPr lang="en-GB" altLang="en-US" sz="2400"/>
          </a:p>
        </p:txBody>
      </p:sp>
      <p:grpSp>
        <p:nvGrpSpPr>
          <p:cNvPr id="18" name="Group 2"/>
          <p:cNvGrpSpPr>
            <a:grpSpLocks/>
          </p:cNvGrpSpPr>
          <p:nvPr/>
        </p:nvGrpSpPr>
        <p:grpSpPr bwMode="auto">
          <a:xfrm>
            <a:off x="336988" y="1835493"/>
            <a:ext cx="609600" cy="603250"/>
            <a:chOff x="908213" y="2843499"/>
            <a:chExt cx="609600" cy="602615"/>
          </a:xfrm>
        </p:grpSpPr>
        <p:sp>
          <p:nvSpPr>
            <p:cNvPr id="19" name="Donut 18"/>
            <p:cNvSpPr/>
            <p:nvPr/>
          </p:nvSpPr>
          <p:spPr>
            <a:xfrm>
              <a:off x="908213" y="2843499"/>
              <a:ext cx="609600" cy="602615"/>
            </a:xfrm>
            <a:prstGeom prst="donut">
              <a:avLst>
                <a:gd name="adj" fmla="val 1858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sp>
          <p:nvSpPr>
            <p:cNvPr id="20" name="Text Box 2"/>
            <p:cNvSpPr txBox="1">
              <a:spLocks noChangeArrowheads="1"/>
            </p:cNvSpPr>
            <p:nvPr/>
          </p:nvSpPr>
          <p:spPr bwMode="auto">
            <a:xfrm>
              <a:off x="1038769" y="2874770"/>
              <a:ext cx="422275" cy="50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eaLnBrk="1" hangingPunct="1">
                <a:lnSpc>
                  <a:spcPct val="107000"/>
                </a:lnSpc>
                <a:spcBef>
                  <a:spcPct val="0"/>
                </a:spcBef>
                <a:spcAft>
                  <a:spcPts val="800"/>
                </a:spcAft>
                <a:buFontTx/>
                <a:buNone/>
              </a:pPr>
              <a:r>
                <a:rPr lang="en-GB" altLang="en-US" sz="26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1</a:t>
              </a:r>
              <a:endParaRPr lang="en-GB" altLang="en-US" sz="1100" b="1"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2" name="Group 11"/>
          <p:cNvGrpSpPr/>
          <p:nvPr/>
        </p:nvGrpSpPr>
        <p:grpSpPr>
          <a:xfrm>
            <a:off x="336988" y="3763441"/>
            <a:ext cx="609600" cy="601663"/>
            <a:chOff x="336988" y="3763441"/>
            <a:chExt cx="609600" cy="601663"/>
          </a:xfrm>
        </p:grpSpPr>
        <p:sp>
          <p:nvSpPr>
            <p:cNvPr id="22" name="Donut 21"/>
            <p:cNvSpPr/>
            <p:nvPr/>
          </p:nvSpPr>
          <p:spPr bwMode="auto">
            <a:xfrm>
              <a:off x="336988" y="3763441"/>
              <a:ext cx="609600" cy="601663"/>
            </a:xfrm>
            <a:prstGeom prst="donut">
              <a:avLst>
                <a:gd name="adj" fmla="val 18581"/>
              </a:avLst>
            </a:prstGeom>
            <a:solidFill>
              <a:schemeClr val="accent2"/>
            </a:solidFill>
            <a:ln/>
          </p:spPr>
          <p:style>
            <a:lnRef idx="2">
              <a:schemeClr val="accent3"/>
            </a:lnRef>
            <a:fillRef idx="1">
              <a:schemeClr val="lt1"/>
            </a:fillRef>
            <a:effectRef idx="0">
              <a:schemeClr val="accent3"/>
            </a:effectRef>
            <a:fontRef idx="minor">
              <a:schemeClr val="dk1"/>
            </a:fontRef>
          </p:style>
          <p:txBody>
            <a:bodyPr anchor="ctr"/>
            <a:lstStyle/>
            <a:p>
              <a:pPr eaLnBrk="1" hangingPunct="1">
                <a:defRPr/>
              </a:pPr>
              <a:endParaRPr lang="en-GB">
                <a:cs typeface="Arial" panose="020B0604020202020204" pitchFamily="34" charset="0"/>
              </a:endParaRPr>
            </a:p>
          </p:txBody>
        </p:sp>
        <p:sp>
          <p:nvSpPr>
            <p:cNvPr id="23" name="Text Box 2"/>
            <p:cNvSpPr txBox="1">
              <a:spLocks noChangeArrowheads="1"/>
            </p:cNvSpPr>
            <p:nvPr/>
          </p:nvSpPr>
          <p:spPr bwMode="auto">
            <a:xfrm>
              <a:off x="472384" y="3804627"/>
              <a:ext cx="422275" cy="52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eaLnBrk="1" hangingPunct="1">
                <a:lnSpc>
                  <a:spcPct val="107000"/>
                </a:lnSpc>
                <a:spcBef>
                  <a:spcPct val="0"/>
                </a:spcBef>
                <a:spcAft>
                  <a:spcPts val="800"/>
                </a:spcAft>
                <a:buFontTx/>
                <a:buNone/>
              </a:pPr>
              <a:r>
                <a:rPr lang="en-GB" altLang="en-US" sz="26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endParaRPr lang="en-GB" altLang="en-US" sz="1100" b="1"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254143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r="4319"/>
          <a:stretch/>
        </p:blipFill>
        <p:spPr>
          <a:xfrm>
            <a:off x="289950" y="1950208"/>
            <a:ext cx="8674538" cy="4719151"/>
          </a:xfrm>
          <a:prstGeom prst="rect">
            <a:avLst/>
          </a:prstGeom>
        </p:spPr>
      </p:pic>
      <p:sp>
        <p:nvSpPr>
          <p:cNvPr id="3" name="Title 2"/>
          <p:cNvSpPr>
            <a:spLocks noGrp="1"/>
          </p:cNvSpPr>
          <p:nvPr>
            <p:ph type="title"/>
          </p:nvPr>
        </p:nvSpPr>
        <p:spPr/>
        <p:txBody>
          <a:bodyPr/>
          <a:lstStyle/>
          <a:p>
            <a:r>
              <a:rPr lang="en-GB" altLang="en-US" dirty="0">
                <a:latin typeface="Calibri" panose="020F0502020204030204" pitchFamily="34" charset="0"/>
                <a:cs typeface="Times New Roman" panose="02020603050405020304" pitchFamily="18" charset="0"/>
              </a:rPr>
              <a:t>The Ecosystem </a:t>
            </a:r>
            <a:r>
              <a:rPr lang="en-GB" altLang="en-US" dirty="0" smtClean="0">
                <a:latin typeface="Calibri" panose="020F0502020204030204" pitchFamily="34" charset="0"/>
                <a:cs typeface="Times New Roman" panose="02020603050405020304" pitchFamily="18" charset="0"/>
              </a:rPr>
              <a:t>Approach</a:t>
            </a:r>
            <a:endParaRPr lang="en-GB" dirty="0"/>
          </a:p>
        </p:txBody>
      </p:sp>
      <p:sp>
        <p:nvSpPr>
          <p:cNvPr id="2" name="Slide Number Placeholder 1"/>
          <p:cNvSpPr>
            <a:spLocks noGrp="1"/>
          </p:cNvSpPr>
          <p:nvPr>
            <p:ph type="sldNum" sz="quarter" idx="12"/>
          </p:nvPr>
        </p:nvSpPr>
        <p:spPr/>
        <p:txBody>
          <a:bodyPr/>
          <a:lstStyle/>
          <a:p>
            <a:fld id="{1EB79DAB-90E4-4F14-9B31-761BB9951B41}" type="slidenum">
              <a:rPr lang="en-GB" smtClean="0"/>
              <a:pPr/>
              <a:t>6</a:t>
            </a:fld>
            <a:endParaRPr lang="en-GB"/>
          </a:p>
        </p:txBody>
      </p:sp>
      <p:grpSp>
        <p:nvGrpSpPr>
          <p:cNvPr id="9" name="Group 8"/>
          <p:cNvGrpSpPr/>
          <p:nvPr/>
        </p:nvGrpSpPr>
        <p:grpSpPr>
          <a:xfrm>
            <a:off x="4769362" y="5421193"/>
            <a:ext cx="609600" cy="603250"/>
            <a:chOff x="843845" y="2622549"/>
            <a:chExt cx="609600" cy="603250"/>
          </a:xfrm>
        </p:grpSpPr>
        <p:sp>
          <p:nvSpPr>
            <p:cNvPr id="8" name="Oval 7"/>
            <p:cNvSpPr/>
            <p:nvPr/>
          </p:nvSpPr>
          <p:spPr>
            <a:xfrm>
              <a:off x="936916" y="2719170"/>
              <a:ext cx="415107" cy="4151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2"/>
            <p:cNvGrpSpPr>
              <a:grpSpLocks/>
            </p:cNvGrpSpPr>
            <p:nvPr/>
          </p:nvGrpSpPr>
          <p:grpSpPr bwMode="auto">
            <a:xfrm>
              <a:off x="843845" y="2622549"/>
              <a:ext cx="609600" cy="603250"/>
              <a:chOff x="908213" y="2843499"/>
              <a:chExt cx="609600" cy="602615"/>
            </a:xfrm>
          </p:grpSpPr>
          <p:sp>
            <p:nvSpPr>
              <p:cNvPr id="13" name="Donut 12"/>
              <p:cNvSpPr/>
              <p:nvPr/>
            </p:nvSpPr>
            <p:spPr>
              <a:xfrm>
                <a:off x="908213" y="2843499"/>
                <a:ext cx="609600" cy="602615"/>
              </a:xfrm>
              <a:prstGeom prst="donut">
                <a:avLst>
                  <a:gd name="adj" fmla="val 1858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a:p>
            </p:txBody>
          </p:sp>
          <p:sp>
            <p:nvSpPr>
              <p:cNvPr id="14" name="Text Box 2"/>
              <p:cNvSpPr txBox="1">
                <a:spLocks noChangeArrowheads="1"/>
              </p:cNvSpPr>
              <p:nvPr/>
            </p:nvSpPr>
            <p:spPr bwMode="auto">
              <a:xfrm>
                <a:off x="1038769" y="2874770"/>
                <a:ext cx="422275" cy="50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eaLnBrk="1" hangingPunct="1">
                  <a:lnSpc>
                    <a:spcPct val="107000"/>
                  </a:lnSpc>
                  <a:spcBef>
                    <a:spcPct val="0"/>
                  </a:spcBef>
                  <a:spcAft>
                    <a:spcPts val="800"/>
                  </a:spcAft>
                  <a:buFontTx/>
                  <a:buNone/>
                </a:pPr>
                <a:r>
                  <a:rPr lang="en-GB" altLang="en-US" sz="26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1</a:t>
                </a:r>
                <a:endParaRPr lang="en-GB" altLang="en-US" sz="1100" b="1"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grpSp>
      </p:grpSp>
      <p:grpSp>
        <p:nvGrpSpPr>
          <p:cNvPr id="11" name="Group 10"/>
          <p:cNvGrpSpPr/>
          <p:nvPr/>
        </p:nvGrpSpPr>
        <p:grpSpPr>
          <a:xfrm>
            <a:off x="1691680" y="5375332"/>
            <a:ext cx="609600" cy="601663"/>
            <a:chOff x="1702540" y="2744525"/>
            <a:chExt cx="609600" cy="601663"/>
          </a:xfrm>
        </p:grpSpPr>
        <p:sp>
          <p:nvSpPr>
            <p:cNvPr id="21" name="Oval 20"/>
            <p:cNvSpPr/>
            <p:nvPr/>
          </p:nvSpPr>
          <p:spPr>
            <a:xfrm>
              <a:off x="1799786" y="2847719"/>
              <a:ext cx="415107" cy="4151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7"/>
            <p:cNvGrpSpPr>
              <a:grpSpLocks/>
            </p:cNvGrpSpPr>
            <p:nvPr/>
          </p:nvGrpSpPr>
          <p:grpSpPr bwMode="auto">
            <a:xfrm>
              <a:off x="1702540" y="2744525"/>
              <a:ext cx="609600" cy="601663"/>
              <a:chOff x="926773" y="3590130"/>
              <a:chExt cx="609600" cy="602615"/>
            </a:xfrm>
          </p:grpSpPr>
          <p:sp>
            <p:nvSpPr>
              <p:cNvPr id="16" name="Donut 15"/>
              <p:cNvSpPr/>
              <p:nvPr/>
            </p:nvSpPr>
            <p:spPr>
              <a:xfrm>
                <a:off x="926773" y="3590130"/>
                <a:ext cx="609600" cy="602615"/>
              </a:xfrm>
              <a:prstGeom prst="donut">
                <a:avLst>
                  <a:gd name="adj" fmla="val 18581"/>
                </a:avLst>
              </a:prstGeom>
              <a:solidFill>
                <a:schemeClr val="accent2"/>
              </a:solidFill>
              <a:ln/>
            </p:spPr>
            <p:style>
              <a:lnRef idx="2">
                <a:schemeClr val="accent3"/>
              </a:lnRef>
              <a:fillRef idx="1">
                <a:schemeClr val="lt1"/>
              </a:fillRef>
              <a:effectRef idx="0">
                <a:schemeClr val="accent3"/>
              </a:effectRef>
              <a:fontRef idx="minor">
                <a:schemeClr val="dk1"/>
              </a:fontRef>
            </p:style>
            <p:txBody>
              <a:bodyPr anchor="ctr"/>
              <a:lstStyle/>
              <a:p>
                <a:pPr eaLnBrk="1" hangingPunct="1">
                  <a:defRPr/>
                </a:pPr>
                <a:endParaRPr lang="en-GB">
                  <a:cs typeface="Arial" panose="020B0604020202020204" pitchFamily="34" charset="0"/>
                </a:endParaRPr>
              </a:p>
            </p:txBody>
          </p:sp>
          <p:sp>
            <p:nvSpPr>
              <p:cNvPr id="17" name="Text Box 2"/>
              <p:cNvSpPr txBox="1">
                <a:spLocks noChangeArrowheads="1"/>
              </p:cNvSpPr>
              <p:nvPr/>
            </p:nvSpPr>
            <p:spPr bwMode="auto">
              <a:xfrm>
                <a:off x="1062169" y="3640727"/>
                <a:ext cx="422275" cy="52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eaLnBrk="1" hangingPunct="1">
                  <a:lnSpc>
                    <a:spcPct val="107000"/>
                  </a:lnSpc>
                  <a:spcBef>
                    <a:spcPct val="0"/>
                  </a:spcBef>
                  <a:spcAft>
                    <a:spcPts val="800"/>
                  </a:spcAft>
                  <a:buFontTx/>
                  <a:buNone/>
                </a:pPr>
                <a:r>
                  <a:rPr lang="en-GB" altLang="en-US" sz="26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2</a:t>
                </a:r>
                <a:endParaRPr lang="en-GB" altLang="en-US" sz="1100" b="1"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1859896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smtClean="0"/>
              <a:t>Socio-ecological Systems</a:t>
            </a:r>
            <a:endParaRPr lang="en-GB" dirty="0"/>
          </a:p>
        </p:txBody>
      </p:sp>
      <p:sp>
        <p:nvSpPr>
          <p:cNvPr id="2" name="Slide Number Placeholder 1"/>
          <p:cNvSpPr>
            <a:spLocks noGrp="1"/>
          </p:cNvSpPr>
          <p:nvPr>
            <p:ph type="sldNum" sz="quarter" idx="12"/>
          </p:nvPr>
        </p:nvSpPr>
        <p:spPr/>
        <p:txBody>
          <a:bodyPr/>
          <a:lstStyle/>
          <a:p>
            <a:fld id="{1EB79DAB-90E4-4F14-9B31-761BB9951B41}" type="slidenum">
              <a:rPr lang="en-GB" smtClean="0"/>
              <a:pPr/>
              <a:t>7</a:t>
            </a:fld>
            <a:endParaRPr lang="en-GB"/>
          </a:p>
        </p:txBody>
      </p:sp>
      <p:pic>
        <p:nvPicPr>
          <p:cNvPr id="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3" y="3644900"/>
            <a:ext cx="4248150" cy="8001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31" y="4381500"/>
            <a:ext cx="9142412" cy="24765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7493" y="3860800"/>
            <a:ext cx="3676650" cy="514350"/>
          </a:xfrm>
          <a:prstGeom prst="rect">
            <a:avLst/>
          </a:prstGeom>
          <a:noFill/>
          <a:extLst>
            <a:ext uri="{909E8E84-426E-40DD-AFC4-6F175D3DCCD1}">
              <a14:hiddenFill xmlns:a14="http://schemas.microsoft.com/office/drawing/2010/main">
                <a:solidFill>
                  <a:srgbClr val="FFFFFF"/>
                </a:solidFill>
              </a14:hiddenFill>
            </a:ext>
          </a:extLst>
        </p:spPr>
      </p:pic>
      <p:sp>
        <p:nvSpPr>
          <p:cNvPr id="39" name="Text Box 5"/>
          <p:cNvSpPr txBox="1">
            <a:spLocks noChangeArrowheads="1"/>
          </p:cNvSpPr>
          <p:nvPr/>
        </p:nvSpPr>
        <p:spPr bwMode="auto">
          <a:xfrm rot="16200000">
            <a:off x="-1000300" y="2135982"/>
            <a:ext cx="2443162"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638" tIns="39319" rIns="78638" bIns="393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CA" sz="2800" b="1" i="1">
                <a:latin typeface="Times New Roman" panose="02020603050405020304" pitchFamily="18" charset="0"/>
                <a:cs typeface="Arial" panose="020B0604020202020204" pitchFamily="34" charset="0"/>
              </a:rPr>
              <a:t>Society</a:t>
            </a:r>
            <a:endParaRPr lang="en-US" sz="2800" i="1">
              <a:cs typeface="Arial" panose="020B0604020202020204" pitchFamily="34" charset="0"/>
            </a:endParaRPr>
          </a:p>
        </p:txBody>
      </p:sp>
      <p:sp>
        <p:nvSpPr>
          <p:cNvPr id="40" name="Text Box 11"/>
          <p:cNvSpPr txBox="1">
            <a:spLocks noChangeArrowheads="1"/>
          </p:cNvSpPr>
          <p:nvPr/>
        </p:nvSpPr>
        <p:spPr bwMode="auto">
          <a:xfrm>
            <a:off x="10143" y="6750050"/>
            <a:ext cx="895350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638" tIns="39319" rIns="78638" bIns="393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cs typeface="Arial" panose="020B0604020202020204" pitchFamily="34" charset="0"/>
            </a:endParaRPr>
          </a:p>
        </p:txBody>
      </p:sp>
      <p:sp>
        <p:nvSpPr>
          <p:cNvPr id="41" name="Text Box 6"/>
          <p:cNvSpPr txBox="1">
            <a:spLocks noChangeArrowheads="1"/>
          </p:cNvSpPr>
          <p:nvPr/>
        </p:nvSpPr>
        <p:spPr bwMode="auto">
          <a:xfrm rot="16200000">
            <a:off x="-1470994" y="5197475"/>
            <a:ext cx="314166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638" tIns="39319" rIns="78638" bIns="393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2800" b="1" i="1">
                <a:latin typeface="Times New Roman" panose="02020603050405020304" pitchFamily="18" charset="0"/>
                <a:cs typeface="Arial" panose="020B0604020202020204" pitchFamily="34" charset="0"/>
              </a:rPr>
              <a:t>Environment</a:t>
            </a:r>
            <a:endParaRPr lang="en-US" sz="2800" i="1">
              <a:cs typeface="Arial" panose="020B0604020202020204" pitchFamily="34" charset="0"/>
            </a:endParaRPr>
          </a:p>
        </p:txBody>
      </p:sp>
      <p:sp>
        <p:nvSpPr>
          <p:cNvPr id="42" name="Oval 8"/>
          <p:cNvSpPr>
            <a:spLocks noChangeArrowheads="1"/>
          </p:cNvSpPr>
          <p:nvPr/>
        </p:nvSpPr>
        <p:spPr bwMode="auto">
          <a:xfrm>
            <a:off x="1557957" y="1628776"/>
            <a:ext cx="5761037" cy="4608513"/>
          </a:xfrm>
          <a:prstGeom prst="ellipse">
            <a:avLst/>
          </a:prstGeom>
          <a:noFill/>
          <a:ln w="82550">
            <a:solidFill>
              <a:srgbClr val="F29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3" name="Text Box 27"/>
          <p:cNvSpPr txBox="1">
            <a:spLocks noChangeArrowheads="1"/>
          </p:cNvSpPr>
          <p:nvPr/>
        </p:nvSpPr>
        <p:spPr bwMode="auto">
          <a:xfrm>
            <a:off x="5086969" y="6583364"/>
            <a:ext cx="45005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GB" sz="1200">
                <a:latin typeface="Times New Roman" panose="02020603050405020304" pitchFamily="18" charset="0"/>
                <a:cs typeface="Arial" panose="020B0604020202020204" pitchFamily="34" charset="0"/>
              </a:rPr>
              <a:t>Adapted from: OECD / </a:t>
            </a:r>
            <a:r>
              <a:rPr lang="fr-BE" sz="1200">
                <a:latin typeface="Times New Roman" panose="02020603050405020304" pitchFamily="18" charset="0"/>
                <a:cs typeface="Arial" panose="020B0604020202020204" pitchFamily="34" charset="0"/>
              </a:rPr>
              <a:t>European Environment Agency/ UNEP</a:t>
            </a:r>
            <a:endParaRPr lang="en-GB" sz="1200">
              <a:latin typeface="Times New Roman" panose="02020603050405020304" pitchFamily="18" charset="0"/>
              <a:cs typeface="Arial" panose="020B0604020202020204" pitchFamily="34" charset="0"/>
            </a:endParaRPr>
          </a:p>
        </p:txBody>
      </p:sp>
      <p:grpSp>
        <p:nvGrpSpPr>
          <p:cNvPr id="44" name="Group 11"/>
          <p:cNvGrpSpPr>
            <a:grpSpLocks/>
          </p:cNvGrpSpPr>
          <p:nvPr/>
        </p:nvGrpSpPr>
        <p:grpSpPr bwMode="auto">
          <a:xfrm>
            <a:off x="765794" y="2852738"/>
            <a:ext cx="2663825" cy="806450"/>
            <a:chOff x="2154" y="799"/>
            <a:chExt cx="1678" cy="508"/>
          </a:xfrm>
        </p:grpSpPr>
        <p:sp>
          <p:nvSpPr>
            <p:cNvPr id="45" name="Rectangle 12"/>
            <p:cNvSpPr>
              <a:spLocks noChangeArrowheads="1"/>
            </p:cNvSpPr>
            <p:nvPr/>
          </p:nvSpPr>
          <p:spPr bwMode="auto">
            <a:xfrm>
              <a:off x="2154" y="799"/>
              <a:ext cx="1678" cy="45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 name="Text Box 13"/>
            <p:cNvSpPr txBox="1">
              <a:spLocks noChangeArrowheads="1"/>
            </p:cNvSpPr>
            <p:nvPr/>
          </p:nvSpPr>
          <p:spPr bwMode="auto">
            <a:xfrm>
              <a:off x="2200" y="890"/>
              <a:ext cx="1587" cy="41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b="1"/>
                <a:t>Drivers of change</a:t>
              </a:r>
              <a:endParaRPr lang="en-GB"/>
            </a:p>
          </p:txBody>
        </p:sp>
      </p:grpSp>
      <p:grpSp>
        <p:nvGrpSpPr>
          <p:cNvPr id="47" name="Group 14"/>
          <p:cNvGrpSpPr>
            <a:grpSpLocks/>
          </p:cNvGrpSpPr>
          <p:nvPr/>
        </p:nvGrpSpPr>
        <p:grpSpPr bwMode="auto">
          <a:xfrm>
            <a:off x="5661643" y="2852738"/>
            <a:ext cx="2808288" cy="806450"/>
            <a:chOff x="2018" y="3657"/>
            <a:chExt cx="1769" cy="508"/>
          </a:xfrm>
        </p:grpSpPr>
        <p:sp>
          <p:nvSpPr>
            <p:cNvPr id="48" name="Rectangle 15"/>
            <p:cNvSpPr>
              <a:spLocks noChangeArrowheads="1"/>
            </p:cNvSpPr>
            <p:nvPr/>
          </p:nvSpPr>
          <p:spPr bwMode="auto">
            <a:xfrm>
              <a:off x="2018" y="3657"/>
              <a:ext cx="1678" cy="454"/>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 name="Text Box 16"/>
            <p:cNvSpPr txBox="1">
              <a:spLocks noChangeArrowheads="1"/>
            </p:cNvSpPr>
            <p:nvPr/>
          </p:nvSpPr>
          <p:spPr bwMode="auto">
            <a:xfrm>
              <a:off x="2018" y="3748"/>
              <a:ext cx="1769" cy="417"/>
            </a:xfrm>
            <a:prstGeom prst="rect">
              <a:avLst/>
            </a:prstGeom>
            <a:solidFill>
              <a:srgbClr val="CC99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GB" b="1"/>
                <a:t>Ecosystem services</a:t>
              </a:r>
              <a:endParaRPr lang="en-GB"/>
            </a:p>
          </p:txBody>
        </p:sp>
      </p:grpSp>
      <p:grpSp>
        <p:nvGrpSpPr>
          <p:cNvPr id="50" name="Group 17"/>
          <p:cNvGrpSpPr>
            <a:grpSpLocks/>
          </p:cNvGrpSpPr>
          <p:nvPr/>
        </p:nvGrpSpPr>
        <p:grpSpPr bwMode="auto">
          <a:xfrm>
            <a:off x="5518769" y="5084764"/>
            <a:ext cx="2735263" cy="720725"/>
            <a:chOff x="2154" y="2160"/>
            <a:chExt cx="1723" cy="454"/>
          </a:xfrm>
        </p:grpSpPr>
        <p:sp>
          <p:nvSpPr>
            <p:cNvPr id="51" name="Rectangle 18"/>
            <p:cNvSpPr>
              <a:spLocks noChangeArrowheads="1"/>
            </p:cNvSpPr>
            <p:nvPr/>
          </p:nvSpPr>
          <p:spPr bwMode="auto">
            <a:xfrm>
              <a:off x="2154" y="2160"/>
              <a:ext cx="1678" cy="454"/>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 name="Text Box 19"/>
            <p:cNvSpPr txBox="1">
              <a:spLocks noChangeArrowheads="1"/>
            </p:cNvSpPr>
            <p:nvPr/>
          </p:nvSpPr>
          <p:spPr bwMode="auto">
            <a:xfrm>
              <a:off x="2154" y="2251"/>
              <a:ext cx="1723" cy="352"/>
            </a:xfrm>
            <a:prstGeom prst="rect">
              <a:avLst/>
            </a:prstGeom>
            <a:solidFill>
              <a:srgbClr val="99CC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GB" b="1"/>
                <a:t>State of environment</a:t>
              </a:r>
              <a:endParaRPr lang="en-GB"/>
            </a:p>
          </p:txBody>
        </p:sp>
      </p:grpSp>
      <p:grpSp>
        <p:nvGrpSpPr>
          <p:cNvPr id="53" name="Group 20"/>
          <p:cNvGrpSpPr>
            <a:grpSpLocks/>
          </p:cNvGrpSpPr>
          <p:nvPr/>
        </p:nvGrpSpPr>
        <p:grpSpPr bwMode="auto">
          <a:xfrm>
            <a:off x="910257" y="5157789"/>
            <a:ext cx="2663825" cy="720725"/>
            <a:chOff x="2154" y="1480"/>
            <a:chExt cx="1678" cy="454"/>
          </a:xfrm>
        </p:grpSpPr>
        <p:sp>
          <p:nvSpPr>
            <p:cNvPr id="54" name="Rectangle 21"/>
            <p:cNvSpPr>
              <a:spLocks noChangeArrowheads="1"/>
            </p:cNvSpPr>
            <p:nvPr/>
          </p:nvSpPr>
          <p:spPr bwMode="auto">
            <a:xfrm>
              <a:off x="2154" y="1480"/>
              <a:ext cx="1678" cy="454"/>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5" name="Text Box 22"/>
            <p:cNvSpPr txBox="1">
              <a:spLocks noChangeArrowheads="1"/>
            </p:cNvSpPr>
            <p:nvPr/>
          </p:nvSpPr>
          <p:spPr bwMode="auto">
            <a:xfrm>
              <a:off x="2154" y="1525"/>
              <a:ext cx="1632" cy="353"/>
            </a:xfrm>
            <a:prstGeom prst="rect">
              <a:avLst/>
            </a:prstGeom>
            <a:solidFill>
              <a:srgbClr val="CCFFCC">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b="1"/>
                <a:t>Environmental                                                                                                                                                                                                            pressures</a:t>
              </a:r>
              <a:endParaRPr lang="en-GB"/>
            </a:p>
          </p:txBody>
        </p:sp>
      </p:grpSp>
      <p:grpSp>
        <p:nvGrpSpPr>
          <p:cNvPr id="56" name="Group 23"/>
          <p:cNvGrpSpPr>
            <a:grpSpLocks/>
          </p:cNvGrpSpPr>
          <p:nvPr/>
        </p:nvGrpSpPr>
        <p:grpSpPr bwMode="auto">
          <a:xfrm>
            <a:off x="3213718" y="1542430"/>
            <a:ext cx="2808288" cy="806450"/>
            <a:chOff x="2018" y="3657"/>
            <a:chExt cx="1769" cy="508"/>
          </a:xfrm>
        </p:grpSpPr>
        <p:sp>
          <p:nvSpPr>
            <p:cNvPr id="57" name="Rectangle 24"/>
            <p:cNvSpPr>
              <a:spLocks noChangeArrowheads="1"/>
            </p:cNvSpPr>
            <p:nvPr/>
          </p:nvSpPr>
          <p:spPr bwMode="auto">
            <a:xfrm>
              <a:off x="2018" y="3657"/>
              <a:ext cx="1678" cy="454"/>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8" name="Text Box 25"/>
            <p:cNvSpPr txBox="1">
              <a:spLocks noChangeArrowheads="1"/>
            </p:cNvSpPr>
            <p:nvPr/>
          </p:nvSpPr>
          <p:spPr bwMode="auto">
            <a:xfrm>
              <a:off x="2018" y="3748"/>
              <a:ext cx="1769" cy="417"/>
            </a:xfrm>
            <a:prstGeom prst="rect">
              <a:avLst/>
            </a:prstGeom>
            <a:solidFill>
              <a:srgbClr val="FF99CC">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b="1"/>
                <a:t>Policy responses</a:t>
              </a:r>
              <a:endParaRPr lang="en-GB"/>
            </a:p>
          </p:txBody>
        </p:sp>
      </p:grpSp>
      <p:pic>
        <p:nvPicPr>
          <p:cNvPr id="59"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2007" y="3860800"/>
            <a:ext cx="333375" cy="514350"/>
          </a:xfrm>
          <a:prstGeom prst="rect">
            <a:avLst/>
          </a:prstGeom>
          <a:noFill/>
          <a:extLst>
            <a:ext uri="{909E8E84-426E-40DD-AFC4-6F175D3DCCD1}">
              <a14:hiddenFill xmlns:a14="http://schemas.microsoft.com/office/drawing/2010/main">
                <a:solidFill>
                  <a:srgbClr val="FFFFFF"/>
                </a:solidFill>
              </a14:hiddenFill>
            </a:ext>
          </a:extLst>
        </p:spPr>
      </p:pic>
      <p:sp>
        <p:nvSpPr>
          <p:cNvPr id="60" name="AutoShape 27"/>
          <p:cNvSpPr>
            <a:spLocks noChangeArrowheads="1"/>
          </p:cNvSpPr>
          <p:nvPr/>
        </p:nvSpPr>
        <p:spPr bwMode="auto">
          <a:xfrm rot="320179">
            <a:off x="2350119" y="1844675"/>
            <a:ext cx="574675" cy="503238"/>
          </a:xfrm>
          <a:prstGeom prst="rtTriangle">
            <a:avLst/>
          </a:prstGeom>
          <a:solidFill>
            <a:srgbClr val="F29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 name="AutoShape 28"/>
          <p:cNvSpPr>
            <a:spLocks noChangeArrowheads="1"/>
          </p:cNvSpPr>
          <p:nvPr/>
        </p:nvSpPr>
        <p:spPr bwMode="auto">
          <a:xfrm rot="-25288414">
            <a:off x="1375394" y="4187826"/>
            <a:ext cx="561975" cy="628650"/>
          </a:xfrm>
          <a:prstGeom prst="rtTriangle">
            <a:avLst/>
          </a:prstGeom>
          <a:solidFill>
            <a:srgbClr val="F29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 name="AutoShape 29"/>
          <p:cNvSpPr>
            <a:spLocks noChangeArrowheads="1"/>
          </p:cNvSpPr>
          <p:nvPr/>
        </p:nvSpPr>
        <p:spPr bwMode="auto">
          <a:xfrm rot="5095224">
            <a:off x="6125988" y="2021682"/>
            <a:ext cx="576262" cy="504825"/>
          </a:xfrm>
          <a:prstGeom prst="rtTriangle">
            <a:avLst/>
          </a:prstGeom>
          <a:solidFill>
            <a:srgbClr val="F29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3" name="AutoShape 30"/>
          <p:cNvSpPr>
            <a:spLocks noChangeArrowheads="1"/>
          </p:cNvSpPr>
          <p:nvPr/>
        </p:nvSpPr>
        <p:spPr bwMode="auto">
          <a:xfrm rot="8758021">
            <a:off x="6814168" y="4581526"/>
            <a:ext cx="647700" cy="576263"/>
          </a:xfrm>
          <a:prstGeom prst="rtTriangle">
            <a:avLst/>
          </a:prstGeom>
          <a:solidFill>
            <a:srgbClr val="F29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 name="AutoShape 31"/>
          <p:cNvSpPr>
            <a:spLocks noChangeArrowheads="1"/>
          </p:cNvSpPr>
          <p:nvPr/>
        </p:nvSpPr>
        <p:spPr bwMode="auto">
          <a:xfrm rot="13345367">
            <a:off x="4077318" y="5949951"/>
            <a:ext cx="647700" cy="576263"/>
          </a:xfrm>
          <a:prstGeom prst="rtTriangle">
            <a:avLst/>
          </a:prstGeom>
          <a:solidFill>
            <a:srgbClr val="F29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2270371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4"/>
          <p:cNvPicPr>
            <a:picLocks noChangeAspect="1"/>
          </p:cNvPicPr>
          <p:nvPr/>
        </p:nvPicPr>
        <p:blipFill rotWithShape="1">
          <a:blip r:embed="rId3" cstate="print">
            <a:extLst>
              <a:ext uri="{28A0092B-C50C-407E-A947-70E740481C1C}">
                <a14:useLocalDpi xmlns:a14="http://schemas.microsoft.com/office/drawing/2010/main" val="0"/>
              </a:ext>
            </a:extLst>
          </a:blip>
          <a:srcRect t="6464" r="32609"/>
          <a:stretch/>
        </p:blipFill>
        <p:spPr>
          <a:xfrm>
            <a:off x="6904249" y="3287624"/>
            <a:ext cx="2232248" cy="2083947"/>
          </a:xfrm>
          <a:prstGeom prst="rect">
            <a:avLst/>
          </a:prstGeom>
        </p:spPr>
      </p:pic>
      <p:sp>
        <p:nvSpPr>
          <p:cNvPr id="9" name="Title 8"/>
          <p:cNvSpPr>
            <a:spLocks noGrp="1"/>
          </p:cNvSpPr>
          <p:nvPr>
            <p:ph type="title"/>
          </p:nvPr>
        </p:nvSpPr>
        <p:spPr/>
        <p:txBody>
          <a:bodyPr/>
          <a:lstStyle/>
          <a:p>
            <a:r>
              <a:rPr lang="en-GB" dirty="0" smtClean="0"/>
              <a:t>For example... NCC Work (England) and Well-being Goals</a:t>
            </a:r>
            <a:endParaRPr lang="en-GB" dirty="0"/>
          </a:p>
        </p:txBody>
      </p:sp>
      <p:sp>
        <p:nvSpPr>
          <p:cNvPr id="3" name="Content Placeholder 2"/>
          <p:cNvSpPr>
            <a:spLocks noGrp="1"/>
          </p:cNvSpPr>
          <p:nvPr>
            <p:ph sz="half" idx="1"/>
          </p:nvPr>
        </p:nvSpPr>
        <p:spPr/>
        <p:txBody>
          <a:bodyPr/>
          <a:lstStyle/>
          <a:p>
            <a:pPr marL="0" indent="0">
              <a:buFont typeface="Arial" panose="020B0604020202020204" pitchFamily="34" charset="0"/>
              <a:buNone/>
              <a:defRPr/>
            </a:pPr>
            <a:endParaRPr lang="en-GB" dirty="0" smtClean="0">
              <a:ea typeface="ＭＳ Ｐゴシック" charset="-128"/>
            </a:endParaRPr>
          </a:p>
          <a:p>
            <a:pPr>
              <a:buFont typeface="Arial" charset="0"/>
              <a:buChar char="•"/>
              <a:defRPr/>
            </a:pPr>
            <a:endParaRPr lang="en-GB" dirty="0" smtClean="0">
              <a:ea typeface="ＭＳ Ｐゴシック" charset="-128"/>
            </a:endParaRPr>
          </a:p>
          <a:p>
            <a:pPr>
              <a:buFont typeface="Arial" charset="0"/>
              <a:buChar char="•"/>
              <a:defRPr/>
            </a:pPr>
            <a:endParaRPr lang="en-GB" dirty="0">
              <a:ea typeface="ＭＳ Ｐゴシック" charset="-128"/>
            </a:endParaRPr>
          </a:p>
        </p:txBody>
      </p:sp>
      <p:pic>
        <p:nvPicPr>
          <p:cNvPr id="8" name="Picture 7"/>
          <p:cNvPicPr>
            <a:picLocks/>
          </p:cNvPicPr>
          <p:nvPr/>
        </p:nvPicPr>
        <p:blipFill rotWithShape="1">
          <a:blip r:embed="rId4"/>
          <a:srcRect r="4066" b="48877"/>
          <a:stretch/>
        </p:blipFill>
        <p:spPr>
          <a:xfrm>
            <a:off x="258385" y="1578745"/>
            <a:ext cx="4341607" cy="2858367"/>
          </a:xfrm>
          <a:prstGeom prst="rect">
            <a:avLst/>
          </a:prstGeom>
        </p:spPr>
      </p:pic>
      <p:pic>
        <p:nvPicPr>
          <p:cNvPr id="11" name="Picture 10"/>
          <p:cNvPicPr>
            <a:picLocks/>
          </p:cNvPicPr>
          <p:nvPr/>
        </p:nvPicPr>
        <p:blipFill rotWithShape="1">
          <a:blip r:embed="rId4"/>
          <a:srcRect l="2665" t="50802" b="2064"/>
          <a:stretch/>
        </p:blipFill>
        <p:spPr>
          <a:xfrm>
            <a:off x="356507" y="4365103"/>
            <a:ext cx="4417614" cy="2473625"/>
          </a:xfrm>
          <a:prstGeom prst="rect">
            <a:avLst/>
          </a:prstGeom>
        </p:spPr>
      </p:pic>
      <p:sp>
        <p:nvSpPr>
          <p:cNvPr id="52228" name="Content Placeholder 6"/>
          <p:cNvSpPr>
            <a:spLocks noGrp="1"/>
          </p:cNvSpPr>
          <p:nvPr>
            <p:ph sz="half" idx="2"/>
          </p:nvPr>
        </p:nvSpPr>
        <p:spPr>
          <a:xfrm>
            <a:off x="4774121" y="1916832"/>
            <a:ext cx="4038600" cy="4861793"/>
          </a:xfrm>
        </p:spPr>
        <p:txBody>
          <a:bodyPr>
            <a:normAutofit lnSpcReduction="10000"/>
          </a:bodyPr>
          <a:lstStyle/>
          <a:p>
            <a:pPr lvl="1" fontAlgn="t"/>
            <a:endParaRPr lang="en-GB" altLang="en-US" sz="1600" b="1" dirty="0" smtClean="0"/>
          </a:p>
          <a:p>
            <a:pPr lvl="1" fontAlgn="t"/>
            <a:r>
              <a:rPr lang="en-GB" altLang="en-US" sz="1600" b="1" dirty="0" smtClean="0"/>
              <a:t>From challenges:</a:t>
            </a:r>
          </a:p>
          <a:p>
            <a:pPr lvl="2" fontAlgn="t"/>
            <a:r>
              <a:rPr lang="en-GB" altLang="en-US" sz="1600" dirty="0" smtClean="0"/>
              <a:t>Economy</a:t>
            </a:r>
          </a:p>
          <a:p>
            <a:pPr lvl="2" fontAlgn="t"/>
            <a:r>
              <a:rPr lang="en-GB" altLang="en-US" sz="1600" dirty="0" smtClean="0"/>
              <a:t>Poverty </a:t>
            </a:r>
          </a:p>
          <a:p>
            <a:pPr lvl="2" fontAlgn="t"/>
            <a:r>
              <a:rPr lang="en-GB" altLang="en-US" sz="1600" dirty="0" smtClean="0"/>
              <a:t>Climate change and biodiversity</a:t>
            </a:r>
          </a:p>
          <a:p>
            <a:pPr lvl="2" fontAlgn="t"/>
            <a:r>
              <a:rPr lang="en-GB" altLang="en-US" sz="1600" dirty="0" smtClean="0"/>
              <a:t>Public Health</a:t>
            </a:r>
          </a:p>
          <a:p>
            <a:pPr lvl="2" fontAlgn="t"/>
            <a:r>
              <a:rPr lang="en-GB" altLang="en-US" sz="1600" dirty="0" smtClean="0"/>
              <a:t>Equality</a:t>
            </a:r>
          </a:p>
          <a:p>
            <a:pPr lvl="2" fontAlgn="t"/>
            <a:r>
              <a:rPr lang="en-GB" altLang="en-US" sz="1600" dirty="0" smtClean="0"/>
              <a:t>Skills and education</a:t>
            </a:r>
          </a:p>
          <a:p>
            <a:pPr lvl="1"/>
            <a:endParaRPr lang="en-GB" altLang="en-US" sz="1600" dirty="0" smtClean="0"/>
          </a:p>
          <a:p>
            <a:pPr lvl="1"/>
            <a:endParaRPr lang="en-GB" altLang="en-US" sz="1600" b="1" dirty="0" smtClean="0"/>
          </a:p>
          <a:p>
            <a:pPr lvl="1"/>
            <a:r>
              <a:rPr lang="en-GB" altLang="en-US" sz="1600" b="1" dirty="0" smtClean="0"/>
              <a:t>To opportunities:</a:t>
            </a:r>
          </a:p>
          <a:p>
            <a:pPr lvl="2"/>
            <a:r>
              <a:rPr lang="en-GB" altLang="en-US" sz="1600" dirty="0" smtClean="0"/>
              <a:t>Green growth</a:t>
            </a:r>
          </a:p>
          <a:p>
            <a:pPr lvl="2"/>
            <a:r>
              <a:rPr lang="en-GB" altLang="en-US" sz="1600" dirty="0" smtClean="0"/>
              <a:t>Green tourism</a:t>
            </a:r>
          </a:p>
          <a:p>
            <a:pPr lvl="2"/>
            <a:r>
              <a:rPr lang="en-GB" altLang="en-US" sz="1600" dirty="0" smtClean="0"/>
              <a:t>Nature based solutions to public </a:t>
            </a:r>
            <a:br>
              <a:rPr lang="en-GB" altLang="en-US" sz="1600" dirty="0" smtClean="0"/>
            </a:br>
            <a:r>
              <a:rPr lang="en-GB" altLang="en-US" sz="1600" dirty="0" smtClean="0"/>
              <a:t>health issues and urban planning</a:t>
            </a:r>
          </a:p>
          <a:p>
            <a:pPr lvl="2"/>
            <a:r>
              <a:rPr lang="en-GB" altLang="en-US" sz="1600" dirty="0" smtClean="0"/>
              <a:t>Circular economy</a:t>
            </a:r>
          </a:p>
          <a:p>
            <a:pPr lvl="2"/>
            <a:r>
              <a:rPr lang="en-GB" altLang="en-US" sz="1600" dirty="0" smtClean="0"/>
              <a:t>Resource efficiency</a:t>
            </a:r>
          </a:p>
          <a:p>
            <a:pPr lvl="2"/>
            <a:r>
              <a:rPr lang="en-GB" altLang="en-US" sz="1600" dirty="0" smtClean="0"/>
              <a:t>Low carbon energy</a:t>
            </a:r>
          </a:p>
          <a:p>
            <a:pPr lvl="1"/>
            <a:endParaRPr lang="en-GB" altLang="en-US" dirty="0" smtClean="0"/>
          </a:p>
        </p:txBody>
      </p:sp>
      <p:sp>
        <p:nvSpPr>
          <p:cNvPr id="5" name="Slide Number Placeholder 4"/>
          <p:cNvSpPr>
            <a:spLocks noGrp="1"/>
          </p:cNvSpPr>
          <p:nvPr>
            <p:ph type="sldNum" sz="quarter" idx="12"/>
          </p:nvPr>
        </p:nvSpPr>
        <p:spPr/>
        <p:txBody>
          <a:bodyPr/>
          <a:lstStyle/>
          <a:p>
            <a:fld id="{1EB79DAB-90E4-4F14-9B31-761BB9951B41}" type="slidenum">
              <a:rPr lang="en-GB" smtClean="0"/>
              <a:pPr/>
              <a:t>8</a:t>
            </a:fld>
            <a:endParaRPr lang="en-GB"/>
          </a:p>
        </p:txBody>
      </p:sp>
    </p:spTree>
    <p:extLst>
      <p:ext uri="{BB962C8B-B14F-4D97-AF65-F5344CB8AC3E}">
        <p14:creationId xmlns:p14="http://schemas.microsoft.com/office/powerpoint/2010/main" val="2295668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State of Natural Resources Report</a:t>
            </a:r>
            <a:endParaRPr lang="en-GB" dirty="0"/>
          </a:p>
        </p:txBody>
      </p:sp>
      <p:sp>
        <p:nvSpPr>
          <p:cNvPr id="2" name="Slide Number Placeholder 1"/>
          <p:cNvSpPr>
            <a:spLocks noGrp="1"/>
          </p:cNvSpPr>
          <p:nvPr>
            <p:ph type="sldNum" sz="quarter" idx="12"/>
          </p:nvPr>
        </p:nvSpPr>
        <p:spPr/>
        <p:txBody>
          <a:bodyPr/>
          <a:lstStyle/>
          <a:p>
            <a:fld id="{1EB79DAB-90E4-4F14-9B31-761BB9951B41}" type="slidenum">
              <a:rPr lang="en-GB" smtClean="0"/>
              <a:pPr/>
              <a:t>9</a:t>
            </a:fld>
            <a:endParaRPr lang="en-GB"/>
          </a:p>
        </p:txBody>
      </p:sp>
      <p:pic>
        <p:nvPicPr>
          <p:cNvPr id="10" name="Picture 9"/>
          <p:cNvPicPr>
            <a:picLocks noChangeAspect="1"/>
          </p:cNvPicPr>
          <p:nvPr/>
        </p:nvPicPr>
        <p:blipFill rotWithShape="1">
          <a:blip r:embed="rId3"/>
          <a:srcRect t="11623" b="10341"/>
          <a:stretch/>
        </p:blipFill>
        <p:spPr>
          <a:xfrm>
            <a:off x="35496" y="1696213"/>
            <a:ext cx="9046936" cy="4907831"/>
          </a:xfrm>
          <a:prstGeom prst="rect">
            <a:avLst/>
          </a:prstGeom>
        </p:spPr>
      </p:pic>
    </p:spTree>
    <p:extLst>
      <p:ext uri="{BB962C8B-B14F-4D97-AF65-F5344CB8AC3E}">
        <p14:creationId xmlns:p14="http://schemas.microsoft.com/office/powerpoint/2010/main" val="45368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NRW">
  <a:themeElements>
    <a:clrScheme name="NRW colours">
      <a:dk1>
        <a:sysClr val="windowText" lastClr="000000"/>
      </a:dk1>
      <a:lt1>
        <a:sysClr val="window" lastClr="FFFFFF"/>
      </a:lt1>
      <a:dk2>
        <a:srgbClr val="3C3C41"/>
      </a:dk2>
      <a:lt2>
        <a:srgbClr val="FFFFFF"/>
      </a:lt2>
      <a:accent1>
        <a:srgbClr val="0091A5"/>
      </a:accent1>
      <a:accent2>
        <a:srgbClr val="2D962D"/>
      </a:accent2>
      <a:accent3>
        <a:srgbClr val="005541"/>
      </a:accent3>
      <a:accent4>
        <a:srgbClr val="82D2F0"/>
      </a:accent4>
      <a:accent5>
        <a:srgbClr val="3C3C41"/>
      </a:accent5>
      <a:accent6>
        <a:srgbClr val="95959D"/>
      </a:accent6>
      <a:hlink>
        <a:srgbClr val="82D2F0"/>
      </a:hlink>
      <a:folHlink>
        <a:srgbClr val="95959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wr / Water">
      <a:srgbClr val="0091A5"/>
    </a:custClr>
    <a:custClr name="Awyr / Air">
      <a:srgbClr val="82D2F0"/>
    </a:custClr>
    <a:custClr name="Bywyd gwyllt / Wildlife">
      <a:srgbClr val="2D962D"/>
    </a:custClr>
    <a:custClr name="Tir / Land">
      <a:srgbClr val="005541"/>
    </a:custClr>
    <a:custClr name="Llwyd / grey">
      <a:srgbClr val="3C3C41"/>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E6677CD06E144D8BCCBBE456125AD9" ma:contentTypeVersion="1" ma:contentTypeDescription="Create a new document." ma:contentTypeScope="" ma:versionID="676885f16a685a72b2ff58bd64c17cb3">
  <xsd:schema xmlns:xsd="http://www.w3.org/2001/XMLSchema" xmlns:xs="http://www.w3.org/2001/XMLSchema" xmlns:p="http://schemas.microsoft.com/office/2006/metadata/properties" xmlns:ns3="0f58c5bb-efdf-487a-bccb-55dd78a81848" targetNamespace="http://schemas.microsoft.com/office/2006/metadata/properties" ma:root="true" ma:fieldsID="0ef345d3d729a8eae9963ca56caf6a35" ns3:_="">
    <xsd:import namespace="0f58c5bb-efdf-487a-bccb-55dd78a81848"/>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58c5bb-efdf-487a-bccb-55dd78a8184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A39360-0271-4395-8C0A-A5745E687F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58c5bb-efdf-487a-bccb-55dd78a818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82A683-F94F-47FC-BFD2-930C585F308A}">
  <ds:schemaRefs>
    <ds:schemaRef ds:uri="http://purl.org/dc/dcmitype/"/>
    <ds:schemaRef ds:uri="http://www.w3.org/XML/1998/namespace"/>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0f58c5bb-efdf-487a-bccb-55dd78a81848"/>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96043C2F-E64F-468F-BF33-BC909172F4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874</TotalTime>
  <Words>1400</Words>
  <Application>Microsoft Office PowerPoint</Application>
  <PresentationFormat>On-screen Show (4:3)</PresentationFormat>
  <Paragraphs>178</Paragraphs>
  <Slides>13</Slides>
  <Notes>10</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ＭＳ Ｐゴシック</vt:lpstr>
      <vt:lpstr>ＭＳ Ｐゴシック</vt:lpstr>
      <vt:lpstr>Arial</vt:lpstr>
      <vt:lpstr>Calibri</vt:lpstr>
      <vt:lpstr>Times New Roman</vt:lpstr>
      <vt:lpstr>Wingdings</vt:lpstr>
      <vt:lpstr>ヒラギノ角ゴ Pro W3</vt:lpstr>
      <vt:lpstr>NRW</vt:lpstr>
      <vt:lpstr>State of Natural Resources Report</vt:lpstr>
      <vt:lpstr>Sustainable management of natural resources</vt:lpstr>
      <vt:lpstr>Next Steps</vt:lpstr>
      <vt:lpstr>What does SoNaRR need to report on?</vt:lpstr>
      <vt:lpstr>Which means…</vt:lpstr>
      <vt:lpstr>The Ecosystem Approach</vt:lpstr>
      <vt:lpstr>Socio-ecological Systems</vt:lpstr>
      <vt:lpstr>For example... NCC Work (England) and Well-being Goals</vt:lpstr>
      <vt:lpstr>State of Natural Resources Report</vt:lpstr>
      <vt:lpstr>SoNaRR Chapter Title</vt:lpstr>
      <vt:lpstr>An assessment of the extent to which SMNR is being achieved:</vt:lpstr>
      <vt:lpstr>Example priorities... Welsh Government’s Natural Resources Policy Statement</vt:lpstr>
      <vt:lpstr>Example priorities... Welsh Government’s Natural Resources Policy Statement</vt:lpstr>
    </vt:vector>
  </TitlesOfParts>
  <Company>Forestry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Michaela Charlwood</dc:creator>
  <cp:lastModifiedBy>Mills, Geralene</cp:lastModifiedBy>
  <cp:revision>106</cp:revision>
  <cp:lastPrinted>2013-11-04T14:44:29Z</cp:lastPrinted>
  <dcterms:created xsi:type="dcterms:W3CDTF">2013-10-25T09:08:07Z</dcterms:created>
  <dcterms:modified xsi:type="dcterms:W3CDTF">2016-03-17T13:36:05Z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0x01010057E6677CD06E144D8BCCBBE456125AD9</vt:lpwstr>
  </property>
</Properties>
</file>