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6"/>
  </p:sldMasterIdLst>
  <p:notesMasterIdLst>
    <p:notesMasterId r:id="rId26"/>
  </p:notesMasterIdLst>
  <p:handoutMasterIdLst>
    <p:handoutMasterId r:id="rId27"/>
  </p:handoutMasterIdLst>
  <p:sldIdLst>
    <p:sldId id="267" r:id="rId7"/>
    <p:sldId id="301" r:id="rId8"/>
    <p:sldId id="266" r:id="rId9"/>
    <p:sldId id="280" r:id="rId10"/>
    <p:sldId id="268" r:id="rId11"/>
    <p:sldId id="283" r:id="rId12"/>
    <p:sldId id="284" r:id="rId13"/>
    <p:sldId id="285" r:id="rId14"/>
    <p:sldId id="287" r:id="rId15"/>
    <p:sldId id="288" r:id="rId16"/>
    <p:sldId id="289" r:id="rId17"/>
    <p:sldId id="291" r:id="rId18"/>
    <p:sldId id="292" r:id="rId19"/>
    <p:sldId id="299" r:id="rId20"/>
    <p:sldId id="296" r:id="rId21"/>
    <p:sldId id="298" r:id="rId22"/>
    <p:sldId id="300" r:id="rId23"/>
    <p:sldId id="302" r:id="rId24"/>
    <p:sldId id="279" r:id="rId25"/>
  </p:sldIdLst>
  <p:sldSz cx="9144000" cy="6858000" type="screen4x3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300">
          <p15:clr>
            <a:srgbClr val="A4A3A4"/>
          </p15:clr>
        </p15:guide>
        <p15:guide id="3" orient="horz" pos="1071">
          <p15:clr>
            <a:srgbClr val="A4A3A4"/>
          </p15:clr>
        </p15:guide>
        <p15:guide id="4" orient="horz" pos="1253">
          <p15:clr>
            <a:srgbClr val="A4A3A4"/>
          </p15:clr>
        </p15:guide>
        <p15:guide id="5" orient="horz" pos="4270">
          <p15:clr>
            <a:srgbClr val="A4A3A4"/>
          </p15:clr>
        </p15:guide>
        <p15:guide id="6" orient="horz" pos="935">
          <p15:clr>
            <a:srgbClr val="A4A3A4"/>
          </p15:clr>
        </p15:guide>
        <p15:guide id="7" orient="horz" pos="2523">
          <p15:clr>
            <a:srgbClr val="A4A3A4"/>
          </p15:clr>
        </p15:guide>
        <p15:guide id="8" orient="horz" pos="1661">
          <p15:clr>
            <a:srgbClr val="A4A3A4"/>
          </p15:clr>
        </p15:guide>
        <p15:guide id="9" orient="horz" pos="4065">
          <p15:clr>
            <a:srgbClr val="A4A3A4"/>
          </p15:clr>
        </p15:guide>
        <p15:guide id="10" pos="204">
          <p15:clr>
            <a:srgbClr val="A4A3A4"/>
          </p15:clr>
        </p15:guide>
        <p15:guide id="11" pos="5556">
          <p15:clr>
            <a:srgbClr val="A4A3A4"/>
          </p15:clr>
        </p15:guide>
        <p15:guide id="12" pos="2880">
          <p15:clr>
            <a:srgbClr val="A4A3A4"/>
          </p15:clr>
        </p15:guide>
        <p15:guide id="13" pos="4343">
          <p15:clr>
            <a:srgbClr val="A4A3A4"/>
          </p15:clr>
        </p15:guide>
        <p15:guide id="14" pos="5692">
          <p15:clr>
            <a:srgbClr val="A4A3A4"/>
          </p15:clr>
        </p15:guide>
        <p15:guide id="15" pos="439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F8A"/>
    <a:srgbClr val="674B51"/>
    <a:srgbClr val="006674"/>
    <a:srgbClr val="164A16"/>
    <a:srgbClr val="660066"/>
    <a:srgbClr val="0091A5"/>
    <a:srgbClr val="A3C0C9"/>
    <a:srgbClr val="FFE1F7"/>
    <a:srgbClr val="E2EBEE"/>
    <a:srgbClr val="CDDC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47" autoAdjust="0"/>
    <p:restoredTop sz="94620" autoAdjust="0"/>
  </p:normalViewPr>
  <p:slideViewPr>
    <p:cSldViewPr>
      <p:cViewPr varScale="1">
        <p:scale>
          <a:sx n="62" d="100"/>
          <a:sy n="62" d="100"/>
        </p:scale>
        <p:origin x="84" y="330"/>
      </p:cViewPr>
      <p:guideLst>
        <p:guide orient="horz" pos="2160"/>
        <p:guide orient="horz" pos="300"/>
        <p:guide orient="horz" pos="1071"/>
        <p:guide orient="horz" pos="1253"/>
        <p:guide orient="horz" pos="4270"/>
        <p:guide orient="horz" pos="935"/>
        <p:guide orient="horz" pos="2523"/>
        <p:guide orient="horz" pos="1661"/>
        <p:guide orient="horz" pos="4065"/>
        <p:guide pos="204"/>
        <p:guide pos="5556"/>
        <p:guide pos="2880"/>
        <p:guide pos="4343"/>
        <p:guide pos="5692"/>
        <p:guide pos="43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89DCAA-28F0-477B-AC37-F4B70630DC91}" type="datetimeFigureOut">
              <a:rPr lang="en-GB" smtClean="0"/>
              <a:t>15/03/2016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BC9A24-1A41-4CD6-9581-450F8DF8D6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9178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247" cy="494031"/>
          </a:xfrm>
          <a:prstGeom prst="rect">
            <a:avLst/>
          </a:prstGeom>
        </p:spPr>
        <p:txBody>
          <a:bodyPr vert="horz" lIns="91815" tIns="45907" rIns="91815" bIns="45907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826" y="0"/>
            <a:ext cx="2946246" cy="494031"/>
          </a:xfrm>
          <a:prstGeom prst="rect">
            <a:avLst/>
          </a:prstGeom>
        </p:spPr>
        <p:txBody>
          <a:bodyPr vert="horz" lIns="91815" tIns="45907" rIns="91815" bIns="45907" rtlCol="0"/>
          <a:lstStyle>
            <a:lvl1pPr algn="r">
              <a:defRPr sz="1200"/>
            </a:lvl1pPr>
          </a:lstStyle>
          <a:p>
            <a:fld id="{19158BCB-96AE-480E-B950-B38D6A9DA677}" type="datetimeFigureOut">
              <a:rPr lang="en-GB" smtClean="0"/>
              <a:t>15/03/2016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15" tIns="45907" rIns="91815" bIns="45907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289" y="4689316"/>
            <a:ext cx="5439101" cy="4443096"/>
          </a:xfrm>
          <a:prstGeom prst="rect">
            <a:avLst/>
          </a:prstGeom>
        </p:spPr>
        <p:txBody>
          <a:bodyPr vert="horz" lIns="91815" tIns="45907" rIns="91815" bIns="4590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7044"/>
            <a:ext cx="2946247" cy="494030"/>
          </a:xfrm>
          <a:prstGeom prst="rect">
            <a:avLst/>
          </a:prstGeom>
        </p:spPr>
        <p:txBody>
          <a:bodyPr vert="horz" lIns="91815" tIns="45907" rIns="91815" bIns="45907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826" y="9377044"/>
            <a:ext cx="2946246" cy="494030"/>
          </a:xfrm>
          <a:prstGeom prst="rect">
            <a:avLst/>
          </a:prstGeom>
        </p:spPr>
        <p:txBody>
          <a:bodyPr vert="horz" lIns="91815" tIns="45907" rIns="91815" bIns="45907" rtlCol="0" anchor="b"/>
          <a:lstStyle>
            <a:lvl1pPr algn="r">
              <a:defRPr sz="1200"/>
            </a:lvl1pPr>
          </a:lstStyle>
          <a:p>
            <a:fld id="{9F36E6A4-55B7-42F1-9F58-6BBDBC7E9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8624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UPERGRAPHIC_FINAL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65625"/>
            <a:ext cx="9144000" cy="249237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3358"/>
            <a:ext cx="7772400" cy="1470025"/>
          </a:xfrm>
        </p:spPr>
        <p:txBody>
          <a:bodyPr>
            <a:noAutofit/>
          </a:bodyPr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26557"/>
            <a:ext cx="6400800" cy="1752600"/>
          </a:xfrm>
        </p:spPr>
        <p:txBody>
          <a:bodyPr>
            <a:noAutofit/>
          </a:bodyPr>
          <a:lstStyle>
            <a:lvl1pPr marL="0" indent="0" algn="ctr">
              <a:buNone/>
              <a:defRPr>
                <a:solidFill>
                  <a:srgbClr val="0091A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vert="horz" lIns="0" tIns="0" rIns="0" bIns="0" rtlCol="0" anchor="b" anchorCtr="0"/>
          <a:lstStyle>
            <a:lvl1pPr>
              <a:defRPr lang="en-GB" smtClean="0"/>
            </a:lvl1pPr>
          </a:lstStyle>
          <a:p>
            <a:pPr algn="r"/>
            <a:fld id="{95B698E4-0AB5-410A-A0CD-38C73D25D732}" type="datetime3">
              <a:rPr lang="en-GB" smtClean="0"/>
              <a:pPr algn="r"/>
              <a:t>15 March,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0" tIns="0" rIns="0" bIns="0" rtlCol="0" anchor="b" anchorCtr="0"/>
          <a:lstStyle>
            <a:lvl1pPr>
              <a:defRPr lang="en-GB" smtClean="0"/>
            </a:lvl1pPr>
          </a:lstStyle>
          <a:p>
            <a:pPr algn="r"/>
            <a:fld id="{1EB79DAB-90E4-4F14-9B31-761BB9951B41}" type="slidenum">
              <a:rPr lang="en-GB" smtClean="0"/>
              <a:pPr algn="r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9301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49" y="476249"/>
            <a:ext cx="6570663" cy="1223963"/>
          </a:xfrm>
        </p:spPr>
        <p:txBody>
          <a:bodyPr vert="horz" lIns="0" tIns="0" rIns="0" bIns="0" rtlCol="0" anchor="ctr">
            <a:noAutofit/>
          </a:bodyPr>
          <a:lstStyle>
            <a:lvl1pPr>
              <a:defRPr lang="en-GB"/>
            </a:lvl1pPr>
          </a:lstStyle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3849" y="1989138"/>
            <a:ext cx="6570663" cy="4608214"/>
          </a:xfrm>
        </p:spPr>
        <p:txBody>
          <a:bodyPr>
            <a:noAutofit/>
          </a:bodyPr>
          <a:lstStyle>
            <a:lvl1pPr marL="0" indent="0" algn="l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80238" y="1989138"/>
            <a:ext cx="1839912" cy="4608214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buNone/>
              <a:defRPr sz="1400" b="0" i="1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5F934297-E040-40B9-8B9E-1F9726BDDFE6}" type="datetime3">
              <a:rPr lang="en-GB" smtClean="0"/>
              <a:pPr/>
              <a:t>15 March, 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1EB79DAB-90E4-4F14-9B31-761BB9951B41}" type="slidenum">
              <a:rPr lang="en-GB" smtClean="0"/>
              <a:pPr algn="r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44765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1989138"/>
            <a:ext cx="8496300" cy="4536206"/>
          </a:xfrm>
        </p:spPr>
        <p:txBody>
          <a:bodyPr vert="eaVert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36359631-7D1F-459B-928E-43544B05E48E}" type="datetime3">
              <a:rPr lang="en-GB" smtClean="0"/>
              <a:pPr/>
              <a:t>15 March,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1EB79DAB-90E4-4F14-9B31-761BB9951B4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1570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80238" y="1844823"/>
            <a:ext cx="1839912" cy="4608513"/>
          </a:xfrm>
        </p:spPr>
        <p:txBody>
          <a:bodyPr vert="eaVert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548680"/>
            <a:ext cx="6437313" cy="6003707"/>
          </a:xfrm>
        </p:spPr>
        <p:txBody>
          <a:bodyPr vert="eaVert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5C166BB2-EF58-472A-B562-AE6313B280A8}" type="datetime3">
              <a:rPr lang="en-GB" smtClean="0"/>
              <a:pPr/>
              <a:t>15 March,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1EB79DAB-90E4-4F14-9B31-761BB9951B4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77962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916832"/>
            <a:ext cx="8496300" cy="4536356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61396" y="54066"/>
            <a:ext cx="2133600" cy="365125"/>
          </a:xfrm>
        </p:spPr>
        <p:txBody>
          <a:bodyPr>
            <a:noAutofit/>
          </a:bodyPr>
          <a:lstStyle>
            <a:lvl1pPr algn="r">
              <a:defRPr>
                <a:solidFill>
                  <a:srgbClr val="3C3C41"/>
                </a:solidFill>
              </a:defRPr>
            </a:lvl1pPr>
          </a:lstStyle>
          <a:p>
            <a:fld id="{7E9EFE7B-2BB4-4E22-8F09-F199B7FE1F90}" type="datetime3">
              <a:rPr lang="en-GB" smtClean="0"/>
              <a:pPr/>
              <a:t>15 March, 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81824" y="107107"/>
            <a:ext cx="1838325" cy="312084"/>
          </a:xfrm>
        </p:spPr>
        <p:txBody>
          <a:bodyPr>
            <a:noAutofit/>
          </a:bodyPr>
          <a:lstStyle>
            <a:lvl1pPr>
              <a:defRPr>
                <a:solidFill>
                  <a:srgbClr val="3C3C4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>
                <a:solidFill>
                  <a:srgbClr val="3C3C41"/>
                </a:solidFill>
              </a:defRPr>
            </a:lvl1pPr>
          </a:lstStyle>
          <a:p>
            <a:fld id="{1EB79DAB-90E4-4F14-9B31-761BB9951B4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686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SUPERGRAPHIC_FINAL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65625"/>
            <a:ext cx="9144000" cy="249237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507085"/>
            <a:ext cx="7772400" cy="1362075"/>
          </a:xfrm>
        </p:spPr>
        <p:txBody>
          <a:bodyPr anchor="t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00689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FA6D568E-1C59-4CAF-A029-FD62F99FD889}" type="datetime3">
              <a:rPr lang="en-GB" smtClean="0"/>
              <a:pPr/>
              <a:t>15 March,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1EB79DAB-90E4-4F14-9B31-761BB9951B4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5450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916832"/>
            <a:ext cx="4168800" cy="4525963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4121" y="1916832"/>
            <a:ext cx="4038600" cy="4525963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4AC1BCF0-B662-4372-B5A6-2FF7226A59F1}" type="datetime3">
              <a:rPr lang="en-GB" smtClean="0"/>
              <a:pPr/>
              <a:t>15 March, 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1EB79DAB-90E4-4F14-9B31-761BB9951B4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6409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6A8E4-17AA-4AC4-89B9-B29C821773F6}" type="datetime3">
              <a:rPr lang="en-GB" smtClean="0"/>
              <a:pPr/>
              <a:t>15 March, 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79DAB-90E4-4F14-9B31-761BB9951B4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916831"/>
            <a:ext cx="8496300" cy="2160000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323850" y="4293096"/>
            <a:ext cx="8488871" cy="2160000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8813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476249"/>
            <a:ext cx="6581775" cy="1223963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850" y="1989138"/>
            <a:ext cx="4168800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850" y="2708920"/>
            <a:ext cx="4168800" cy="3951288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1350" y="1989138"/>
            <a:ext cx="4168800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1350" y="2708920"/>
            <a:ext cx="4168800" cy="3951288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7986C46A-F843-447A-8F94-C253222F6B0E}" type="datetime3">
              <a:rPr lang="en-GB" smtClean="0"/>
              <a:pPr/>
              <a:t>15 March, 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1EB79DAB-90E4-4F14-9B31-761BB9951B4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6133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1FA7E4C7-43F1-4ECF-A514-1D14603EEA9D}" type="datetime3">
              <a:rPr lang="en-GB" smtClean="0"/>
              <a:pPr/>
              <a:t>15 March, 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1EB79DAB-90E4-4F14-9B31-761BB9951B4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0310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1E02EA0E-FF6F-4CE6-9D55-67502EE03C71}" type="datetime3">
              <a:rPr lang="en-GB" smtClean="0"/>
              <a:pPr/>
              <a:t>15 March, 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1EB79DAB-90E4-4F14-9B31-761BB9951B4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0516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476249"/>
            <a:ext cx="6570663" cy="1223963"/>
          </a:xfrm>
        </p:spPr>
        <p:txBody>
          <a:bodyPr vert="horz" lIns="0" tIns="0" rIns="0" bIns="0" rtlCol="0" anchor="ctr">
            <a:noAutofit/>
          </a:bodyPr>
          <a:lstStyle>
            <a:lvl1pPr>
              <a:defRPr lang="en-GB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49" y="1916832"/>
            <a:ext cx="6570663" cy="4608511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80238" y="1978026"/>
            <a:ext cx="1839912" cy="4542032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spcAft>
                <a:spcPts val="600"/>
              </a:spcAft>
              <a:buNone/>
              <a:defRPr sz="1400" b="0" i="1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FB8DC4F9-3CF5-46C8-A80A-DE5B03B3E759}" type="datetime3">
              <a:rPr lang="en-GB" smtClean="0"/>
              <a:pPr/>
              <a:t>15 March, 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1EB79DAB-90E4-4F14-9B31-761BB9951B4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4867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3850" y="476249"/>
            <a:ext cx="6581775" cy="122396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pic>
        <p:nvPicPr>
          <p:cNvPr id="1026" name="Picture 2" descr="NRW_logo_CMYK_stack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4700" y="581025"/>
            <a:ext cx="1655763" cy="117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850" y="1916832"/>
            <a:ext cx="8362950" cy="420933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61396" y="63591"/>
            <a:ext cx="21336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lang="en-GB" sz="900" b="1" smtClean="0">
                <a:solidFill>
                  <a:schemeClr val="tx2"/>
                </a:solidFill>
              </a:defRPr>
            </a:lvl1pPr>
          </a:lstStyle>
          <a:p>
            <a:fld id="{41B6A8E4-17AA-4AC4-89B9-B29C821773F6}" type="datetime3">
              <a:rPr lang="en-GB" smtClean="0"/>
              <a:pPr/>
              <a:t>15 March, 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981824" y="116632"/>
            <a:ext cx="1838325" cy="31208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 b="1"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05625" y="6413500"/>
            <a:ext cx="21336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lang="en-GB" sz="900" b="1" smtClean="0">
                <a:solidFill>
                  <a:schemeClr val="tx2"/>
                </a:solidFill>
              </a:defRPr>
            </a:lvl1pPr>
          </a:lstStyle>
          <a:p>
            <a:fld id="{1EB79DAB-90E4-4F14-9B31-761BB9951B4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6981825" y="428625"/>
            <a:ext cx="1838325" cy="3175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 flipV="1">
            <a:off x="323850" y="428625"/>
            <a:ext cx="6581775" cy="3175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9745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20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2400" b="1" kern="1200">
          <a:solidFill>
            <a:srgbClr val="0091A5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spcBef>
          <a:spcPct val="200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266700" indent="-2667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542925" indent="-276225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809625" indent="-26670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3359"/>
            <a:ext cx="7772400" cy="1445642"/>
          </a:xfrm>
        </p:spPr>
        <p:txBody>
          <a:bodyPr/>
          <a:lstStyle/>
          <a:p>
            <a:r>
              <a:rPr lang="en-GB" sz="2000" dirty="0" smtClean="0"/>
              <a:t>Developing NRW’s </a:t>
            </a:r>
            <a:r>
              <a:rPr lang="en-GB" sz="2000" dirty="0"/>
              <a:t>T</a:t>
            </a:r>
            <a:r>
              <a:rPr lang="en-GB" sz="2000" dirty="0" smtClean="0"/>
              <a:t>eams and People</a:t>
            </a:r>
            <a:r>
              <a:rPr lang="en-GB" sz="2000" dirty="0"/>
              <a:t> </a:t>
            </a:r>
            <a:r>
              <a:rPr lang="en-GB" sz="2000" dirty="0" smtClean="0"/>
              <a:t>- Our Strategy</a:t>
            </a:r>
            <a:r>
              <a:rPr lang="en-GB" sz="2000" dirty="0"/>
              <a:t> </a:t>
            </a:r>
            <a:r>
              <a:rPr lang="en-GB" sz="2000" dirty="0" smtClean="0"/>
              <a:t>(2016-20)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>
                <a:solidFill>
                  <a:srgbClr val="C00000"/>
                </a:solidFill>
              </a:rPr>
              <a:t>Datblygu Timau a Phobl CNC – Ein Strategaeth (2016-20)</a:t>
            </a:r>
            <a:br>
              <a:rPr lang="en-GB" sz="2000" dirty="0">
                <a:solidFill>
                  <a:srgbClr val="C00000"/>
                </a:solidFill>
              </a:rPr>
            </a:br>
            <a:endParaRPr lang="en-GB" sz="20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1"/>
            <a:ext cx="6400800" cy="1212080"/>
          </a:xfrm>
        </p:spPr>
        <p:txBody>
          <a:bodyPr/>
          <a:lstStyle/>
          <a:p>
            <a:r>
              <a:rPr lang="en-GB" sz="1800" dirty="0"/>
              <a:t>Developing our People and Teams </a:t>
            </a:r>
            <a:br>
              <a:rPr lang="en-GB" sz="1800" dirty="0"/>
            </a:br>
            <a:r>
              <a:rPr lang="en-GB" sz="1800" dirty="0"/>
              <a:t>Transformation </a:t>
            </a:r>
            <a:r>
              <a:rPr lang="en-GB" sz="1800" dirty="0" smtClean="0"/>
              <a:t>Programme</a:t>
            </a:r>
          </a:p>
          <a:p>
            <a:r>
              <a:rPr lang="en-GB" sz="1800" dirty="0">
                <a:solidFill>
                  <a:srgbClr val="C00000"/>
                </a:solidFill>
              </a:rPr>
              <a:t>Datblygu ein Rhaglen </a:t>
            </a:r>
            <a:r>
              <a:rPr lang="en-GB" sz="1800" dirty="0" err="1">
                <a:solidFill>
                  <a:srgbClr val="C00000"/>
                </a:solidFill>
              </a:rPr>
              <a:t>Drawsnewid</a:t>
            </a:r>
            <a:r>
              <a:rPr lang="en-GB" sz="1800" dirty="0">
                <a:solidFill>
                  <a:srgbClr val="C00000"/>
                </a:solidFill>
              </a:rPr>
              <a:t> </a:t>
            </a:r>
            <a:endParaRPr lang="en-GB" sz="1800" dirty="0" smtClean="0">
              <a:solidFill>
                <a:srgbClr val="C00000"/>
              </a:solidFill>
            </a:endParaRPr>
          </a:p>
          <a:p>
            <a:r>
              <a:rPr lang="en-GB" sz="1800" dirty="0" err="1" smtClean="0">
                <a:solidFill>
                  <a:srgbClr val="C00000"/>
                </a:solidFill>
              </a:rPr>
              <a:t>Pobl</a:t>
            </a:r>
            <a:r>
              <a:rPr lang="en-GB" sz="1800" dirty="0" smtClean="0">
                <a:solidFill>
                  <a:srgbClr val="C00000"/>
                </a:solidFill>
              </a:rPr>
              <a:t> </a:t>
            </a:r>
            <a:r>
              <a:rPr lang="en-GB" sz="1800" dirty="0">
                <a:solidFill>
                  <a:srgbClr val="C00000"/>
                </a:solidFill>
              </a:rPr>
              <a:t>a Thimau </a:t>
            </a:r>
          </a:p>
          <a:p>
            <a:endParaRPr lang="en-GB" sz="1800" dirty="0" smtClean="0"/>
          </a:p>
          <a:p>
            <a:endParaRPr lang="en-GB" sz="1800" dirty="0"/>
          </a:p>
        </p:txBody>
      </p:sp>
      <p:sp>
        <p:nvSpPr>
          <p:cNvPr id="4" name="Rectangle 3"/>
          <p:cNvSpPr/>
          <p:nvPr/>
        </p:nvSpPr>
        <p:spPr>
          <a:xfrm>
            <a:off x="179512" y="620688"/>
            <a:ext cx="50405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Annex 1</a:t>
            </a:r>
          </a:p>
          <a:p>
            <a:pPr>
              <a:spcAft>
                <a:spcPts val="0"/>
              </a:spcAft>
            </a:pPr>
            <a:endParaRPr lang="en-GB" b="1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b="1" i="1" u="sng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Final Draft  (February 2016)</a:t>
            </a:r>
            <a:endParaRPr lang="en-GB" sz="1200" dirty="0">
              <a:solidFill>
                <a:srgbClr val="C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29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66672" y="1869567"/>
            <a:ext cx="8689700" cy="12080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400" b="1" dirty="0" smtClean="0">
                <a:solidFill>
                  <a:srgbClr val="164A1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Reasons </a:t>
            </a:r>
            <a:r>
              <a:rPr lang="en-GB" sz="1400" b="1" dirty="0">
                <a:solidFill>
                  <a:srgbClr val="164A1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change:</a:t>
            </a:r>
            <a:endParaRPr lang="en-GB" sz="1400" dirty="0">
              <a:solidFill>
                <a:srgbClr val="164A16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3390" indent="-226695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GB" sz="1150" dirty="0" smtClean="0">
                <a:solidFill>
                  <a:srgbClr val="164A1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challenges of the next 5-10 years will bring a different ‘ask’ for leaders and we need to prepare for this now</a:t>
            </a:r>
          </a:p>
          <a:p>
            <a:pPr marL="453390" indent="-226695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GB" sz="1150" dirty="0" smtClean="0">
                <a:solidFill>
                  <a:srgbClr val="164A1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Given the economic context and opportunities to manage natural resources sustainably, we will need high calibre leaders </a:t>
            </a:r>
          </a:p>
          <a:p>
            <a:pPr marL="453390" indent="-226695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GB" sz="1150" dirty="0" smtClean="0">
                <a:solidFill>
                  <a:srgbClr val="164A1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behaviours and values we want to see in NRW need to be role-modelled by our leaders – let’s do what we say</a:t>
            </a:r>
          </a:p>
        </p:txBody>
      </p:sp>
      <p:sp>
        <p:nvSpPr>
          <p:cNvPr id="8" name="Rectangle 7"/>
          <p:cNvSpPr/>
          <p:nvPr/>
        </p:nvSpPr>
        <p:spPr>
          <a:xfrm>
            <a:off x="266672" y="3472953"/>
            <a:ext cx="2629488" cy="32861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lvl="0" indent="-171450">
              <a:buFont typeface="Wingdings" panose="05000000000000000000" pitchFamily="2" charset="2"/>
              <a:buChar char="§"/>
            </a:pPr>
            <a:endParaRPr lang="en-GB" sz="1200" dirty="0">
              <a:solidFill>
                <a:srgbClr val="FF0000"/>
              </a:solidFill>
            </a:endParaRPr>
          </a:p>
          <a:p>
            <a:pPr lvl="0"/>
            <a:r>
              <a:rPr lang="en-GB" sz="1200" dirty="0" smtClean="0">
                <a:solidFill>
                  <a:srgbClr val="FF0000"/>
                </a:solidFill>
              </a:rPr>
              <a:t> </a:t>
            </a:r>
            <a:endParaRPr lang="en-GB" sz="1200" dirty="0">
              <a:solidFill>
                <a:srgbClr val="FF0000"/>
              </a:solidFill>
            </a:endParaRPr>
          </a:p>
          <a:p>
            <a:pPr marL="171450" indent="-171450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GB" sz="12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191132" y="3645765"/>
            <a:ext cx="2800350" cy="296391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164A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2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20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en-GB" sz="1100" dirty="0" smtClean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1100" dirty="0" smtClean="0">
                <a:solidFill>
                  <a:srgbClr val="164A1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We’ll have leaders who are excellent role models, exhibiting our values</a:t>
            </a:r>
            <a:r>
              <a:rPr lang="en-GB" sz="1100" dirty="0" smtClean="0">
                <a:solidFill>
                  <a:srgbClr val="164A1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GB" sz="1100" dirty="0" smtClean="0">
                <a:solidFill>
                  <a:srgbClr val="164A1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behaviours in all they do  </a:t>
            </a:r>
          </a:p>
          <a:p>
            <a:pPr marL="171450" indent="-171450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GB" sz="600" dirty="0" smtClean="0">
              <a:solidFill>
                <a:srgbClr val="164A16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1100" dirty="0" smtClean="0">
                <a:solidFill>
                  <a:srgbClr val="164A1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We’ll have senior leaders who are capable of leading and inspiring us in times of ambiguity and uncertainty </a:t>
            </a:r>
            <a:endParaRPr lang="en-GB" sz="1100" dirty="0">
              <a:solidFill>
                <a:srgbClr val="164A16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GB" sz="600" dirty="0" smtClean="0">
              <a:solidFill>
                <a:srgbClr val="164A16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1100" dirty="0" smtClean="0">
                <a:solidFill>
                  <a:srgbClr val="164A1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We’ll have an effective talent pipeline in place – with people getting ready for key leadership roles in the future </a:t>
            </a:r>
            <a:r>
              <a:rPr lang="en-GB" sz="1200" b="1" dirty="0">
                <a:solidFill>
                  <a:srgbClr val="164A1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200" dirty="0">
              <a:solidFill>
                <a:srgbClr val="164A16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b="1" dirty="0">
                <a:solidFill>
                  <a:srgbClr val="0070C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0" name="Rectangle 9"/>
          <p:cNvSpPr/>
          <p:nvPr/>
        </p:nvSpPr>
        <p:spPr>
          <a:xfrm>
            <a:off x="6311732" y="3470968"/>
            <a:ext cx="2644640" cy="3288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87313">
              <a:spcBef>
                <a:spcPts val="900"/>
              </a:spcBef>
              <a:spcAft>
                <a:spcPts val="0"/>
              </a:spcAft>
            </a:pPr>
            <a:r>
              <a:rPr lang="en-GB" sz="1100" dirty="0" smtClean="0">
                <a:solidFill>
                  <a:srgbClr val="164A1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More than 50% of us will feel the organisation as a whole is managed well </a:t>
            </a:r>
            <a:r>
              <a:rPr lang="en-GB" sz="1100" dirty="0" smtClean="0">
                <a:solidFill>
                  <a:srgbClr val="164A16"/>
                </a:solidFill>
              </a:rPr>
              <a:t>by 2018, and more than 70% by 2020 </a:t>
            </a:r>
            <a:endParaRPr lang="en-GB" sz="1100" dirty="0">
              <a:solidFill>
                <a:srgbClr val="164A16"/>
              </a:solidFill>
            </a:endParaRPr>
          </a:p>
          <a:p>
            <a:pPr marL="87313">
              <a:spcBef>
                <a:spcPts val="900"/>
              </a:spcBef>
            </a:pPr>
            <a:r>
              <a:rPr lang="en-GB" sz="1100" dirty="0" smtClean="0">
                <a:solidFill>
                  <a:srgbClr val="164A1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More than 50% of us will believe the actions of senior managers are consistent with the organisation’s values</a:t>
            </a:r>
            <a:r>
              <a:rPr lang="en-GB" sz="1100" dirty="0" smtClean="0">
                <a:solidFill>
                  <a:srgbClr val="164A16"/>
                </a:solidFill>
              </a:rPr>
              <a:t> </a:t>
            </a:r>
            <a:r>
              <a:rPr lang="en-GB" sz="1100" dirty="0">
                <a:solidFill>
                  <a:srgbClr val="164A16"/>
                </a:solidFill>
              </a:rPr>
              <a:t>by 2018, and more than 70% by 2020 </a:t>
            </a:r>
            <a:endParaRPr lang="en-GB" sz="1100" dirty="0" smtClean="0">
              <a:solidFill>
                <a:srgbClr val="164A16"/>
              </a:solidFill>
            </a:endParaRPr>
          </a:p>
          <a:p>
            <a:pPr marL="87313">
              <a:spcBef>
                <a:spcPts val="900"/>
              </a:spcBef>
            </a:pPr>
            <a:r>
              <a:rPr lang="en-GB" sz="1100" dirty="0" smtClean="0">
                <a:solidFill>
                  <a:srgbClr val="164A1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More than 50% of us will</a:t>
            </a:r>
            <a:r>
              <a:rPr lang="en-GB" sz="1100" dirty="0" smtClean="0">
                <a:solidFill>
                  <a:srgbClr val="164A1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have confidence in decisions made by senior managers</a:t>
            </a:r>
            <a:r>
              <a:rPr lang="en-GB" sz="1100" dirty="0">
                <a:solidFill>
                  <a:srgbClr val="164A16"/>
                </a:solidFill>
              </a:rPr>
              <a:t> by 2018, and more than 70% by 2020 </a:t>
            </a:r>
            <a:endParaRPr lang="en-GB" sz="1100" dirty="0" smtClean="0">
              <a:solidFill>
                <a:srgbClr val="164A16"/>
              </a:solidFill>
            </a:endParaRPr>
          </a:p>
          <a:p>
            <a:pPr marL="87313">
              <a:spcBef>
                <a:spcPts val="900"/>
              </a:spcBef>
            </a:pPr>
            <a:r>
              <a:rPr lang="en-GB" sz="1100" dirty="0" smtClean="0">
                <a:solidFill>
                  <a:srgbClr val="164A16"/>
                </a:solidFill>
              </a:rPr>
              <a:t>We’ll respond effectively when we have key leadership vacancies</a:t>
            </a:r>
            <a:endParaRPr lang="en-GB" sz="1100" dirty="0">
              <a:solidFill>
                <a:srgbClr val="164A16"/>
              </a:solidFill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2897029" y="4827983"/>
            <a:ext cx="240302" cy="576064"/>
          </a:xfrm>
          <a:prstGeom prst="rightArrow">
            <a:avLst/>
          </a:prstGeom>
          <a:solidFill>
            <a:srgbClr val="164A16"/>
          </a:solidFill>
          <a:ln>
            <a:solidFill>
              <a:srgbClr val="164A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ight Arrow 14"/>
          <p:cNvSpPr/>
          <p:nvPr/>
        </p:nvSpPr>
        <p:spPr>
          <a:xfrm rot="10800000">
            <a:off x="6070561" y="4827983"/>
            <a:ext cx="240302" cy="576064"/>
          </a:xfrm>
          <a:prstGeom prst="rightArrow">
            <a:avLst/>
          </a:prstGeom>
          <a:solidFill>
            <a:srgbClr val="164A16"/>
          </a:solidFill>
          <a:ln>
            <a:solidFill>
              <a:srgbClr val="164A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Connector 15"/>
          <p:cNvCxnSpPr/>
          <p:nvPr/>
        </p:nvCxnSpPr>
        <p:spPr>
          <a:xfrm>
            <a:off x="251520" y="4747712"/>
            <a:ext cx="2629488" cy="0"/>
          </a:xfrm>
          <a:prstGeom prst="line">
            <a:avLst/>
          </a:prstGeom>
          <a:ln w="19050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234321" y="5383919"/>
            <a:ext cx="2629488" cy="11426"/>
          </a:xfrm>
          <a:prstGeom prst="line">
            <a:avLst/>
          </a:prstGeom>
          <a:ln w="19050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66672" y="6199231"/>
            <a:ext cx="2629488" cy="0"/>
          </a:xfrm>
          <a:prstGeom prst="line">
            <a:avLst/>
          </a:prstGeom>
          <a:ln w="19050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55576" y="3484659"/>
            <a:ext cx="0" cy="3286125"/>
          </a:xfrm>
          <a:prstGeom prst="line">
            <a:avLst/>
          </a:prstGeom>
          <a:ln w="19050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 rot="1358696">
            <a:off x="309824" y="3681505"/>
            <a:ext cx="369332" cy="73358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sz="1200" b="1" dirty="0" smtClean="0">
                <a:solidFill>
                  <a:schemeClr val="bg1">
                    <a:lumMod val="50000"/>
                  </a:schemeClr>
                </a:solidFill>
              </a:rPr>
              <a:t>Strategy</a:t>
            </a:r>
            <a:endParaRPr lang="en-GB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 rot="1358696">
            <a:off x="346752" y="4745489"/>
            <a:ext cx="369332" cy="69880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sz="1200" b="1" dirty="0" smtClean="0">
                <a:solidFill>
                  <a:schemeClr val="bg1">
                    <a:lumMod val="50000"/>
                  </a:schemeClr>
                </a:solidFill>
              </a:rPr>
              <a:t>Leaders</a:t>
            </a:r>
            <a:endParaRPr lang="en-GB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 rot="1358696">
            <a:off x="329444" y="5504242"/>
            <a:ext cx="369332" cy="68502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sz="1200" b="1" dirty="0" smtClean="0">
                <a:solidFill>
                  <a:schemeClr val="bg1">
                    <a:lumMod val="50000"/>
                  </a:schemeClr>
                </a:solidFill>
              </a:rPr>
              <a:t>Process</a:t>
            </a:r>
            <a:endParaRPr lang="en-GB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 rot="1358696">
            <a:off x="294120" y="6185045"/>
            <a:ext cx="369332" cy="61652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sz="1200" b="1" dirty="0" smtClean="0">
                <a:solidFill>
                  <a:schemeClr val="bg1">
                    <a:lumMod val="50000"/>
                  </a:schemeClr>
                </a:solidFill>
              </a:rPr>
              <a:t>People</a:t>
            </a:r>
            <a:endParaRPr lang="en-GB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70643" y="5423933"/>
            <a:ext cx="22443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100" dirty="0">
                <a:solidFill>
                  <a:srgbClr val="164A16"/>
                </a:solidFill>
              </a:rPr>
              <a:t>Through our </a:t>
            </a:r>
            <a:r>
              <a:rPr lang="en-GB" sz="1100" b="1" dirty="0" smtClean="0">
                <a:solidFill>
                  <a:srgbClr val="164A16"/>
                </a:solidFill>
              </a:rPr>
              <a:t>Leadership Events </a:t>
            </a:r>
            <a:r>
              <a:rPr lang="en-GB" sz="1100" dirty="0" smtClean="0">
                <a:solidFill>
                  <a:srgbClr val="164A16"/>
                </a:solidFill>
              </a:rPr>
              <a:t>and </a:t>
            </a:r>
            <a:r>
              <a:rPr lang="en-GB" sz="1100" b="1" dirty="0" smtClean="0">
                <a:solidFill>
                  <a:srgbClr val="164A16"/>
                </a:solidFill>
              </a:rPr>
              <a:t>Management </a:t>
            </a:r>
            <a:r>
              <a:rPr lang="en-GB" sz="1100" b="1" dirty="0">
                <a:solidFill>
                  <a:srgbClr val="164A16"/>
                </a:solidFill>
              </a:rPr>
              <a:t>Development Programme </a:t>
            </a:r>
            <a:r>
              <a:rPr lang="en-GB" sz="1100" dirty="0" smtClean="0">
                <a:solidFill>
                  <a:srgbClr val="164A16"/>
                </a:solidFill>
              </a:rPr>
              <a:t>we will help leaders and managers do their jobs well</a:t>
            </a:r>
            <a:endParaRPr lang="en-GB" sz="1100" dirty="0">
              <a:solidFill>
                <a:srgbClr val="164A16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05646" y="4167348"/>
            <a:ext cx="224431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rgbClr val="164A16"/>
                </a:solidFill>
              </a:rPr>
              <a:t>We will </a:t>
            </a:r>
            <a:r>
              <a:rPr lang="en-GB" sz="1100" dirty="0" smtClean="0">
                <a:solidFill>
                  <a:srgbClr val="164A16"/>
                </a:solidFill>
              </a:rPr>
              <a:t>develop </a:t>
            </a:r>
            <a:r>
              <a:rPr lang="en-GB" sz="1100" dirty="0">
                <a:solidFill>
                  <a:srgbClr val="164A16"/>
                </a:solidFill>
              </a:rPr>
              <a:t>our approach to </a:t>
            </a:r>
            <a:r>
              <a:rPr lang="en-GB" sz="1100" b="1" dirty="0">
                <a:solidFill>
                  <a:srgbClr val="164A16"/>
                </a:solidFill>
              </a:rPr>
              <a:t>Succession Planning </a:t>
            </a:r>
            <a:r>
              <a:rPr lang="en-GB" sz="1100" dirty="0">
                <a:solidFill>
                  <a:srgbClr val="164A16"/>
                </a:solidFill>
              </a:rPr>
              <a:t>and </a:t>
            </a:r>
            <a:r>
              <a:rPr lang="en-GB" sz="1100" b="1" dirty="0">
                <a:solidFill>
                  <a:srgbClr val="164A16"/>
                </a:solidFill>
              </a:rPr>
              <a:t>Talent </a:t>
            </a:r>
            <a:r>
              <a:rPr lang="en-GB" sz="1100" b="1" dirty="0" smtClean="0">
                <a:solidFill>
                  <a:srgbClr val="164A16"/>
                </a:solidFill>
              </a:rPr>
              <a:t>Management</a:t>
            </a:r>
            <a:endParaRPr lang="en-GB" sz="1100" b="1" dirty="0">
              <a:solidFill>
                <a:srgbClr val="164A16"/>
              </a:solidFill>
            </a:endParaRPr>
          </a:p>
        </p:txBody>
      </p:sp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267197" y="3194149"/>
            <a:ext cx="1856531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en-GB" sz="1600" b="1" dirty="0">
                <a:solidFill>
                  <a:srgbClr val="164A1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GB" sz="1200" b="1" dirty="0">
                <a:solidFill>
                  <a:srgbClr val="164A1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we’re doing:</a:t>
            </a:r>
            <a:endParaRPr lang="en-GB" sz="1200" dirty="0">
              <a:solidFill>
                <a:srgbClr val="164A16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3557309" y="3313601"/>
            <a:ext cx="1915083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600" b="1" dirty="0">
                <a:solidFill>
                  <a:srgbClr val="164A1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Where </a:t>
            </a:r>
            <a:r>
              <a:rPr lang="en-GB" sz="1200" b="1" dirty="0">
                <a:solidFill>
                  <a:srgbClr val="164A1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we’re going:</a:t>
            </a:r>
            <a:endParaRPr lang="en-GB" sz="1200" dirty="0">
              <a:solidFill>
                <a:srgbClr val="164A16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7308304" y="3182985"/>
            <a:ext cx="1622611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spcAft>
                <a:spcPts val="0"/>
              </a:spcAft>
            </a:pPr>
            <a:r>
              <a:rPr lang="en-GB" sz="1600" b="1" dirty="0">
                <a:solidFill>
                  <a:srgbClr val="164A1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</a:t>
            </a:r>
            <a:r>
              <a:rPr lang="en-GB" sz="1200" b="1" dirty="0">
                <a:solidFill>
                  <a:srgbClr val="164A1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we’ll know:</a:t>
            </a:r>
            <a:endParaRPr lang="en-GB" sz="1200" dirty="0">
              <a:solidFill>
                <a:srgbClr val="164A16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en-GB" sz="12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76903" y="4789194"/>
            <a:ext cx="224431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100" dirty="0">
                <a:solidFill>
                  <a:srgbClr val="164A16"/>
                </a:solidFill>
              </a:rPr>
              <a:t>We will </a:t>
            </a:r>
            <a:r>
              <a:rPr lang="en-GB" sz="1100" dirty="0" smtClean="0">
                <a:solidFill>
                  <a:srgbClr val="164A16"/>
                </a:solidFill>
              </a:rPr>
              <a:t>embed the ‘</a:t>
            </a:r>
            <a:r>
              <a:rPr lang="en-GB" sz="1100" b="1" dirty="0" smtClean="0">
                <a:solidFill>
                  <a:srgbClr val="164A16"/>
                </a:solidFill>
              </a:rPr>
              <a:t>One Welsh’ Public Service Leadership Values</a:t>
            </a:r>
            <a:r>
              <a:rPr lang="en-GB" sz="1100" dirty="0" smtClean="0">
                <a:solidFill>
                  <a:srgbClr val="164A16"/>
                </a:solidFill>
              </a:rPr>
              <a:t> framework</a:t>
            </a:r>
            <a:endParaRPr lang="en-GB" sz="1100" b="1" dirty="0">
              <a:solidFill>
                <a:srgbClr val="164A16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93691" y="3461239"/>
            <a:ext cx="22443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rgbClr val="164A16"/>
                </a:solidFill>
              </a:rPr>
              <a:t>We will support the development of, and participate in, a </a:t>
            </a:r>
            <a:r>
              <a:rPr lang="en-GB" sz="1100" b="1" dirty="0" smtClean="0">
                <a:solidFill>
                  <a:srgbClr val="164A16"/>
                </a:solidFill>
              </a:rPr>
              <a:t>pan-public service senior </a:t>
            </a:r>
            <a:r>
              <a:rPr lang="en-GB" sz="1100" b="1" dirty="0">
                <a:solidFill>
                  <a:srgbClr val="164A16"/>
                </a:solidFill>
              </a:rPr>
              <a:t>leadership programme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70643" y="6180488"/>
            <a:ext cx="224729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rgbClr val="164A1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GB" sz="1100" dirty="0" smtClean="0">
                <a:solidFill>
                  <a:srgbClr val="164A1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will all identify opportunities for </a:t>
            </a:r>
            <a:r>
              <a:rPr lang="en-GB" sz="1100" b="1" dirty="0" smtClean="0">
                <a:solidFill>
                  <a:srgbClr val="164A1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personal development </a:t>
            </a:r>
            <a:r>
              <a:rPr lang="en-GB" sz="1100" dirty="0" smtClean="0">
                <a:solidFill>
                  <a:srgbClr val="164A1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and growth. </a:t>
            </a:r>
            <a:endParaRPr lang="en-GB" sz="1100" dirty="0">
              <a:solidFill>
                <a:srgbClr val="164A16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234321" y="1374926"/>
            <a:ext cx="7490595" cy="350649"/>
          </a:xfrm>
          <a:prstGeom prst="roundRect">
            <a:avLst/>
          </a:prstGeom>
          <a:solidFill>
            <a:srgbClr val="164A16"/>
          </a:solidFill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600" b="1" dirty="0" smtClean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Leader capability</a:t>
            </a:r>
            <a:r>
              <a:rPr lang="en-GB" sz="1400" b="1" dirty="0" smtClean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GB" sz="1400" dirty="0" smtClean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GB" sz="140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need to </a:t>
            </a:r>
            <a:r>
              <a:rPr lang="en-GB" sz="1400" dirty="0" smtClean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invest in the capability of current and future leaders</a:t>
            </a:r>
            <a:endParaRPr lang="en-GB" sz="14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752237" y="4220826"/>
            <a:ext cx="2111572" cy="0"/>
          </a:xfrm>
          <a:prstGeom prst="line">
            <a:avLst/>
          </a:prstGeom>
          <a:ln w="19050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251520" y="587574"/>
            <a:ext cx="1440160" cy="5866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164A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600" b="1" dirty="0" smtClean="0">
                <a:solidFill>
                  <a:srgbClr val="0055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Leadership</a:t>
            </a:r>
            <a:endParaRPr lang="en-GB" sz="1200" dirty="0">
              <a:solidFill>
                <a:srgbClr val="00554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11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51520" y="587574"/>
            <a:ext cx="1368152" cy="586664"/>
          </a:xfrm>
          <a:prstGeom prst="roundRect">
            <a:avLst/>
          </a:prstGeom>
          <a:solidFill>
            <a:srgbClr val="E8CADE"/>
          </a:solidFill>
          <a:ln w="19050"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600" b="1" dirty="0" smtClean="0">
                <a:solidFill>
                  <a:srgbClr val="66006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Culture</a:t>
            </a:r>
            <a:endParaRPr lang="en-GB" sz="1200" dirty="0">
              <a:solidFill>
                <a:srgbClr val="660066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67196" y="1834344"/>
            <a:ext cx="8645771" cy="1333500"/>
          </a:xfrm>
          <a:prstGeom prst="roundRect">
            <a:avLst/>
          </a:prstGeom>
          <a:solidFill>
            <a:srgbClr val="E8CA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400" b="1" dirty="0" smtClean="0">
                <a:solidFill>
                  <a:srgbClr val="6600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Reasons </a:t>
            </a:r>
            <a:r>
              <a:rPr lang="en-GB" sz="1400" b="1" dirty="0">
                <a:solidFill>
                  <a:srgbClr val="6600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change:</a:t>
            </a:r>
            <a:endParaRPr lang="en-GB" sz="1400" dirty="0">
              <a:solidFill>
                <a:srgbClr val="660066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3390" indent="-226695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GB" sz="1150" dirty="0" smtClean="0">
                <a:solidFill>
                  <a:srgbClr val="66006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Sickness absence currently </a:t>
            </a:r>
            <a:r>
              <a:rPr lang="en-GB" sz="1150" dirty="0">
                <a:solidFill>
                  <a:srgbClr val="66006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costs us more than £800,000 a </a:t>
            </a:r>
            <a:r>
              <a:rPr lang="en-GB" sz="1150" dirty="0" smtClean="0">
                <a:solidFill>
                  <a:srgbClr val="66006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year, of that over £140,000 is mental health related</a:t>
            </a:r>
          </a:p>
          <a:p>
            <a:pPr marL="453390" indent="-226695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GB" sz="1150" dirty="0" smtClean="0">
                <a:solidFill>
                  <a:srgbClr val="66006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9% of us have said that we’ve experienced bullying or harassment and 6% of us have said we’ve experienced discrimination </a:t>
            </a:r>
            <a:r>
              <a:rPr lang="en-GB" sz="1150" dirty="0">
                <a:solidFill>
                  <a:srgbClr val="66006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at work </a:t>
            </a:r>
            <a:r>
              <a:rPr lang="en-GB" sz="1150" dirty="0" smtClean="0">
                <a:solidFill>
                  <a:srgbClr val="66006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in the past year</a:t>
            </a:r>
          </a:p>
          <a:p>
            <a:pPr marL="453390" indent="-226695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GB" sz="1150" dirty="0" smtClean="0">
                <a:solidFill>
                  <a:srgbClr val="66006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Only 27% of us feel NRW is developing a culture of trust with values and behaviours evident in all we do</a:t>
            </a:r>
          </a:p>
          <a:p>
            <a:pPr marL="453390" indent="-226695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GB" sz="1150" dirty="0" smtClean="0">
                <a:solidFill>
                  <a:srgbClr val="66006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We’ve said we</a:t>
            </a:r>
            <a:r>
              <a:rPr lang="en-GB" sz="1150" dirty="0" smtClean="0">
                <a:solidFill>
                  <a:srgbClr val="66006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work at a very intense pace with a very demanding workload</a:t>
            </a:r>
            <a:endParaRPr lang="en-GB" sz="1150" i="1" dirty="0" smtClean="0">
              <a:solidFill>
                <a:srgbClr val="660066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7197" y="3515730"/>
            <a:ext cx="2629488" cy="32598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lvl="0" indent="-171450">
              <a:buFont typeface="Wingdings" panose="05000000000000000000" pitchFamily="2" charset="2"/>
              <a:buChar char="§"/>
            </a:pPr>
            <a:endParaRPr lang="en-GB" sz="1200" dirty="0">
              <a:solidFill>
                <a:schemeClr val="tx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218268" y="3591773"/>
            <a:ext cx="2800350" cy="3130525"/>
          </a:xfrm>
          <a:prstGeom prst="roundRect">
            <a:avLst/>
          </a:prstGeom>
          <a:solidFill>
            <a:srgbClr val="E8CADE"/>
          </a:solidFill>
          <a:ln w="19050"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1100" dirty="0" smtClean="0">
                <a:solidFill>
                  <a:srgbClr val="66006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We’ll have a healthy, positive and well-paced working environment where we encourage and support one another</a:t>
            </a:r>
          </a:p>
          <a:p>
            <a:pPr marL="171450" indent="-171450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GB" sz="600" dirty="0" smtClean="0">
              <a:solidFill>
                <a:srgbClr val="660066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GB" sz="1100" dirty="0">
                <a:solidFill>
                  <a:srgbClr val="66006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We’ll</a:t>
            </a:r>
            <a:r>
              <a:rPr lang="en-GB" sz="1100" dirty="0" smtClean="0">
                <a:solidFill>
                  <a:srgbClr val="66006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take responsibility for looking after ourselves and each other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en-GB" sz="600" dirty="0" smtClean="0">
              <a:solidFill>
                <a:srgbClr val="660066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GB" sz="1100" dirty="0">
                <a:solidFill>
                  <a:srgbClr val="66006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We’ll </a:t>
            </a:r>
            <a:r>
              <a:rPr lang="en-GB" sz="1100" dirty="0" smtClean="0">
                <a:solidFill>
                  <a:srgbClr val="66006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support those who may be developing a mental health issue and </a:t>
            </a:r>
            <a:r>
              <a:rPr lang="en-GB" sz="1100" dirty="0" smtClean="0">
                <a:solidFill>
                  <a:srgbClr val="66006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we’ll </a:t>
            </a:r>
            <a:r>
              <a:rPr lang="en-GB" sz="1100" dirty="0" smtClean="0">
                <a:solidFill>
                  <a:srgbClr val="66006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act </a:t>
            </a:r>
            <a:r>
              <a:rPr lang="en-GB" sz="1100" dirty="0">
                <a:solidFill>
                  <a:srgbClr val="66006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early to prevent problems occurring or getting </a:t>
            </a:r>
            <a:r>
              <a:rPr lang="en-GB" sz="1100" dirty="0" smtClean="0">
                <a:solidFill>
                  <a:srgbClr val="66006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worse</a:t>
            </a:r>
            <a:endParaRPr lang="en-GB" sz="1100" dirty="0">
              <a:solidFill>
                <a:srgbClr val="660066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GB" sz="600" dirty="0" smtClean="0">
              <a:solidFill>
                <a:srgbClr val="660066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1100" dirty="0" smtClean="0">
                <a:solidFill>
                  <a:srgbClr val="66006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We’ll be</a:t>
            </a:r>
            <a:r>
              <a:rPr lang="en-GB" sz="1100" dirty="0" smtClean="0">
                <a:solidFill>
                  <a:srgbClr val="66006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recognised and valued for our differences and use them to our strengths</a:t>
            </a:r>
          </a:p>
        </p:txBody>
      </p:sp>
      <p:sp>
        <p:nvSpPr>
          <p:cNvPr id="10" name="Rectangle 9"/>
          <p:cNvSpPr/>
          <p:nvPr/>
        </p:nvSpPr>
        <p:spPr>
          <a:xfrm>
            <a:off x="6311207" y="3489424"/>
            <a:ext cx="2629488" cy="3288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87313" lvl="0">
              <a:spcBef>
                <a:spcPts val="900"/>
              </a:spcBef>
            </a:pPr>
            <a:r>
              <a:rPr lang="en-GB" sz="1100" dirty="0" smtClean="0">
                <a:solidFill>
                  <a:srgbClr val="660066"/>
                </a:solidFill>
              </a:rPr>
              <a:t>We will eliminate bullying, harassment and discrimination</a:t>
            </a:r>
            <a:endParaRPr lang="en-GB" sz="1100" dirty="0">
              <a:solidFill>
                <a:srgbClr val="660066"/>
              </a:solidFill>
            </a:endParaRPr>
          </a:p>
          <a:p>
            <a:pPr marL="87313" lvl="0">
              <a:spcBef>
                <a:spcPts val="900"/>
              </a:spcBef>
            </a:pPr>
            <a:r>
              <a:rPr lang="en-GB" sz="1100" dirty="0" smtClean="0">
                <a:solidFill>
                  <a:srgbClr val="660066"/>
                </a:solidFill>
              </a:rPr>
              <a:t>Staff across all Directorates and all main office locations will be trained as certified Mental </a:t>
            </a:r>
            <a:r>
              <a:rPr lang="en-GB" sz="1100" dirty="0">
                <a:solidFill>
                  <a:srgbClr val="660066"/>
                </a:solidFill>
              </a:rPr>
              <a:t>Health </a:t>
            </a:r>
            <a:r>
              <a:rPr lang="en-GB" sz="1100" dirty="0" smtClean="0">
                <a:solidFill>
                  <a:srgbClr val="660066"/>
                </a:solidFill>
              </a:rPr>
              <a:t>First Aiders </a:t>
            </a:r>
          </a:p>
          <a:p>
            <a:pPr marL="87313" lvl="0">
              <a:spcBef>
                <a:spcPts val="900"/>
              </a:spcBef>
            </a:pPr>
            <a:r>
              <a:rPr lang="en-GB" sz="1100" dirty="0" smtClean="0">
                <a:solidFill>
                  <a:srgbClr val="660066"/>
                </a:solidFill>
                <a:cs typeface="Times New Roman" panose="02020603050405020304" pitchFamily="18" charset="0"/>
              </a:rPr>
              <a:t>More than </a:t>
            </a:r>
            <a:r>
              <a:rPr lang="en-GB" sz="1100" dirty="0">
                <a:solidFill>
                  <a:srgbClr val="660066"/>
                </a:solidFill>
                <a:cs typeface="Times New Roman" panose="02020603050405020304" pitchFamily="18" charset="0"/>
              </a:rPr>
              <a:t>8</a:t>
            </a:r>
            <a:r>
              <a:rPr lang="en-GB" sz="1100" dirty="0" smtClean="0">
                <a:solidFill>
                  <a:srgbClr val="660066"/>
                </a:solidFill>
                <a:cs typeface="Times New Roman" panose="02020603050405020304" pitchFamily="18" charset="0"/>
              </a:rPr>
              <a:t>5% of us will say we are </a:t>
            </a:r>
            <a:r>
              <a:rPr lang="en-GB" sz="1100" dirty="0">
                <a:solidFill>
                  <a:srgbClr val="660066"/>
                </a:solidFill>
                <a:cs typeface="Times New Roman" panose="02020603050405020304" pitchFamily="18" charset="0"/>
              </a:rPr>
              <a:t>treated fairly at </a:t>
            </a:r>
            <a:r>
              <a:rPr lang="en-GB" sz="1100" dirty="0" smtClean="0">
                <a:solidFill>
                  <a:srgbClr val="660066"/>
                </a:solidFill>
                <a:cs typeface="Times New Roman" panose="02020603050405020304" pitchFamily="18" charset="0"/>
              </a:rPr>
              <a:t>work by 2018</a:t>
            </a:r>
            <a:endParaRPr lang="en-GB" sz="1100" dirty="0">
              <a:solidFill>
                <a:srgbClr val="660066"/>
              </a:solidFill>
            </a:endParaRPr>
          </a:p>
          <a:p>
            <a:pPr marL="87313">
              <a:spcBef>
                <a:spcPts val="900"/>
              </a:spcBef>
            </a:pPr>
            <a:r>
              <a:rPr lang="en-GB" sz="1100" dirty="0" smtClean="0">
                <a:solidFill>
                  <a:srgbClr val="660066"/>
                </a:solidFill>
              </a:rPr>
              <a:t>More than 80% of us will have an acceptable workload,</a:t>
            </a:r>
            <a:r>
              <a:rPr lang="en-GB" sz="1100" dirty="0" smtClean="0">
                <a:solidFill>
                  <a:srgbClr val="66006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00" dirty="0">
                <a:solidFill>
                  <a:srgbClr val="66006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GB" sz="1100" dirty="0" smtClean="0">
                <a:solidFill>
                  <a:srgbClr val="66006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  <a:endParaRPr lang="en-GB" sz="1100" dirty="0" smtClean="0">
              <a:solidFill>
                <a:srgbClr val="660066"/>
              </a:solidFill>
              <a:cs typeface="Times New Roman" panose="02020603050405020304" pitchFamily="18" charset="0"/>
            </a:endParaRPr>
          </a:p>
          <a:p>
            <a:pPr marL="87313" lvl="0">
              <a:spcBef>
                <a:spcPts val="900"/>
              </a:spcBef>
            </a:pPr>
            <a:r>
              <a:rPr lang="en-GB" sz="1100" dirty="0" smtClean="0">
                <a:solidFill>
                  <a:srgbClr val="660066"/>
                </a:solidFill>
                <a:cs typeface="Times New Roman" panose="02020603050405020304" pitchFamily="18" charset="0"/>
              </a:rPr>
              <a:t>More than 50% of us will say the pace of change is monitored and adjusted when necessary</a:t>
            </a:r>
            <a:r>
              <a:rPr lang="en-GB" sz="1100" dirty="0" smtClean="0">
                <a:solidFill>
                  <a:srgbClr val="660066"/>
                </a:solidFill>
              </a:rPr>
              <a:t> </a:t>
            </a:r>
            <a:r>
              <a:rPr lang="en-GB" sz="1100" dirty="0">
                <a:solidFill>
                  <a:srgbClr val="660066"/>
                </a:solidFill>
              </a:rPr>
              <a:t>by </a:t>
            </a:r>
            <a:r>
              <a:rPr lang="en-GB" sz="1100" dirty="0" smtClean="0">
                <a:solidFill>
                  <a:srgbClr val="660066"/>
                </a:solidFill>
              </a:rPr>
              <a:t>2018, and more than 70% by 2020 </a:t>
            </a:r>
            <a:endParaRPr lang="en-GB" sz="1100" dirty="0" smtClean="0">
              <a:solidFill>
                <a:srgbClr val="660066"/>
              </a:solidFill>
              <a:cs typeface="Times New Roman" panose="02020603050405020304" pitchFamily="18" charset="0"/>
            </a:endParaRPr>
          </a:p>
        </p:txBody>
      </p:sp>
      <p:sp>
        <p:nvSpPr>
          <p:cNvPr id="15" name="Right Arrow 14"/>
          <p:cNvSpPr/>
          <p:nvPr/>
        </p:nvSpPr>
        <p:spPr>
          <a:xfrm rot="10800000">
            <a:off x="6070905" y="4816901"/>
            <a:ext cx="240302" cy="576064"/>
          </a:xfrm>
          <a:prstGeom prst="rightArrow">
            <a:avLst/>
          </a:prstGeom>
          <a:solidFill>
            <a:srgbClr val="660066"/>
          </a:solidFill>
          <a:ln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ight Arrow 15"/>
          <p:cNvSpPr/>
          <p:nvPr/>
        </p:nvSpPr>
        <p:spPr>
          <a:xfrm>
            <a:off x="2896685" y="4824306"/>
            <a:ext cx="240302" cy="576064"/>
          </a:xfrm>
          <a:prstGeom prst="rightArrow">
            <a:avLst/>
          </a:prstGeom>
          <a:solidFill>
            <a:srgbClr val="660066"/>
          </a:solidFill>
          <a:ln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Connector 13"/>
          <p:cNvCxnSpPr/>
          <p:nvPr/>
        </p:nvCxnSpPr>
        <p:spPr>
          <a:xfrm>
            <a:off x="755576" y="3484659"/>
            <a:ext cx="0" cy="3286125"/>
          </a:xfrm>
          <a:prstGeom prst="line">
            <a:avLst/>
          </a:prstGeom>
          <a:ln w="19050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51520" y="6216819"/>
            <a:ext cx="2629488" cy="0"/>
          </a:xfrm>
          <a:prstGeom prst="line">
            <a:avLst/>
          </a:prstGeom>
          <a:ln w="19050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rot="1358696">
            <a:off x="334029" y="5535155"/>
            <a:ext cx="369332" cy="68502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sz="1200" b="1" dirty="0" smtClean="0">
                <a:solidFill>
                  <a:schemeClr val="bg1">
                    <a:lumMod val="50000"/>
                  </a:schemeClr>
                </a:solidFill>
              </a:rPr>
              <a:t>Process</a:t>
            </a:r>
            <a:endParaRPr lang="en-GB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 rot="1358696">
            <a:off x="311329" y="6198330"/>
            <a:ext cx="369332" cy="61652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sz="1200" b="1" dirty="0" smtClean="0">
                <a:solidFill>
                  <a:schemeClr val="bg1">
                    <a:lumMod val="50000"/>
                  </a:schemeClr>
                </a:solidFill>
              </a:rPr>
              <a:t>People</a:t>
            </a:r>
            <a:endParaRPr lang="en-GB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85822" y="5484197"/>
            <a:ext cx="22443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rgbClr val="660066"/>
                </a:solidFill>
              </a:rPr>
              <a:t>We </a:t>
            </a:r>
            <a:r>
              <a:rPr lang="en-GB" sz="1100" dirty="0">
                <a:solidFill>
                  <a:srgbClr val="660066"/>
                </a:solidFill>
              </a:rPr>
              <a:t>will </a:t>
            </a:r>
            <a:r>
              <a:rPr lang="en-GB" sz="1100" dirty="0" smtClean="0">
                <a:solidFill>
                  <a:srgbClr val="660066"/>
                </a:solidFill>
              </a:rPr>
              <a:t>implement</a:t>
            </a:r>
            <a:r>
              <a:rPr lang="en-GB" sz="1100" b="1" dirty="0" smtClean="0">
                <a:solidFill>
                  <a:srgbClr val="660066"/>
                </a:solidFill>
              </a:rPr>
              <a:t> ‘Health at Work</a:t>
            </a:r>
            <a:r>
              <a:rPr lang="en-GB" sz="1100" dirty="0" smtClean="0">
                <a:solidFill>
                  <a:srgbClr val="660066"/>
                </a:solidFill>
              </a:rPr>
              <a:t>’ practices </a:t>
            </a:r>
            <a:r>
              <a:rPr lang="en-GB" sz="1100" dirty="0">
                <a:solidFill>
                  <a:srgbClr val="660066"/>
                </a:solidFill>
              </a:rPr>
              <a:t>to improve the health and wellbeing of our employees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00719" y="4188654"/>
            <a:ext cx="226605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rgbClr val="66006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We will actively and consistently </a:t>
            </a:r>
            <a:r>
              <a:rPr lang="en-GB" sz="1100" b="1" dirty="0" smtClean="0">
                <a:solidFill>
                  <a:srgbClr val="66006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act on inappropriate behaviour </a:t>
            </a:r>
            <a:endParaRPr lang="en-GB" sz="1100" b="1" dirty="0">
              <a:solidFill>
                <a:srgbClr val="660066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96476" y="4551222"/>
            <a:ext cx="227990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rgbClr val="660066"/>
                </a:solidFill>
              </a:rPr>
              <a:t>We will better equip </a:t>
            </a:r>
            <a:r>
              <a:rPr lang="en-GB" sz="1100" dirty="0">
                <a:solidFill>
                  <a:srgbClr val="660066"/>
                </a:solidFill>
              </a:rPr>
              <a:t>managers </a:t>
            </a:r>
            <a:r>
              <a:rPr lang="en-GB" sz="1100" dirty="0" smtClean="0">
                <a:solidFill>
                  <a:srgbClr val="660066"/>
                </a:solidFill>
              </a:rPr>
              <a:t>to </a:t>
            </a:r>
            <a:r>
              <a:rPr lang="en-GB" sz="1100" b="1" dirty="0">
                <a:solidFill>
                  <a:srgbClr val="660066"/>
                </a:solidFill>
              </a:rPr>
              <a:t>support colleagues </a:t>
            </a:r>
            <a:r>
              <a:rPr lang="en-GB" sz="1100" dirty="0">
                <a:solidFill>
                  <a:srgbClr val="660066"/>
                </a:solidFill>
              </a:rPr>
              <a:t>who may be developing a mental health </a:t>
            </a:r>
            <a:r>
              <a:rPr lang="en-GB" sz="1100" dirty="0" smtClean="0">
                <a:solidFill>
                  <a:srgbClr val="660066"/>
                </a:solidFill>
              </a:rPr>
              <a:t>issue</a:t>
            </a:r>
          </a:p>
          <a:p>
            <a:endParaRPr lang="en-GB" sz="200" dirty="0" smtClean="0">
              <a:solidFill>
                <a:srgbClr val="660066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12690" y="6218170"/>
            <a:ext cx="224431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100" dirty="0" smtClean="0">
                <a:solidFill>
                  <a:srgbClr val="660066"/>
                </a:solidFill>
              </a:rPr>
              <a:t>We will all take </a:t>
            </a:r>
            <a:r>
              <a:rPr lang="en-GB" sz="1100" b="1" dirty="0" smtClean="0">
                <a:solidFill>
                  <a:srgbClr val="660066"/>
                </a:solidFill>
              </a:rPr>
              <a:t>personal responsibility </a:t>
            </a:r>
            <a:r>
              <a:rPr lang="en-GB" sz="1100" dirty="0" smtClean="0">
                <a:solidFill>
                  <a:srgbClr val="660066"/>
                </a:solidFill>
              </a:rPr>
              <a:t>for looking out for ourselves and our colleagues</a:t>
            </a:r>
            <a:endParaRPr lang="en-GB" sz="1100" dirty="0">
              <a:solidFill>
                <a:srgbClr val="660066"/>
              </a:solidFill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267197" y="3194149"/>
            <a:ext cx="1856531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en-GB" sz="1600" b="1" dirty="0">
                <a:solidFill>
                  <a:srgbClr val="6600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GB" sz="1200" b="1" dirty="0">
                <a:solidFill>
                  <a:srgbClr val="6600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we’re doing:</a:t>
            </a:r>
            <a:endParaRPr lang="en-GB" sz="1200" dirty="0">
              <a:solidFill>
                <a:srgbClr val="660066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3641610" y="3235336"/>
            <a:ext cx="1915083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600" b="1" dirty="0">
                <a:solidFill>
                  <a:srgbClr val="6600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Where </a:t>
            </a:r>
            <a:r>
              <a:rPr lang="en-GB" sz="1200" b="1" dirty="0">
                <a:solidFill>
                  <a:srgbClr val="6600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we’re going:</a:t>
            </a:r>
            <a:endParaRPr lang="en-GB" sz="1200" dirty="0">
              <a:solidFill>
                <a:srgbClr val="660066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7308304" y="3182985"/>
            <a:ext cx="1622611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spcAft>
                <a:spcPts val="0"/>
              </a:spcAft>
            </a:pPr>
            <a:r>
              <a:rPr lang="en-GB" sz="1600" b="1" dirty="0">
                <a:solidFill>
                  <a:srgbClr val="6600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</a:t>
            </a:r>
            <a:r>
              <a:rPr lang="en-GB" sz="1200" b="1" dirty="0">
                <a:solidFill>
                  <a:srgbClr val="6600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we’ll know:</a:t>
            </a:r>
            <a:endParaRPr lang="en-GB" sz="1200" dirty="0">
              <a:solidFill>
                <a:srgbClr val="660066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en-GB" sz="12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251520" y="1333956"/>
            <a:ext cx="7488832" cy="379951"/>
          </a:xfrm>
          <a:prstGeom prst="roundRect">
            <a:avLst/>
          </a:prstGeom>
          <a:solidFill>
            <a:srgbClr val="660066"/>
          </a:solidFill>
          <a:ln w="19050"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0000" tIns="18000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600" b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Wellbeing… </a:t>
            </a:r>
            <a:r>
              <a:rPr lang="en-GB" sz="140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We all need to turn up the dial on prevention and care</a:t>
            </a:r>
            <a:endParaRPr lang="en-GB" sz="1400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</a:pPr>
            <a:endParaRPr lang="en-GB" sz="12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 rot="1358696">
            <a:off x="336531" y="3468301"/>
            <a:ext cx="369332" cy="73358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sz="1200" b="1" dirty="0" smtClean="0">
                <a:solidFill>
                  <a:schemeClr val="bg1">
                    <a:lumMod val="50000"/>
                  </a:schemeClr>
                </a:solidFill>
              </a:rPr>
              <a:t>Strategy</a:t>
            </a:r>
            <a:endParaRPr lang="en-GB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 rot="1358696">
            <a:off x="297171" y="4541095"/>
            <a:ext cx="369332" cy="69880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sz="1200" b="1" dirty="0" smtClean="0">
                <a:solidFill>
                  <a:schemeClr val="bg1">
                    <a:lumMod val="50000"/>
                  </a:schemeClr>
                </a:solidFill>
              </a:rPr>
              <a:t>Leaders</a:t>
            </a:r>
            <a:endParaRPr lang="en-GB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32343" y="3480134"/>
            <a:ext cx="21945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rgbClr val="66006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We will implement our </a:t>
            </a:r>
            <a:r>
              <a:rPr lang="en-GB" sz="1100" b="1" dirty="0" smtClean="0">
                <a:solidFill>
                  <a:srgbClr val="66006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Wellbeing, Health and Safety strategy </a:t>
            </a:r>
            <a:r>
              <a:rPr lang="en-GB" sz="1100" dirty="0" smtClean="0">
                <a:solidFill>
                  <a:srgbClr val="66006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and monitor it’s success</a:t>
            </a:r>
            <a:endParaRPr lang="en-GB" sz="1100" dirty="0">
              <a:solidFill>
                <a:srgbClr val="660066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267795" y="5520718"/>
            <a:ext cx="2629488" cy="0"/>
          </a:xfrm>
          <a:prstGeom prst="line">
            <a:avLst/>
          </a:prstGeom>
          <a:ln w="19050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51520" y="4221088"/>
            <a:ext cx="2629488" cy="0"/>
          </a:xfrm>
          <a:prstGeom prst="line">
            <a:avLst/>
          </a:prstGeom>
          <a:ln w="19050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79809" y="5100529"/>
            <a:ext cx="226605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rgbClr val="66006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We will be more thoughtful about </a:t>
            </a:r>
            <a:r>
              <a:rPr lang="en-GB" sz="1100" b="1" dirty="0">
                <a:solidFill>
                  <a:srgbClr val="66006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pace</a:t>
            </a:r>
            <a:r>
              <a:rPr lang="en-GB" sz="1100" dirty="0">
                <a:solidFill>
                  <a:srgbClr val="66006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and priorities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755576" y="5109828"/>
            <a:ext cx="2111572" cy="0"/>
          </a:xfrm>
          <a:prstGeom prst="line">
            <a:avLst/>
          </a:prstGeom>
          <a:ln w="19050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69436" y="4608154"/>
            <a:ext cx="2111572" cy="0"/>
          </a:xfrm>
          <a:prstGeom prst="line">
            <a:avLst/>
          </a:prstGeom>
          <a:ln w="19050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670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67196" y="1834344"/>
            <a:ext cx="8720407" cy="1333500"/>
          </a:xfrm>
          <a:prstGeom prst="roundRect">
            <a:avLst/>
          </a:prstGeom>
          <a:solidFill>
            <a:srgbClr val="E8CA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400" b="1" dirty="0" smtClean="0">
                <a:solidFill>
                  <a:srgbClr val="6600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Reasons </a:t>
            </a:r>
            <a:r>
              <a:rPr lang="en-GB" sz="1400" b="1" dirty="0">
                <a:solidFill>
                  <a:srgbClr val="6600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change:</a:t>
            </a:r>
            <a:endParaRPr lang="en-GB" sz="1400" dirty="0">
              <a:solidFill>
                <a:srgbClr val="660066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3390" indent="-226695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150" dirty="0" smtClean="0">
                <a:solidFill>
                  <a:srgbClr val="66006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We need to progress from ‘three’ ways of working to ‘one’ NRW way</a:t>
            </a:r>
          </a:p>
          <a:p>
            <a:pPr marL="453390" indent="-226695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150" dirty="0" smtClean="0">
                <a:solidFill>
                  <a:srgbClr val="66006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We still identify ourselves by our legacy body e.g. “I am ex-</a:t>
            </a:r>
            <a:r>
              <a:rPr lang="en-GB" sz="1150" dirty="0" smtClean="0">
                <a:solidFill>
                  <a:srgbClr val="66006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en-GB" sz="1150" i="1" dirty="0" smtClean="0">
                <a:solidFill>
                  <a:srgbClr val="66006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insert legacy organisation]</a:t>
            </a:r>
            <a:r>
              <a:rPr lang="en-GB" sz="1150" dirty="0" smtClean="0">
                <a:solidFill>
                  <a:srgbClr val="66006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marL="453390" indent="-226695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150" dirty="0" smtClean="0">
                <a:solidFill>
                  <a:srgbClr val="66006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We haven’t fully developed place-based teams </a:t>
            </a:r>
            <a:r>
              <a:rPr lang="en-GB" sz="1150" dirty="0">
                <a:solidFill>
                  <a:srgbClr val="66006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GB" sz="1150" dirty="0" smtClean="0">
                <a:solidFill>
                  <a:srgbClr val="66006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in many areas our team s</a:t>
            </a:r>
            <a:r>
              <a:rPr lang="en-GB" sz="1150" dirty="0" smtClean="0">
                <a:solidFill>
                  <a:srgbClr val="66006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tructures and office accommodation are still aligned to legacy ways of working </a:t>
            </a:r>
          </a:p>
        </p:txBody>
      </p:sp>
      <p:sp>
        <p:nvSpPr>
          <p:cNvPr id="8" name="Rectangle 7"/>
          <p:cNvSpPr/>
          <p:nvPr/>
        </p:nvSpPr>
        <p:spPr>
          <a:xfrm>
            <a:off x="266672" y="3472953"/>
            <a:ext cx="2629488" cy="32861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lvl="0" indent="-171450">
              <a:buFont typeface="Wingdings" panose="05000000000000000000" pitchFamily="2" charset="2"/>
              <a:buChar char="§"/>
            </a:pP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214391" y="3645025"/>
            <a:ext cx="2800350" cy="2952328"/>
          </a:xfrm>
          <a:prstGeom prst="roundRect">
            <a:avLst/>
          </a:prstGeom>
          <a:solidFill>
            <a:srgbClr val="E8CADE"/>
          </a:solidFill>
          <a:ln w="19050"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1100" dirty="0" smtClean="0">
                <a:solidFill>
                  <a:srgbClr val="66006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We’ll be are one organisation – working as one team without boundaries</a:t>
            </a:r>
          </a:p>
          <a:p>
            <a:pPr marL="171450" indent="-171450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GB" sz="600" dirty="0">
              <a:solidFill>
                <a:srgbClr val="660066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1100" dirty="0">
                <a:solidFill>
                  <a:srgbClr val="66006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We’ll </a:t>
            </a:r>
            <a:r>
              <a:rPr lang="en-GB" sz="1100" dirty="0" smtClean="0">
                <a:solidFill>
                  <a:srgbClr val="66006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work in collaboration, without silos, sharing common principles and values </a:t>
            </a:r>
          </a:p>
          <a:p>
            <a:pPr marL="171450" indent="-171450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GB" sz="600" dirty="0">
              <a:solidFill>
                <a:srgbClr val="660066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1100" dirty="0">
                <a:solidFill>
                  <a:srgbClr val="66006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We’ll have </a:t>
            </a:r>
            <a:r>
              <a:rPr lang="en-GB" sz="1100" dirty="0" smtClean="0">
                <a:solidFill>
                  <a:srgbClr val="66006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GB" sz="1100" dirty="0" smtClean="0">
                <a:solidFill>
                  <a:srgbClr val="660066"/>
                </a:solidFill>
              </a:rPr>
              <a:t>sense </a:t>
            </a:r>
            <a:r>
              <a:rPr lang="en-GB" sz="1100" dirty="0">
                <a:solidFill>
                  <a:srgbClr val="660066"/>
                </a:solidFill>
              </a:rPr>
              <a:t>of </a:t>
            </a:r>
            <a:r>
              <a:rPr lang="en-GB" sz="1100" dirty="0" smtClean="0">
                <a:solidFill>
                  <a:srgbClr val="660066"/>
                </a:solidFill>
              </a:rPr>
              <a:t>belonging and see the creation of NRW to have been an important and positive move </a:t>
            </a:r>
            <a:endParaRPr lang="en-GB" sz="600" dirty="0">
              <a:solidFill>
                <a:srgbClr val="660066"/>
              </a:solidFill>
            </a:endParaRPr>
          </a:p>
          <a:p>
            <a:pPr marL="171450" indent="-17145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1100" dirty="0">
                <a:solidFill>
                  <a:srgbClr val="66006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We’ll</a:t>
            </a:r>
            <a:r>
              <a:rPr lang="en-GB" sz="1100" dirty="0" smtClean="0">
                <a:solidFill>
                  <a:srgbClr val="660066"/>
                </a:solidFill>
              </a:rPr>
              <a:t> have a strong sense of team</a:t>
            </a:r>
          </a:p>
          <a:p>
            <a:pPr marL="171450" indent="-17145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1100" dirty="0">
                <a:solidFill>
                  <a:srgbClr val="66006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We’ll</a:t>
            </a:r>
            <a:r>
              <a:rPr lang="en-GB" sz="1100" dirty="0" smtClean="0">
                <a:solidFill>
                  <a:srgbClr val="660066"/>
                </a:solidFill>
              </a:rPr>
              <a:t> see the part we play in the context of public service in Wales  </a:t>
            </a:r>
            <a:endParaRPr lang="en-GB" sz="1100" dirty="0">
              <a:solidFill>
                <a:srgbClr val="660066"/>
              </a:solidFill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GB" sz="1100" dirty="0" smtClean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6349083" y="3462229"/>
            <a:ext cx="2638521" cy="3288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87313" lvl="0">
              <a:spcBef>
                <a:spcPts val="900"/>
              </a:spcBef>
            </a:pPr>
            <a:r>
              <a:rPr lang="en-GB" sz="1100" dirty="0" smtClean="0">
                <a:solidFill>
                  <a:srgbClr val="660066"/>
                </a:solidFill>
              </a:rPr>
              <a:t>More than 80% of us will say that when we talk about the organisation we say ‘we’ rather than ‘they’”, </a:t>
            </a:r>
            <a:r>
              <a:rPr lang="en-GB" sz="1100" dirty="0" smtClean="0">
                <a:solidFill>
                  <a:srgbClr val="660066"/>
                </a:solidFill>
                <a:cs typeface="Times New Roman" panose="02020603050405020304" pitchFamily="18" charset="0"/>
              </a:rPr>
              <a:t>by 2019</a:t>
            </a:r>
            <a:endParaRPr lang="en-GB" sz="1100" dirty="0" smtClean="0">
              <a:solidFill>
                <a:srgbClr val="660066"/>
              </a:solidFill>
            </a:endParaRPr>
          </a:p>
          <a:p>
            <a:pPr marL="87313" lvl="0">
              <a:spcBef>
                <a:spcPts val="900"/>
              </a:spcBef>
            </a:pPr>
            <a:r>
              <a:rPr lang="en-GB" sz="1100" dirty="0" smtClean="0">
                <a:solidFill>
                  <a:srgbClr val="660066"/>
                </a:solidFill>
              </a:rPr>
              <a:t>More than 50% of us will </a:t>
            </a:r>
            <a:r>
              <a:rPr lang="en-GB" sz="1100" dirty="0" smtClean="0">
                <a:solidFill>
                  <a:srgbClr val="660066"/>
                </a:solidFill>
                <a:cs typeface="Times New Roman" panose="02020603050405020304" pitchFamily="18" charset="0"/>
              </a:rPr>
              <a:t>think </a:t>
            </a:r>
            <a:r>
              <a:rPr lang="en-GB" sz="1100" dirty="0">
                <a:solidFill>
                  <a:srgbClr val="660066"/>
                </a:solidFill>
                <a:cs typeface="Times New Roman" panose="02020603050405020304" pitchFamily="18" charset="0"/>
              </a:rPr>
              <a:t>the different parts of the organisation work well </a:t>
            </a:r>
            <a:r>
              <a:rPr lang="en-GB" sz="1100" dirty="0" smtClean="0">
                <a:solidFill>
                  <a:srgbClr val="660066"/>
                </a:solidFill>
                <a:cs typeface="Times New Roman" panose="02020603050405020304" pitchFamily="18" charset="0"/>
              </a:rPr>
              <a:t>together </a:t>
            </a:r>
            <a:r>
              <a:rPr lang="en-GB" sz="1100" dirty="0" smtClean="0">
                <a:solidFill>
                  <a:srgbClr val="660066"/>
                </a:solidFill>
              </a:rPr>
              <a:t>by 2018, and more than 70% by 2020 </a:t>
            </a:r>
          </a:p>
          <a:p>
            <a:pPr marL="87313" lvl="0">
              <a:spcBef>
                <a:spcPts val="900"/>
              </a:spcBef>
            </a:pPr>
            <a:r>
              <a:rPr lang="en-GB" sz="1100" dirty="0" smtClean="0">
                <a:solidFill>
                  <a:srgbClr val="660066"/>
                </a:solidFill>
              </a:rPr>
              <a:t>More than 85% of us will believe our team looks for ways to work better with other teams and/or partners</a:t>
            </a:r>
            <a:r>
              <a:rPr lang="en-GB" sz="1100" dirty="0" smtClean="0">
                <a:solidFill>
                  <a:srgbClr val="660066"/>
                </a:solidFill>
                <a:cs typeface="Times New Roman" panose="02020603050405020304" pitchFamily="18" charset="0"/>
              </a:rPr>
              <a:t>, by 2018</a:t>
            </a:r>
            <a:endParaRPr lang="en-GB" sz="1100" dirty="0">
              <a:solidFill>
                <a:srgbClr val="660066"/>
              </a:solidFill>
              <a:cs typeface="Times New Roman" panose="02020603050405020304" pitchFamily="18" charset="0"/>
            </a:endParaRPr>
          </a:p>
          <a:p>
            <a:pPr marL="87313" lvl="0">
              <a:spcBef>
                <a:spcPts val="900"/>
              </a:spcBef>
            </a:pPr>
            <a:r>
              <a:rPr lang="en-GB" sz="1100" dirty="0" smtClean="0">
                <a:solidFill>
                  <a:srgbClr val="660066"/>
                </a:solidFill>
                <a:cs typeface="Times New Roman" panose="02020603050405020304" pitchFamily="18" charset="0"/>
              </a:rPr>
              <a:t>Welsh Government, the Public Service Boards and other partners will see us as ‘one team’ working for the common good, from 2016 </a:t>
            </a:r>
          </a:p>
          <a:p>
            <a:pPr marL="87313" lvl="0">
              <a:spcBef>
                <a:spcPts val="900"/>
              </a:spcBef>
            </a:pPr>
            <a:r>
              <a:rPr lang="en-GB" sz="1100" dirty="0" smtClean="0">
                <a:solidFill>
                  <a:srgbClr val="660066"/>
                </a:solidFill>
                <a:cs typeface="Times New Roman" panose="02020603050405020304" pitchFamily="18" charset="0"/>
              </a:rPr>
              <a:t>Legacy bodies will only be referred to when they provide important context from 2016</a:t>
            </a:r>
          </a:p>
        </p:txBody>
      </p:sp>
      <p:sp>
        <p:nvSpPr>
          <p:cNvPr id="14" name="Right Arrow 13"/>
          <p:cNvSpPr/>
          <p:nvPr/>
        </p:nvSpPr>
        <p:spPr>
          <a:xfrm>
            <a:off x="2895015" y="4818252"/>
            <a:ext cx="240302" cy="576064"/>
          </a:xfrm>
          <a:prstGeom prst="rightArrow">
            <a:avLst/>
          </a:prstGeom>
          <a:solidFill>
            <a:srgbClr val="660066"/>
          </a:solidFill>
          <a:ln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ight Arrow 14"/>
          <p:cNvSpPr/>
          <p:nvPr/>
        </p:nvSpPr>
        <p:spPr>
          <a:xfrm rot="10800000">
            <a:off x="6092670" y="4818252"/>
            <a:ext cx="240302" cy="576064"/>
          </a:xfrm>
          <a:prstGeom prst="rightArrow">
            <a:avLst/>
          </a:prstGeom>
          <a:solidFill>
            <a:srgbClr val="660066"/>
          </a:solidFill>
          <a:ln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689204" y="5374683"/>
            <a:ext cx="224431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100" dirty="0" smtClean="0">
                <a:solidFill>
                  <a:srgbClr val="660066"/>
                </a:solidFill>
              </a:rPr>
              <a:t>We will complete and review the effectiveness of our</a:t>
            </a:r>
            <a:r>
              <a:rPr lang="en-GB" sz="1100" b="1" dirty="0" smtClean="0">
                <a:solidFill>
                  <a:srgbClr val="660066"/>
                </a:solidFill>
              </a:rPr>
              <a:t> </a:t>
            </a:r>
            <a:r>
              <a:rPr lang="en-GB" sz="1100" b="1" dirty="0">
                <a:solidFill>
                  <a:srgbClr val="660066"/>
                </a:solidFill>
              </a:rPr>
              <a:t>people policies and procedures</a:t>
            </a:r>
            <a:r>
              <a:rPr lang="en-GB" sz="1100" dirty="0">
                <a:solidFill>
                  <a:srgbClr val="660066"/>
                </a:solidFill>
              </a:rPr>
              <a:t> </a:t>
            </a:r>
            <a:r>
              <a:rPr lang="en-GB" sz="1100" dirty="0" smtClean="0">
                <a:solidFill>
                  <a:srgbClr val="660066"/>
                </a:solidFill>
              </a:rPr>
              <a:t>– to help </a:t>
            </a:r>
            <a:r>
              <a:rPr lang="en-GB" sz="1100" dirty="0">
                <a:solidFill>
                  <a:srgbClr val="660066"/>
                </a:solidFill>
              </a:rPr>
              <a:t>integrate the whole </a:t>
            </a:r>
            <a:r>
              <a:rPr lang="en-GB" sz="1100" dirty="0" smtClean="0">
                <a:solidFill>
                  <a:srgbClr val="660066"/>
                </a:solidFill>
              </a:rPr>
              <a:t>organisation</a:t>
            </a:r>
            <a:endParaRPr lang="en-GB" sz="1100" dirty="0">
              <a:solidFill>
                <a:srgbClr val="660066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10213" y="3484062"/>
            <a:ext cx="224431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100" dirty="0" smtClean="0">
                <a:solidFill>
                  <a:srgbClr val="660066"/>
                </a:solidFill>
              </a:rPr>
              <a:t>We will  bring teams  and people together through our </a:t>
            </a:r>
            <a:r>
              <a:rPr lang="en-GB" sz="1100" b="1" dirty="0" smtClean="0">
                <a:solidFill>
                  <a:srgbClr val="660066"/>
                </a:solidFill>
              </a:rPr>
              <a:t>Accommodation Strategy</a:t>
            </a:r>
            <a:endParaRPr lang="en-GB" sz="1100" dirty="0">
              <a:solidFill>
                <a:srgbClr val="660066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9664" y="4785945"/>
            <a:ext cx="224431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rgbClr val="660066"/>
                </a:solidFill>
              </a:rPr>
              <a:t>We will implement </a:t>
            </a:r>
            <a:r>
              <a:rPr lang="en-GB" sz="1100" b="1" dirty="0">
                <a:solidFill>
                  <a:srgbClr val="660066"/>
                </a:solidFill>
              </a:rPr>
              <a:t>Job Evaluation </a:t>
            </a:r>
            <a:r>
              <a:rPr lang="en-GB" sz="1100" b="1" dirty="0" smtClean="0">
                <a:solidFill>
                  <a:srgbClr val="660066"/>
                </a:solidFill>
              </a:rPr>
              <a:t>to</a:t>
            </a:r>
            <a:r>
              <a:rPr lang="en-GB" sz="1100" dirty="0" smtClean="0">
                <a:solidFill>
                  <a:srgbClr val="660066"/>
                </a:solidFill>
              </a:rPr>
              <a:t> </a:t>
            </a:r>
            <a:r>
              <a:rPr lang="en-GB" sz="1100" dirty="0">
                <a:solidFill>
                  <a:srgbClr val="660066"/>
                </a:solidFill>
              </a:rPr>
              <a:t>bring us all to one grading system and pay scale.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265527" y="6273654"/>
            <a:ext cx="2629488" cy="0"/>
          </a:xfrm>
          <a:prstGeom prst="line">
            <a:avLst/>
          </a:prstGeom>
          <a:ln w="19050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13945" y="4112799"/>
            <a:ext cx="2629488" cy="0"/>
          </a:xfrm>
          <a:prstGeom prst="line">
            <a:avLst/>
          </a:prstGeom>
          <a:ln w="19050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65527" y="4808720"/>
            <a:ext cx="2629488" cy="0"/>
          </a:xfrm>
          <a:prstGeom prst="line">
            <a:avLst/>
          </a:prstGeom>
          <a:ln w="19050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55576" y="3484659"/>
            <a:ext cx="0" cy="3286125"/>
          </a:xfrm>
          <a:prstGeom prst="line">
            <a:avLst/>
          </a:prstGeom>
          <a:ln w="19050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 rot="1358696">
            <a:off x="317225" y="3421777"/>
            <a:ext cx="369332" cy="73358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sz="1200" b="1" dirty="0" smtClean="0">
                <a:solidFill>
                  <a:schemeClr val="bg1">
                    <a:lumMod val="50000"/>
                  </a:schemeClr>
                </a:solidFill>
              </a:rPr>
              <a:t>Strategy</a:t>
            </a:r>
            <a:endParaRPr lang="en-GB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 rot="1358696">
            <a:off x="339759" y="6226399"/>
            <a:ext cx="369332" cy="61652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sz="1200" b="1" dirty="0" smtClean="0">
                <a:solidFill>
                  <a:schemeClr val="bg1">
                    <a:lumMod val="50000"/>
                  </a:schemeClr>
                </a:solidFill>
              </a:rPr>
              <a:t>People</a:t>
            </a:r>
            <a:endParaRPr lang="en-GB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 rot="1358696">
            <a:off x="319502" y="5136142"/>
            <a:ext cx="369332" cy="68502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sz="1200" b="1" dirty="0" smtClean="0">
                <a:solidFill>
                  <a:schemeClr val="bg1">
                    <a:lumMod val="50000"/>
                  </a:schemeClr>
                </a:solidFill>
              </a:rPr>
              <a:t>Process</a:t>
            </a:r>
            <a:endParaRPr lang="en-GB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267197" y="3194149"/>
            <a:ext cx="1856531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en-GB" sz="1600" b="1" dirty="0">
                <a:solidFill>
                  <a:srgbClr val="6600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GB" sz="1200" b="1" dirty="0">
                <a:solidFill>
                  <a:srgbClr val="6600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we’re doing:</a:t>
            </a:r>
            <a:endParaRPr lang="en-GB" sz="1200" dirty="0">
              <a:solidFill>
                <a:srgbClr val="660066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3573364" y="3314591"/>
            <a:ext cx="1915083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600" b="1" dirty="0">
                <a:solidFill>
                  <a:srgbClr val="6600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Where </a:t>
            </a:r>
            <a:r>
              <a:rPr lang="en-GB" sz="1200" b="1" dirty="0">
                <a:solidFill>
                  <a:srgbClr val="6600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we’re going:</a:t>
            </a:r>
            <a:endParaRPr lang="en-GB" sz="1200" dirty="0">
              <a:solidFill>
                <a:srgbClr val="660066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7308304" y="3182985"/>
            <a:ext cx="1622611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spcAft>
                <a:spcPts val="0"/>
              </a:spcAft>
            </a:pPr>
            <a:r>
              <a:rPr lang="en-GB" sz="1600" b="1" dirty="0">
                <a:solidFill>
                  <a:srgbClr val="6600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</a:t>
            </a:r>
            <a:r>
              <a:rPr lang="en-GB" sz="1200" b="1" dirty="0">
                <a:solidFill>
                  <a:srgbClr val="6600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we’ll know:</a:t>
            </a:r>
            <a:endParaRPr lang="en-GB" sz="1200" dirty="0">
              <a:solidFill>
                <a:srgbClr val="660066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en-GB" sz="12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 rot="1358696">
            <a:off x="331977" y="4109523"/>
            <a:ext cx="369332" cy="69880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sz="1200" b="1" dirty="0" smtClean="0">
                <a:solidFill>
                  <a:schemeClr val="bg1">
                    <a:lumMod val="50000"/>
                  </a:schemeClr>
                </a:solidFill>
              </a:rPr>
              <a:t>Leaders</a:t>
            </a:r>
            <a:endParaRPr lang="en-GB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265527" y="1307646"/>
            <a:ext cx="7488832" cy="379951"/>
          </a:xfrm>
          <a:prstGeom prst="roundRect">
            <a:avLst/>
          </a:prstGeom>
          <a:solidFill>
            <a:srgbClr val="660066"/>
          </a:solidFill>
          <a:ln w="19050"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0000" tIns="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Togetherness</a:t>
            </a:r>
            <a:r>
              <a:rPr lang="en-GB" sz="1600" b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GB" sz="1200" dirty="0">
                <a:solidFill>
                  <a:srgbClr val="80008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We all need to believe in, and experience, ‘one organisation’ together</a:t>
            </a:r>
            <a:endParaRPr lang="en-GB" sz="14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10151" y="6300960"/>
            <a:ext cx="224431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rgbClr val="660066"/>
                </a:solidFill>
              </a:rPr>
              <a:t>We will move on from legacy </a:t>
            </a:r>
            <a:r>
              <a:rPr lang="en-GB" sz="1100" dirty="0" err="1" smtClean="0">
                <a:solidFill>
                  <a:srgbClr val="660066"/>
                </a:solidFill>
              </a:rPr>
              <a:t>mindsets</a:t>
            </a:r>
            <a:r>
              <a:rPr lang="en-GB" sz="1100" dirty="0" smtClean="0">
                <a:solidFill>
                  <a:srgbClr val="660066"/>
                </a:solidFill>
              </a:rPr>
              <a:t> and act as </a:t>
            </a:r>
            <a:r>
              <a:rPr lang="en-GB" sz="1100" b="1" dirty="0" smtClean="0">
                <a:solidFill>
                  <a:srgbClr val="660066"/>
                </a:solidFill>
              </a:rPr>
              <a:t>one NRW</a:t>
            </a:r>
            <a:endParaRPr lang="en-GB" sz="1100" b="1" dirty="0">
              <a:solidFill>
                <a:srgbClr val="660066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07048" y="4073911"/>
            <a:ext cx="22443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100" dirty="0" smtClean="0">
                <a:solidFill>
                  <a:srgbClr val="660066"/>
                </a:solidFill>
              </a:rPr>
              <a:t>We will </a:t>
            </a:r>
            <a:r>
              <a:rPr lang="en-GB" sz="1100" b="1" dirty="0" smtClean="0">
                <a:solidFill>
                  <a:srgbClr val="660066"/>
                </a:solidFill>
              </a:rPr>
              <a:t>behave as ‘one team’ </a:t>
            </a:r>
            <a:r>
              <a:rPr lang="en-GB" sz="1100" dirty="0" smtClean="0">
                <a:solidFill>
                  <a:srgbClr val="660066"/>
                </a:solidFill>
              </a:rPr>
              <a:t>– working for the common good, considering the wider needs of NRW</a:t>
            </a:r>
            <a:endParaRPr lang="en-GB" sz="1100" dirty="0">
              <a:solidFill>
                <a:srgbClr val="660066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755576" y="5386109"/>
            <a:ext cx="2111572" cy="0"/>
          </a:xfrm>
          <a:prstGeom prst="line">
            <a:avLst/>
          </a:prstGeom>
          <a:ln w="19050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251520" y="587574"/>
            <a:ext cx="1368152" cy="586664"/>
          </a:xfrm>
          <a:prstGeom prst="roundRect">
            <a:avLst/>
          </a:prstGeom>
          <a:solidFill>
            <a:srgbClr val="E8CADE"/>
          </a:solidFill>
          <a:ln w="19050"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600" b="1" dirty="0" smtClean="0">
                <a:solidFill>
                  <a:srgbClr val="66006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Culture</a:t>
            </a:r>
            <a:endParaRPr lang="en-GB" sz="1200" dirty="0">
              <a:solidFill>
                <a:srgbClr val="660066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49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54317" y="1808586"/>
            <a:ext cx="8720073" cy="1333500"/>
          </a:xfrm>
          <a:prstGeom prst="roundRect">
            <a:avLst/>
          </a:prstGeom>
          <a:solidFill>
            <a:srgbClr val="E8CA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400" b="1" dirty="0" smtClean="0">
                <a:solidFill>
                  <a:srgbClr val="6600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Reasons </a:t>
            </a:r>
            <a:r>
              <a:rPr lang="en-GB" sz="1400" b="1" dirty="0">
                <a:solidFill>
                  <a:srgbClr val="6600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change:</a:t>
            </a:r>
            <a:endParaRPr lang="en-GB" sz="1400" dirty="0">
              <a:solidFill>
                <a:srgbClr val="660066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3390" indent="-226695"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1150" dirty="0" smtClean="0">
                <a:solidFill>
                  <a:srgbClr val="66006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We feel we’re not trusted or empowered enough to get on with the job</a:t>
            </a:r>
          </a:p>
          <a:p>
            <a:pPr marL="453390" lvl="0" indent="-226695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GB" sz="1150" dirty="0" smtClean="0">
                <a:solidFill>
                  <a:srgbClr val="66006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Only 27% of us feel NRW </a:t>
            </a:r>
            <a:r>
              <a:rPr lang="en-GB" sz="1150" dirty="0">
                <a:solidFill>
                  <a:srgbClr val="66006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is developing a culture of trust with values and behaviours evident in all we </a:t>
            </a:r>
            <a:r>
              <a:rPr lang="en-GB" sz="1150" dirty="0" smtClean="0">
                <a:solidFill>
                  <a:srgbClr val="66006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do</a:t>
            </a:r>
          </a:p>
          <a:p>
            <a:pPr marL="453390" indent="-226695"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1150" dirty="0" smtClean="0">
                <a:solidFill>
                  <a:srgbClr val="66006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Only </a:t>
            </a:r>
            <a:r>
              <a:rPr lang="en-GB" sz="1150" dirty="0">
                <a:solidFill>
                  <a:srgbClr val="66006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26% of </a:t>
            </a:r>
            <a:r>
              <a:rPr lang="en-GB" sz="1150" dirty="0" smtClean="0">
                <a:solidFill>
                  <a:srgbClr val="66006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us </a:t>
            </a:r>
            <a:r>
              <a:rPr lang="en-GB" sz="1150" dirty="0">
                <a:solidFill>
                  <a:srgbClr val="66006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feel </a:t>
            </a:r>
            <a:r>
              <a:rPr lang="en-GB" sz="1150" dirty="0" smtClean="0">
                <a:solidFill>
                  <a:srgbClr val="66006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GB" sz="1150" dirty="0">
                <a:solidFill>
                  <a:srgbClr val="66006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have the opportunity to contribute </a:t>
            </a:r>
            <a:r>
              <a:rPr lang="en-GB" sz="1150" dirty="0" smtClean="0">
                <a:solidFill>
                  <a:srgbClr val="66006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our </a:t>
            </a:r>
            <a:r>
              <a:rPr lang="en-GB" sz="1150" dirty="0">
                <a:solidFill>
                  <a:srgbClr val="66006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views before decisions are made that affect </a:t>
            </a:r>
            <a:r>
              <a:rPr lang="en-GB" sz="1150" dirty="0" smtClean="0">
                <a:solidFill>
                  <a:srgbClr val="66006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endParaRPr lang="en-GB" sz="1150" dirty="0">
              <a:solidFill>
                <a:srgbClr val="660066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3390" indent="-226695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GB" sz="1150" dirty="0">
                <a:solidFill>
                  <a:srgbClr val="66006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Only 35% of </a:t>
            </a:r>
            <a:r>
              <a:rPr lang="en-GB" sz="1150" dirty="0" smtClean="0">
                <a:solidFill>
                  <a:srgbClr val="66006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us </a:t>
            </a:r>
            <a:r>
              <a:rPr lang="en-GB" sz="1150" dirty="0">
                <a:solidFill>
                  <a:srgbClr val="66006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feel we deliver excellent customer care</a:t>
            </a:r>
          </a:p>
        </p:txBody>
      </p:sp>
      <p:sp>
        <p:nvSpPr>
          <p:cNvPr id="8" name="Rectangle 7"/>
          <p:cNvSpPr/>
          <p:nvPr/>
        </p:nvSpPr>
        <p:spPr>
          <a:xfrm>
            <a:off x="266672" y="3472953"/>
            <a:ext cx="2629488" cy="32861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GB" sz="1200" dirty="0">
              <a:solidFill>
                <a:schemeClr val="tx1"/>
              </a:solidFill>
            </a:endParaRPr>
          </a:p>
          <a:p>
            <a:pPr>
              <a:spcAft>
                <a:spcPts val="0"/>
              </a:spcAft>
            </a:pPr>
            <a:r>
              <a:rPr lang="en-GB" sz="1200" dirty="0">
                <a:solidFill>
                  <a:srgbClr val="0D0D0D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203771" y="3573016"/>
            <a:ext cx="2800350" cy="3024336"/>
          </a:xfrm>
          <a:prstGeom prst="roundRect">
            <a:avLst/>
          </a:prstGeom>
          <a:solidFill>
            <a:srgbClr val="E8CADE"/>
          </a:solidFill>
          <a:ln w="19050"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en-GB" sz="1100" b="1" dirty="0">
                <a:solidFill>
                  <a:srgbClr val="0070C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1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en-GB" sz="1100" dirty="0">
              <a:solidFill>
                <a:srgbClr val="660066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1100" dirty="0">
                <a:solidFill>
                  <a:srgbClr val="66006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We’ll</a:t>
            </a:r>
            <a:r>
              <a:rPr lang="en-GB" sz="1100" dirty="0" smtClean="0">
                <a:solidFill>
                  <a:srgbClr val="66006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be trusted and empowered make decisions and contribute our views at all levels</a:t>
            </a:r>
          </a:p>
          <a:p>
            <a:pPr marL="171450" indent="-171450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GB" sz="600" dirty="0" smtClean="0">
              <a:solidFill>
                <a:srgbClr val="660066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GB" sz="1100" dirty="0">
                <a:solidFill>
                  <a:srgbClr val="66006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We’ll have a culture of inclusive </a:t>
            </a:r>
            <a:r>
              <a:rPr lang="en-GB" sz="1100" dirty="0" smtClean="0">
                <a:solidFill>
                  <a:srgbClr val="66006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decision-making </a:t>
            </a:r>
            <a:r>
              <a:rPr lang="en-GB" sz="1100" dirty="0">
                <a:solidFill>
                  <a:srgbClr val="66006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GB" sz="1100" dirty="0" smtClean="0">
                <a:solidFill>
                  <a:srgbClr val="66006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shared </a:t>
            </a:r>
            <a:r>
              <a:rPr lang="en-GB" sz="1100" dirty="0">
                <a:solidFill>
                  <a:srgbClr val="66006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responsibility and </a:t>
            </a:r>
            <a:r>
              <a:rPr lang="en-GB" sz="1100" dirty="0" smtClean="0">
                <a:solidFill>
                  <a:srgbClr val="66006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ownership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en-GB" sz="600" dirty="0">
              <a:solidFill>
                <a:srgbClr val="660066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GB" sz="1100" dirty="0">
                <a:solidFill>
                  <a:srgbClr val="66006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We’ll </a:t>
            </a:r>
            <a:r>
              <a:rPr lang="en-GB" sz="1100" dirty="0" smtClean="0">
                <a:solidFill>
                  <a:srgbClr val="66006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demonstrate </a:t>
            </a:r>
            <a:r>
              <a:rPr lang="en-GB" sz="1100" dirty="0">
                <a:solidFill>
                  <a:srgbClr val="66006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trust in others, knowing when to support and when to step </a:t>
            </a:r>
            <a:r>
              <a:rPr lang="en-GB" sz="1100" dirty="0" smtClean="0">
                <a:solidFill>
                  <a:srgbClr val="66006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back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en-GB" sz="600" dirty="0">
              <a:solidFill>
                <a:srgbClr val="660066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GB" sz="1100" dirty="0" smtClean="0">
                <a:solidFill>
                  <a:srgbClr val="66006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As an organisation we’ll be valued and trusted by our customers and partners, delivering excellent customer service at all times</a:t>
            </a:r>
            <a:endParaRPr lang="en-GB" sz="1100" dirty="0">
              <a:solidFill>
                <a:srgbClr val="660066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n-GB" sz="1200" dirty="0" smtClean="0">
              <a:solidFill>
                <a:schemeClr val="tx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47938" y="3489424"/>
            <a:ext cx="2639332" cy="3288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87313" lvl="0">
              <a:spcBef>
                <a:spcPts val="900"/>
              </a:spcBef>
            </a:pPr>
            <a:r>
              <a:rPr lang="en-GB" sz="1100" dirty="0" smtClean="0">
                <a:solidFill>
                  <a:srgbClr val="660066"/>
                </a:solidFill>
              </a:rPr>
              <a:t>More than 75% of us  will be clear on our responsibilities in helping deliver  NRW’s purpose and feel empowered to do a good job</a:t>
            </a:r>
            <a:r>
              <a:rPr lang="en-GB" sz="1100" dirty="0">
                <a:solidFill>
                  <a:srgbClr val="660066"/>
                </a:solidFill>
              </a:rPr>
              <a:t>,</a:t>
            </a:r>
            <a:r>
              <a:rPr lang="en-GB" sz="1100" dirty="0" smtClean="0">
                <a:solidFill>
                  <a:srgbClr val="660066"/>
                </a:solidFill>
              </a:rPr>
              <a:t> by 2020</a:t>
            </a:r>
          </a:p>
          <a:p>
            <a:pPr marL="87313">
              <a:spcBef>
                <a:spcPts val="900"/>
              </a:spcBef>
            </a:pPr>
            <a:r>
              <a:rPr lang="en-GB" sz="1100" dirty="0" smtClean="0">
                <a:solidFill>
                  <a:srgbClr val="660066"/>
                </a:solidFill>
              </a:rPr>
              <a:t>More than 50% of us will have </a:t>
            </a:r>
            <a:r>
              <a:rPr lang="en-GB" sz="1100" dirty="0">
                <a:solidFill>
                  <a:srgbClr val="660066"/>
                </a:solidFill>
              </a:rPr>
              <a:t>the opportunity to contribute </a:t>
            </a:r>
            <a:r>
              <a:rPr lang="en-GB" sz="1100" dirty="0" smtClean="0">
                <a:solidFill>
                  <a:srgbClr val="660066"/>
                </a:solidFill>
              </a:rPr>
              <a:t>our </a:t>
            </a:r>
            <a:r>
              <a:rPr lang="en-GB" sz="1100" dirty="0">
                <a:solidFill>
                  <a:srgbClr val="660066"/>
                </a:solidFill>
              </a:rPr>
              <a:t>views before decisions are made that affect </a:t>
            </a:r>
            <a:r>
              <a:rPr lang="en-GB" sz="1100" dirty="0" smtClean="0">
                <a:solidFill>
                  <a:srgbClr val="660066"/>
                </a:solidFill>
              </a:rPr>
              <a:t>us </a:t>
            </a:r>
            <a:r>
              <a:rPr lang="en-GB" sz="1100" dirty="0">
                <a:solidFill>
                  <a:srgbClr val="660066"/>
                </a:solidFill>
              </a:rPr>
              <a:t>by </a:t>
            </a:r>
            <a:r>
              <a:rPr lang="en-GB" sz="1100" dirty="0" smtClean="0">
                <a:solidFill>
                  <a:srgbClr val="660066"/>
                </a:solidFill>
              </a:rPr>
              <a:t>2018, and more than 70% by 2020 </a:t>
            </a:r>
          </a:p>
          <a:p>
            <a:pPr marL="87313" lvl="0">
              <a:spcBef>
                <a:spcPts val="900"/>
              </a:spcBef>
            </a:pPr>
            <a:r>
              <a:rPr lang="en-GB" sz="1100" dirty="0" smtClean="0">
                <a:solidFill>
                  <a:srgbClr val="66006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More than 50% of us will experience that NRW </a:t>
            </a:r>
            <a:r>
              <a:rPr lang="en-GB" sz="1100" dirty="0">
                <a:solidFill>
                  <a:srgbClr val="66006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is developing a culture of trust with values and behaviours evident in all we </a:t>
            </a:r>
            <a:r>
              <a:rPr lang="en-GB" sz="1100" dirty="0" smtClean="0">
                <a:solidFill>
                  <a:srgbClr val="66006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en-GB" sz="1100" dirty="0">
                <a:solidFill>
                  <a:srgbClr val="660066"/>
                </a:solidFill>
              </a:rPr>
              <a:t> by 2018, and more than 70% by 2020 </a:t>
            </a:r>
            <a:endParaRPr lang="en-GB" sz="1100" dirty="0" smtClean="0">
              <a:solidFill>
                <a:srgbClr val="660066"/>
              </a:solidFill>
            </a:endParaRPr>
          </a:p>
          <a:p>
            <a:pPr marL="87313" lvl="0">
              <a:spcBef>
                <a:spcPts val="900"/>
              </a:spcBef>
            </a:pPr>
            <a:r>
              <a:rPr lang="en-GB" sz="1100" dirty="0" smtClean="0">
                <a:solidFill>
                  <a:srgbClr val="66006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More than 75% of us will believe we </a:t>
            </a:r>
            <a:r>
              <a:rPr lang="en-GB" sz="1100" dirty="0">
                <a:solidFill>
                  <a:srgbClr val="66006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deliver excellent customer </a:t>
            </a:r>
            <a:r>
              <a:rPr lang="en-GB" sz="1100" dirty="0" smtClean="0">
                <a:solidFill>
                  <a:srgbClr val="66006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care</a:t>
            </a:r>
            <a:r>
              <a:rPr lang="en-GB" sz="1100" dirty="0">
                <a:solidFill>
                  <a:srgbClr val="66006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GB" sz="1100" dirty="0" smtClean="0">
                <a:solidFill>
                  <a:srgbClr val="660066"/>
                </a:solidFill>
              </a:rPr>
              <a:t> </a:t>
            </a:r>
            <a:r>
              <a:rPr lang="en-GB" sz="1100" dirty="0">
                <a:solidFill>
                  <a:srgbClr val="660066"/>
                </a:solidFill>
              </a:rPr>
              <a:t>by </a:t>
            </a:r>
            <a:r>
              <a:rPr lang="en-GB" sz="1100" dirty="0" smtClean="0">
                <a:solidFill>
                  <a:srgbClr val="660066"/>
                </a:solidFill>
              </a:rPr>
              <a:t>2019 </a:t>
            </a:r>
            <a:endParaRPr lang="en-GB" sz="1100" dirty="0">
              <a:solidFill>
                <a:srgbClr val="660066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2896160" y="4845447"/>
            <a:ext cx="240302" cy="576064"/>
          </a:xfrm>
          <a:prstGeom prst="rightArrow">
            <a:avLst/>
          </a:prstGeom>
          <a:solidFill>
            <a:srgbClr val="660066"/>
          </a:solidFill>
          <a:ln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ight Arrow 14"/>
          <p:cNvSpPr/>
          <p:nvPr/>
        </p:nvSpPr>
        <p:spPr>
          <a:xfrm rot="10800000">
            <a:off x="6071430" y="4845447"/>
            <a:ext cx="240302" cy="576064"/>
          </a:xfrm>
          <a:prstGeom prst="rightArrow">
            <a:avLst/>
          </a:prstGeom>
          <a:solidFill>
            <a:srgbClr val="660066"/>
          </a:solidFill>
          <a:ln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Connector 15"/>
          <p:cNvCxnSpPr/>
          <p:nvPr/>
        </p:nvCxnSpPr>
        <p:spPr>
          <a:xfrm>
            <a:off x="755576" y="3484659"/>
            <a:ext cx="0" cy="3286125"/>
          </a:xfrm>
          <a:prstGeom prst="line">
            <a:avLst/>
          </a:prstGeom>
          <a:ln w="19050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24757" y="4149080"/>
            <a:ext cx="2629488" cy="0"/>
          </a:xfrm>
          <a:prstGeom prst="line">
            <a:avLst/>
          </a:prstGeom>
          <a:ln w="19050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66672" y="4907286"/>
            <a:ext cx="2629488" cy="0"/>
          </a:xfrm>
          <a:prstGeom prst="line">
            <a:avLst/>
          </a:prstGeom>
          <a:ln w="19050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51520" y="5676891"/>
            <a:ext cx="2629488" cy="0"/>
          </a:xfrm>
          <a:prstGeom prst="line">
            <a:avLst/>
          </a:prstGeom>
          <a:ln w="19050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 rot="1358696">
            <a:off x="343596" y="3422464"/>
            <a:ext cx="369332" cy="73358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sz="1200" b="1" dirty="0" smtClean="0">
                <a:solidFill>
                  <a:schemeClr val="bg1">
                    <a:lumMod val="50000"/>
                  </a:schemeClr>
                </a:solidFill>
              </a:rPr>
              <a:t>Strategy</a:t>
            </a:r>
            <a:endParaRPr lang="en-GB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 rot="1358696">
            <a:off x="338642" y="4164320"/>
            <a:ext cx="369332" cy="69880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sz="1200" b="1" dirty="0" smtClean="0">
                <a:solidFill>
                  <a:schemeClr val="bg1">
                    <a:lumMod val="50000"/>
                  </a:schemeClr>
                </a:solidFill>
              </a:rPr>
              <a:t>Leaders</a:t>
            </a:r>
            <a:endParaRPr lang="en-GB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 rot="1358696">
            <a:off x="352945" y="4933705"/>
            <a:ext cx="369332" cy="68502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sz="1200" b="1" dirty="0" smtClean="0">
                <a:solidFill>
                  <a:schemeClr val="bg1">
                    <a:lumMod val="50000"/>
                  </a:schemeClr>
                </a:solidFill>
              </a:rPr>
              <a:t>Process</a:t>
            </a:r>
            <a:endParaRPr lang="en-GB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 rot="1358696">
            <a:off x="338641" y="5949223"/>
            <a:ext cx="369332" cy="61652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sz="1200" b="1" dirty="0" smtClean="0">
                <a:solidFill>
                  <a:schemeClr val="bg1">
                    <a:lumMod val="50000"/>
                  </a:schemeClr>
                </a:solidFill>
              </a:rPr>
              <a:t>People</a:t>
            </a:r>
            <a:endParaRPr lang="en-GB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93760" y="4927365"/>
            <a:ext cx="22443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rgbClr val="66006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We will change our </a:t>
            </a:r>
            <a:r>
              <a:rPr lang="en-GB" sz="1100" b="1" dirty="0">
                <a:solidFill>
                  <a:srgbClr val="66006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financial scheme of delegation</a:t>
            </a:r>
            <a:r>
              <a:rPr lang="en-GB" sz="1100" dirty="0">
                <a:solidFill>
                  <a:srgbClr val="66006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trusting staff to make the right decision at the right </a:t>
            </a:r>
            <a:r>
              <a:rPr lang="en-GB" sz="1100" dirty="0" smtClean="0">
                <a:solidFill>
                  <a:srgbClr val="66006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level</a:t>
            </a:r>
            <a:endParaRPr lang="en-GB" sz="1100" dirty="0">
              <a:solidFill>
                <a:srgbClr val="660066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24208" y="4129001"/>
            <a:ext cx="22443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rgbClr val="660066"/>
                </a:solidFill>
              </a:rPr>
              <a:t>We will encourage </a:t>
            </a:r>
            <a:r>
              <a:rPr lang="en-GB" sz="1100" b="1" dirty="0">
                <a:solidFill>
                  <a:srgbClr val="660066"/>
                </a:solidFill>
              </a:rPr>
              <a:t>decision making </a:t>
            </a:r>
            <a:r>
              <a:rPr lang="en-GB" sz="1100" dirty="0">
                <a:solidFill>
                  <a:srgbClr val="660066"/>
                </a:solidFill>
              </a:rPr>
              <a:t>at the point of delivery, rather than escalating </a:t>
            </a:r>
            <a:r>
              <a:rPr lang="en-GB" sz="1100" dirty="0" smtClean="0">
                <a:solidFill>
                  <a:srgbClr val="660066"/>
                </a:solidFill>
              </a:rPr>
              <a:t>decisions to MT,  </a:t>
            </a:r>
            <a:r>
              <a:rPr lang="en-GB" sz="1100" dirty="0">
                <a:solidFill>
                  <a:srgbClr val="660066"/>
                </a:solidFill>
              </a:rPr>
              <a:t>LT and ET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23386" y="5697345"/>
            <a:ext cx="224431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rgbClr val="66006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GB" sz="1100" dirty="0" smtClean="0">
                <a:solidFill>
                  <a:srgbClr val="66006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all need to focus on providing a high level of </a:t>
            </a:r>
            <a:r>
              <a:rPr lang="en-GB" sz="1100" b="1" dirty="0" smtClean="0">
                <a:solidFill>
                  <a:srgbClr val="66006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customer service</a:t>
            </a:r>
            <a:endParaRPr lang="en-GB" sz="1100" dirty="0">
              <a:solidFill>
                <a:srgbClr val="660066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211401" y="3155675"/>
            <a:ext cx="1856531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en-GB" sz="1600" b="1" dirty="0">
                <a:solidFill>
                  <a:srgbClr val="6600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GB" sz="1200" b="1" dirty="0">
                <a:solidFill>
                  <a:srgbClr val="6600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we’re doing:</a:t>
            </a:r>
            <a:endParaRPr lang="en-GB" sz="1200" dirty="0">
              <a:solidFill>
                <a:srgbClr val="660066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3632071" y="3229489"/>
            <a:ext cx="1915083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600" b="1" dirty="0">
                <a:solidFill>
                  <a:srgbClr val="6600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Where </a:t>
            </a:r>
            <a:r>
              <a:rPr lang="en-GB" sz="1200" b="1" dirty="0">
                <a:solidFill>
                  <a:srgbClr val="6600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we’re going:</a:t>
            </a:r>
            <a:endParaRPr lang="en-GB" sz="1200" dirty="0">
              <a:solidFill>
                <a:srgbClr val="660066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b="1" dirty="0">
                <a:solidFill>
                  <a:srgbClr val="66006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200" dirty="0">
              <a:solidFill>
                <a:srgbClr val="660066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7308304" y="3182985"/>
            <a:ext cx="1622611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spcAft>
                <a:spcPts val="0"/>
              </a:spcAft>
            </a:pPr>
            <a:r>
              <a:rPr lang="en-GB" sz="1600" b="1" dirty="0">
                <a:solidFill>
                  <a:srgbClr val="6600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</a:t>
            </a:r>
            <a:r>
              <a:rPr lang="en-GB" sz="1200" b="1" dirty="0">
                <a:solidFill>
                  <a:srgbClr val="6600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we’ll know</a:t>
            </a:r>
            <a:r>
              <a:rPr lang="en-GB" sz="1200" b="1" dirty="0" smtClean="0">
                <a:solidFill>
                  <a:srgbClr val="6600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GB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244237" y="1297246"/>
            <a:ext cx="7488832" cy="379951"/>
          </a:xfrm>
          <a:prstGeom prst="roundRect">
            <a:avLst/>
          </a:prstGeom>
          <a:solidFill>
            <a:srgbClr val="660066"/>
          </a:solidFill>
          <a:ln w="19050"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0000" tIns="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Trust</a:t>
            </a:r>
            <a:r>
              <a:rPr lang="en-GB" sz="1600" b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GB" sz="1200" dirty="0" smtClean="0">
                <a:solidFill>
                  <a:srgbClr val="80008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We all need to </a:t>
            </a:r>
            <a:r>
              <a:rPr lang="en-GB" sz="1400" dirty="0" smtClean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trust each other, and be trusted by our customers and partners</a:t>
            </a:r>
            <a:endParaRPr lang="en-GB" sz="14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19521" y="3478260"/>
            <a:ext cx="224431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rgbClr val="660066"/>
                </a:solidFill>
              </a:rPr>
              <a:t>We will </a:t>
            </a:r>
            <a:r>
              <a:rPr lang="en-GB" sz="1100" dirty="0" smtClean="0">
                <a:solidFill>
                  <a:srgbClr val="660066"/>
                </a:solidFill>
              </a:rPr>
              <a:t>develop and implement our </a:t>
            </a:r>
            <a:r>
              <a:rPr lang="en-GB" sz="1100" b="1" dirty="0" smtClean="0">
                <a:solidFill>
                  <a:srgbClr val="660066"/>
                </a:solidFill>
              </a:rPr>
              <a:t>strategic approach to customers</a:t>
            </a:r>
            <a:endParaRPr lang="en-GB" sz="1100" b="1" dirty="0">
              <a:solidFill>
                <a:srgbClr val="660066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251520" y="587574"/>
            <a:ext cx="1368152" cy="586664"/>
          </a:xfrm>
          <a:prstGeom prst="roundRect">
            <a:avLst/>
          </a:prstGeom>
          <a:solidFill>
            <a:srgbClr val="E8CADE"/>
          </a:solidFill>
          <a:ln w="19050"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600" b="1" dirty="0" smtClean="0">
                <a:solidFill>
                  <a:srgbClr val="66006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Culture</a:t>
            </a:r>
            <a:endParaRPr lang="en-GB" sz="1200" dirty="0">
              <a:solidFill>
                <a:srgbClr val="660066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 flipV="1">
            <a:off x="740424" y="6312693"/>
            <a:ext cx="2140584" cy="13672"/>
          </a:xfrm>
          <a:prstGeom prst="line">
            <a:avLst/>
          </a:prstGeom>
          <a:ln w="19050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726980" y="6328191"/>
            <a:ext cx="224431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rgbClr val="66006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We all need to live by our </a:t>
            </a:r>
            <a:r>
              <a:rPr lang="en-GB" sz="1100" b="1" dirty="0" smtClean="0">
                <a:solidFill>
                  <a:srgbClr val="66006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NRW values</a:t>
            </a:r>
            <a:endParaRPr lang="en-GB" sz="1100" b="1" dirty="0">
              <a:solidFill>
                <a:srgbClr val="660066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95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105" y="705125"/>
            <a:ext cx="4600513" cy="648495"/>
          </a:xfrm>
        </p:spPr>
        <p:txBody>
          <a:bodyPr/>
          <a:lstStyle/>
          <a:p>
            <a:r>
              <a:rPr lang="en-GB" sz="2400" dirty="0" smtClean="0">
                <a:solidFill>
                  <a:srgbClr val="C00000"/>
                </a:solidFill>
              </a:rPr>
              <a:t>People Management Focus</a:t>
            </a:r>
            <a:endParaRPr lang="en-GB" sz="2400" dirty="0">
              <a:solidFill>
                <a:srgbClr val="C0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93002" y="1623448"/>
            <a:ext cx="2333178" cy="1636570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36000" rtlCol="0" anchor="ctr"/>
          <a:lstStyle/>
          <a:p>
            <a:pPr algn="ctr"/>
            <a:r>
              <a:rPr lang="en-GB" sz="1400" b="1" dirty="0" smtClean="0">
                <a:solidFill>
                  <a:srgbClr val="0070C0"/>
                </a:solidFill>
              </a:rPr>
              <a:t>Structure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en-GB" sz="1050" dirty="0" smtClean="0">
                <a:solidFill>
                  <a:srgbClr val="004F8A"/>
                </a:solidFill>
              </a:rPr>
              <a:t>We’ll review our organisation design to support future service delivery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en-GB" sz="1050" dirty="0" smtClean="0">
                <a:solidFill>
                  <a:srgbClr val="004F8A"/>
                </a:solidFill>
              </a:rPr>
              <a:t>We’ll deliver a Voluntary Exit Scheme which complements the business reviews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en-GB" sz="1050" dirty="0" smtClean="0">
                <a:solidFill>
                  <a:srgbClr val="004F8A"/>
                </a:solidFill>
              </a:rPr>
              <a:t>We’ll deliver business change programmes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223033" y="1393162"/>
            <a:ext cx="2333178" cy="1091317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rgbClr val="0070C0"/>
                </a:solidFill>
              </a:rPr>
              <a:t>Management Practices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en-GB" sz="1050" dirty="0" smtClean="0">
                <a:solidFill>
                  <a:srgbClr val="004F8A"/>
                </a:solidFill>
              </a:rPr>
              <a:t>We’ll improve how we manage and care for people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en-GB" sz="1050" dirty="0" smtClean="0">
                <a:solidFill>
                  <a:srgbClr val="004F8A"/>
                </a:solidFill>
              </a:rPr>
              <a:t>We’ll develop team leaders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en-GB" sz="1050" dirty="0" smtClean="0">
                <a:solidFill>
                  <a:srgbClr val="004F8A"/>
                </a:solidFill>
              </a:rPr>
              <a:t>We’ll work in partnership with Trade Unions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926424" y="1690102"/>
            <a:ext cx="2606016" cy="1569916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rgbClr val="0070C0"/>
                </a:solidFill>
              </a:rPr>
              <a:t>Systems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en-GB" sz="1050" dirty="0" smtClean="0">
                <a:solidFill>
                  <a:srgbClr val="004F8A"/>
                </a:solidFill>
              </a:rPr>
              <a:t>We’ll complete and implement our new job evaluation scheme and grading/pay structure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en-GB" sz="1050" dirty="0" smtClean="0">
                <a:solidFill>
                  <a:srgbClr val="004F8A"/>
                </a:solidFill>
              </a:rPr>
              <a:t>We’ll integrate more HR systems with intuitive self-service, and use them effectively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en-GB" sz="1050" dirty="0" smtClean="0">
                <a:solidFill>
                  <a:srgbClr val="004F8A"/>
                </a:solidFill>
              </a:rPr>
              <a:t>We’ll complete and implement the review of other rewards</a:t>
            </a:r>
            <a:endParaRPr lang="en-GB" sz="1050" dirty="0">
              <a:solidFill>
                <a:srgbClr val="004F8A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223033" y="2622472"/>
            <a:ext cx="2333178" cy="1062895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bIns="36000" rtlCol="0" anchor="ctr"/>
          <a:lstStyle/>
          <a:p>
            <a:pPr algn="ctr"/>
            <a:r>
              <a:rPr lang="en-GB" sz="1400" b="1" dirty="0" smtClean="0">
                <a:solidFill>
                  <a:schemeClr val="accent2">
                    <a:lumMod val="75000"/>
                  </a:schemeClr>
                </a:solidFill>
              </a:rPr>
              <a:t>Team ‘Climate’</a:t>
            </a:r>
            <a:endParaRPr lang="en-GB" sz="1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en-GB" sz="1050" dirty="0" smtClean="0">
                <a:solidFill>
                  <a:schemeClr val="accent2">
                    <a:lumMod val="50000"/>
                  </a:schemeClr>
                </a:solidFill>
              </a:rPr>
              <a:t>We’ll all improve our team effectiveness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en-GB" sz="1050" dirty="0" smtClean="0">
                <a:solidFill>
                  <a:schemeClr val="accent2">
                    <a:lumMod val="50000"/>
                  </a:schemeClr>
                </a:solidFill>
              </a:rPr>
              <a:t>We’ll all improve our team culture towards wellbeing, health and safety 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20834" y="3396355"/>
            <a:ext cx="2333178" cy="1259821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bIns="36000" rtlCol="0" anchor="ctr"/>
          <a:lstStyle/>
          <a:p>
            <a:pPr algn="ctr"/>
            <a:r>
              <a:rPr lang="en-GB" sz="1400" b="1" dirty="0" smtClean="0">
                <a:solidFill>
                  <a:schemeClr val="accent2">
                    <a:lumMod val="75000"/>
                  </a:schemeClr>
                </a:solidFill>
              </a:rPr>
              <a:t>Work and Skills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en-GB" sz="1050" dirty="0" smtClean="0">
                <a:solidFill>
                  <a:schemeClr val="accent2">
                    <a:lumMod val="50000"/>
                  </a:schemeClr>
                </a:solidFill>
              </a:rPr>
              <a:t>We’ll review the effectiveness of our performance management approach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en-GB" sz="1050" dirty="0" smtClean="0">
                <a:solidFill>
                  <a:schemeClr val="accent2">
                    <a:lumMod val="50000"/>
                  </a:schemeClr>
                </a:solidFill>
              </a:rPr>
              <a:t>We’ll stay safe in all we do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en-GB" sz="1050" dirty="0" smtClean="0">
                <a:solidFill>
                  <a:schemeClr val="accent2">
                    <a:lumMod val="50000"/>
                  </a:schemeClr>
                </a:solidFill>
              </a:rPr>
              <a:t>We’ll all seek to develop our use of the Welsh Language 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3223033" y="3846175"/>
            <a:ext cx="2333178" cy="1026552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accent2">
                    <a:lumMod val="75000"/>
                  </a:schemeClr>
                </a:solidFill>
              </a:rPr>
              <a:t>Motivation</a:t>
            </a:r>
          </a:p>
          <a:p>
            <a:pPr marL="90488" indent="-90488">
              <a:buFont typeface="Arial" panose="020B0604020202020204" pitchFamily="34" charset="0"/>
              <a:buChar char="•"/>
            </a:pPr>
            <a:r>
              <a:rPr lang="en-GB" sz="1050" dirty="0" smtClean="0">
                <a:solidFill>
                  <a:schemeClr val="accent2">
                    <a:lumMod val="50000"/>
                  </a:schemeClr>
                </a:solidFill>
              </a:rPr>
              <a:t>We’ll all act on things that can improve our job satisfaction</a:t>
            </a:r>
          </a:p>
          <a:p>
            <a:pPr marL="90488" indent="-90488">
              <a:buFont typeface="Arial" panose="020B0604020202020204" pitchFamily="34" charset="0"/>
              <a:buChar char="•"/>
            </a:pPr>
            <a:r>
              <a:rPr lang="en-GB" sz="1050" dirty="0" smtClean="0">
                <a:solidFill>
                  <a:schemeClr val="accent2">
                    <a:lumMod val="50000"/>
                  </a:schemeClr>
                </a:solidFill>
              </a:rPr>
              <a:t>We’ll all ask for information from our managers if we feel we’re ‘in the dark’</a:t>
            </a:r>
            <a:endParaRPr lang="en-GB" sz="11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926424" y="3389774"/>
            <a:ext cx="2606016" cy="1407378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36000" rtlCol="0" anchor="ctr"/>
          <a:lstStyle/>
          <a:p>
            <a:pPr algn="ctr"/>
            <a:r>
              <a:rPr lang="en-GB" sz="1400" b="1" dirty="0" smtClean="0">
                <a:solidFill>
                  <a:schemeClr val="accent2">
                    <a:lumMod val="75000"/>
                  </a:schemeClr>
                </a:solidFill>
              </a:rPr>
              <a:t>Individual Needs &amp; Values</a:t>
            </a:r>
          </a:p>
          <a:p>
            <a:pPr marL="90488" indent="-90488">
              <a:buFont typeface="Arial" panose="020B0604020202020204" pitchFamily="34" charset="0"/>
              <a:buChar char="•"/>
            </a:pPr>
            <a:r>
              <a:rPr lang="en-GB" sz="1050" dirty="0" smtClean="0">
                <a:solidFill>
                  <a:schemeClr val="accent2">
                    <a:lumMod val="50000"/>
                  </a:schemeClr>
                </a:solidFill>
              </a:rPr>
              <a:t>We’ll all take responsibility for our personal development</a:t>
            </a:r>
          </a:p>
          <a:p>
            <a:pPr marL="90488" indent="-90488">
              <a:buFont typeface="Arial" panose="020B0604020202020204" pitchFamily="34" charset="0"/>
              <a:buChar char="•"/>
            </a:pPr>
            <a:r>
              <a:rPr lang="en-GB" sz="1050" dirty="0" smtClean="0">
                <a:solidFill>
                  <a:schemeClr val="accent2">
                    <a:lumMod val="50000"/>
                  </a:schemeClr>
                </a:solidFill>
              </a:rPr>
              <a:t>We’ll all live by our values and make them real in what we do and how we behave</a:t>
            </a:r>
          </a:p>
          <a:p>
            <a:pPr marL="90488" indent="-90488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accent2">
                    <a:lumMod val="50000"/>
                  </a:schemeClr>
                </a:solidFill>
              </a:rPr>
              <a:t>We’ll all promote our </a:t>
            </a:r>
            <a:r>
              <a:rPr lang="en-GB" sz="1050" dirty="0" smtClean="0">
                <a:solidFill>
                  <a:schemeClr val="accent2">
                    <a:lumMod val="50000"/>
                  </a:schemeClr>
                </a:solidFill>
              </a:rPr>
              <a:t> values of equality </a:t>
            </a:r>
            <a:r>
              <a:rPr lang="en-GB" sz="1050" dirty="0">
                <a:solidFill>
                  <a:schemeClr val="accent2">
                    <a:lumMod val="50000"/>
                  </a:schemeClr>
                </a:solidFill>
              </a:rPr>
              <a:t>and </a:t>
            </a:r>
            <a:r>
              <a:rPr lang="en-GB" sz="1050" dirty="0" smtClean="0">
                <a:solidFill>
                  <a:schemeClr val="accent2">
                    <a:lumMod val="50000"/>
                  </a:schemeClr>
                </a:solidFill>
              </a:rPr>
              <a:t>diversity</a:t>
            </a:r>
            <a:endParaRPr lang="en-GB" sz="105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656362" y="5059496"/>
            <a:ext cx="3458559" cy="800340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rgbClr val="C00000"/>
                </a:solidFill>
              </a:rPr>
              <a:t>People, Team and Organisational Performance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en-GB" sz="1050" dirty="0" smtClean="0">
                <a:solidFill>
                  <a:srgbClr val="C00000"/>
                </a:solidFill>
              </a:rPr>
              <a:t>We’ll continue to develop our people metrics and help the business act on evidence</a:t>
            </a:r>
            <a:endParaRPr lang="en-GB" sz="1050" dirty="0">
              <a:solidFill>
                <a:srgbClr val="C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3097" y="5998040"/>
            <a:ext cx="8629143" cy="85995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  It’s essential that we continue to make progress on these ‘people management’ issues AND do this in a way that supports our transformational change. Some of these are about completing the work of bringing the legacy bodies together and some are new – particularly the impact </a:t>
            </a:r>
            <a:r>
              <a:rPr lang="en-GB" sz="14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of the business area </a:t>
            </a:r>
            <a:r>
              <a:rPr lang="en-GB" sz="1400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review on organisation design.  </a:t>
            </a:r>
          </a:p>
          <a:p>
            <a:r>
              <a:rPr lang="en-GB" sz="1400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  We’ll refresh this </a:t>
            </a:r>
            <a:r>
              <a:rPr lang="en-GB" sz="1400" b="1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annually</a:t>
            </a:r>
            <a:r>
              <a:rPr lang="en-GB" sz="1400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to make sure it’s relevant to our future people management needs.</a:t>
            </a:r>
            <a:endParaRPr lang="en-GB" sz="1400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5" name="Curved Right Arrow 14"/>
          <p:cNvSpPr/>
          <p:nvPr/>
        </p:nvSpPr>
        <p:spPr>
          <a:xfrm>
            <a:off x="1474211" y="4926004"/>
            <a:ext cx="731520" cy="79562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" name="Curved Left Arrow 15"/>
          <p:cNvSpPr/>
          <p:nvPr/>
        </p:nvSpPr>
        <p:spPr>
          <a:xfrm>
            <a:off x="6565553" y="4926004"/>
            <a:ext cx="731520" cy="80725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15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948264" y="586290"/>
            <a:ext cx="1918252" cy="14025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-16946"/>
            <a:ext cx="3816424" cy="438754"/>
          </a:xfrm>
        </p:spPr>
        <p:txBody>
          <a:bodyPr/>
          <a:lstStyle/>
          <a:p>
            <a:r>
              <a:rPr lang="en-GB" sz="2000" dirty="0" smtClean="0">
                <a:solidFill>
                  <a:srgbClr val="C00000"/>
                </a:solidFill>
              </a:rPr>
              <a:t>Our Delivery Plan 2016/17  </a:t>
            </a:r>
            <a:r>
              <a:rPr lang="en-GB" sz="1800" dirty="0" smtClean="0"/>
              <a:t>	</a:t>
            </a:r>
            <a:endParaRPr lang="en-GB" sz="1800" dirty="0">
              <a:solidFill>
                <a:srgbClr val="FF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8969152"/>
              </p:ext>
            </p:extLst>
          </p:nvPr>
        </p:nvGraphicFramePr>
        <p:xfrm>
          <a:off x="61784" y="377232"/>
          <a:ext cx="9020262" cy="6397567"/>
        </p:xfrm>
        <a:graphic>
          <a:graphicData uri="http://schemas.openxmlformats.org/drawingml/2006/table">
            <a:tbl>
              <a:tblPr firstRow="1" bandRow="1">
                <a:solidFill>
                  <a:srgbClr val="674B51"/>
                </a:solidFill>
                <a:tableStyleId>{B301B821-A1FF-4177-AEE7-76D212191A09}</a:tableStyleId>
              </a:tblPr>
              <a:tblGrid>
                <a:gridCol w="5356024"/>
                <a:gridCol w="1674472"/>
                <a:gridCol w="125728"/>
                <a:gridCol w="864096"/>
                <a:gridCol w="999942"/>
              </a:tblGrid>
              <a:tr h="524077">
                <a:tc>
                  <a:txBody>
                    <a:bodyPr/>
                    <a:lstStyle/>
                    <a:p>
                      <a:pPr algn="ctr"/>
                      <a:r>
                        <a:rPr lang="en-GB" sz="1500" baseline="0" dirty="0" smtClean="0"/>
                        <a:t>Actions</a:t>
                      </a:r>
                      <a:endParaRPr lang="en-GB" sz="1500" dirty="0"/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F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dirty="0" smtClean="0"/>
                        <a:t>Measure</a:t>
                      </a:r>
                      <a:r>
                        <a:rPr lang="en-GB" sz="1600" dirty="0" smtClean="0"/>
                        <a:t> </a:t>
                      </a:r>
                      <a:r>
                        <a:rPr lang="en-GB" sz="1200" dirty="0" smtClean="0"/>
                        <a:t>          </a:t>
                      </a:r>
                      <a:r>
                        <a:rPr lang="en-GB" sz="900" dirty="0" smtClean="0"/>
                        <a:t>(where relevant)</a:t>
                      </a: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F8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Date   </a:t>
                      </a:r>
                      <a:r>
                        <a:rPr lang="en-GB" sz="900" dirty="0" smtClean="0"/>
                        <a:t>(Quarter 16/17)</a:t>
                      </a:r>
                      <a:endParaRPr lang="en-GB" sz="900" dirty="0"/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F8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900" dirty="0"/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F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Lead</a:t>
                      </a:r>
                      <a:endParaRPr lang="en-GB" sz="1500" dirty="0"/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F8A"/>
                    </a:solidFill>
                  </a:tcPr>
                </a:tc>
              </a:tr>
              <a:tr h="287397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 smtClean="0">
                          <a:solidFill>
                            <a:schemeClr val="bg1"/>
                          </a:solidFill>
                        </a:rPr>
                        <a:t>Strategy: Being clear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1A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276758">
                <a:tc>
                  <a:txBody>
                    <a:bodyPr/>
                    <a:lstStyle/>
                    <a:p>
                      <a:pPr marL="182563" indent="-182563" algn="l">
                        <a:spcAft>
                          <a:spcPts val="1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GB" sz="900" b="0" dirty="0" smtClean="0"/>
                        <a:t>We will clarify our strategic direction through our corporate</a:t>
                      </a:r>
                      <a:r>
                        <a:rPr lang="en-GB" sz="900" b="0" baseline="0" dirty="0" smtClean="0"/>
                        <a:t> planning process</a:t>
                      </a:r>
                    </a:p>
                    <a:p>
                      <a:pPr marL="182563" indent="-182563" algn="l">
                        <a:spcAft>
                          <a:spcPts val="1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GB" sz="900" b="0" baseline="0" dirty="0" smtClean="0"/>
                        <a:t>We will be clear to others on the Public Service Boards what we can all do to achieve the Wellbeing goals</a:t>
                      </a:r>
                    </a:p>
                    <a:p>
                      <a:pPr marL="182563" indent="-182563" algn="l">
                        <a:spcAft>
                          <a:spcPts val="1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GB" sz="900" b="0" baseline="0" dirty="0" smtClean="0"/>
                        <a:t>We will clarify our future service delivery and business models through our Business Area Reviews (BAR)</a:t>
                      </a:r>
                    </a:p>
                    <a:p>
                      <a:pPr marL="182563" indent="-182563" algn="l">
                        <a:spcAft>
                          <a:spcPts val="1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GB" sz="900" b="0" baseline="0" dirty="0" smtClean="0"/>
                        <a:t>We will clarify what Directorates and teams need to deliver in 16/17 through our Business Plan and Directorate Delivery Plans</a:t>
                      </a:r>
                    </a:p>
                    <a:p>
                      <a:pPr marL="182563" indent="-182563" algn="l">
                        <a:spcAft>
                          <a:spcPts val="1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GB" sz="900" b="0" baseline="0" dirty="0" smtClean="0"/>
                        <a:t>We will agree what we all, as individuals, deliver through our performance objectives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92075" indent="-92075">
                        <a:spcAft>
                          <a:spcPts val="1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Agreed Corporate</a:t>
                      </a:r>
                      <a:r>
                        <a:rPr lang="en-GB" sz="900" baseline="0" dirty="0" smtClean="0"/>
                        <a:t> Plan</a:t>
                      </a:r>
                    </a:p>
                    <a:p>
                      <a:pPr marL="92075" indent="-92075">
                        <a:spcAft>
                          <a:spcPts val="1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GB" sz="900" baseline="0" dirty="0" smtClean="0"/>
                        <a:t>PSB effectiveness</a:t>
                      </a:r>
                    </a:p>
                    <a:p>
                      <a:pPr marL="92075" indent="-92075">
                        <a:spcAft>
                          <a:spcPts val="100"/>
                        </a:spcAft>
                        <a:buFont typeface="Wingdings" panose="05000000000000000000" pitchFamily="2" charset="2"/>
                        <a:buChar char="§"/>
                      </a:pPr>
                      <a:endParaRPr lang="en-GB" sz="600" dirty="0" smtClean="0"/>
                    </a:p>
                    <a:p>
                      <a:pPr marL="92075" indent="-92075">
                        <a:spcAft>
                          <a:spcPts val="100"/>
                        </a:spcAft>
                        <a:buFont typeface="Wingdings" panose="05000000000000000000" pitchFamily="2" charset="2"/>
                        <a:buNone/>
                      </a:pPr>
                      <a:endParaRPr lang="en-GB" sz="600" dirty="0" smtClean="0"/>
                    </a:p>
                    <a:p>
                      <a:pPr marL="92075" indent="-92075">
                        <a:spcAft>
                          <a:spcPts val="1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BARs implemented</a:t>
                      </a:r>
                    </a:p>
                    <a:p>
                      <a:pPr marL="92075" indent="-92075">
                        <a:spcAft>
                          <a:spcPts val="100"/>
                        </a:spcAft>
                        <a:buFont typeface="Wingdings" panose="05000000000000000000" pitchFamily="2" charset="2"/>
                        <a:buNone/>
                      </a:pPr>
                      <a:endParaRPr lang="en-GB" sz="800" dirty="0" smtClean="0"/>
                    </a:p>
                    <a:p>
                      <a:pPr marL="92075" indent="-92075">
                        <a:spcAft>
                          <a:spcPts val="1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GB" sz="900" baseline="0" dirty="0" smtClean="0"/>
                        <a:t>16/17 Business Plan and DDPs agreed</a:t>
                      </a:r>
                    </a:p>
                    <a:p>
                      <a:pPr marL="92075" indent="-92075">
                        <a:spcAft>
                          <a:spcPts val="1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GB" sz="900" baseline="0" dirty="0" smtClean="0"/>
                        <a:t>Good quality objectives</a:t>
                      </a:r>
                      <a:endParaRPr lang="en-GB" sz="900" dirty="0"/>
                    </a:p>
                  </a:txBody>
                  <a:tcPr marL="36000" marR="36000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2075" indent="-92075">
                        <a:spcAft>
                          <a:spcPts val="1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By Q4</a:t>
                      </a:r>
                    </a:p>
                    <a:p>
                      <a:pPr marL="92075" indent="-92075">
                        <a:spcAft>
                          <a:spcPts val="100"/>
                        </a:spcAft>
                        <a:buFont typeface="Wingdings" panose="05000000000000000000" pitchFamily="2" charset="2"/>
                        <a:buChar char="§"/>
                      </a:pPr>
                      <a:endParaRPr lang="en-GB" sz="900" dirty="0" smtClean="0"/>
                    </a:p>
                    <a:p>
                      <a:pPr marL="92075" indent="-92075">
                        <a:spcAft>
                          <a:spcPts val="100"/>
                        </a:spcAft>
                        <a:buFont typeface="Wingdings" panose="05000000000000000000" pitchFamily="2" charset="2"/>
                        <a:buChar char="§"/>
                      </a:pPr>
                      <a:endParaRPr lang="en-GB" sz="900" dirty="0" smtClean="0"/>
                    </a:p>
                    <a:p>
                      <a:pPr marL="92075" indent="-92075">
                        <a:spcAft>
                          <a:spcPts val="1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By Q1</a:t>
                      </a:r>
                    </a:p>
                    <a:p>
                      <a:pPr marL="92075" indent="-92075">
                        <a:spcAft>
                          <a:spcPts val="100"/>
                        </a:spcAft>
                        <a:buFont typeface="Wingdings" panose="05000000000000000000" pitchFamily="2" charset="2"/>
                        <a:buChar char="§"/>
                      </a:pPr>
                      <a:endParaRPr lang="en-GB" sz="900" dirty="0" smtClean="0"/>
                    </a:p>
                    <a:p>
                      <a:pPr marL="92075" indent="-92075">
                        <a:spcAft>
                          <a:spcPts val="1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By Q1</a:t>
                      </a:r>
                    </a:p>
                    <a:p>
                      <a:pPr marL="92075" indent="-92075">
                        <a:spcAft>
                          <a:spcPts val="100"/>
                        </a:spcAft>
                        <a:buFont typeface="Wingdings" panose="05000000000000000000" pitchFamily="2" charset="2"/>
                        <a:buChar char="§"/>
                      </a:pPr>
                      <a:endParaRPr lang="en-GB" sz="900" dirty="0" smtClean="0"/>
                    </a:p>
                    <a:p>
                      <a:pPr marL="92075" indent="-92075">
                        <a:spcAft>
                          <a:spcPts val="1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By Q1</a:t>
                      </a:r>
                    </a:p>
                  </a:txBody>
                  <a:tcPr marL="36000" marR="36000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-92075" algn="l">
                        <a:spcAft>
                          <a:spcPts val="1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Governance</a:t>
                      </a:r>
                    </a:p>
                    <a:p>
                      <a:pPr marL="92075" indent="-92075" algn="l">
                        <a:spcAft>
                          <a:spcPts val="1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ET/LT</a:t>
                      </a:r>
                    </a:p>
                    <a:p>
                      <a:pPr marL="92075" indent="-92075" algn="l">
                        <a:spcAft>
                          <a:spcPts val="100"/>
                        </a:spcAft>
                        <a:buFont typeface="Wingdings" panose="05000000000000000000" pitchFamily="2" charset="2"/>
                        <a:buChar char="§"/>
                      </a:pPr>
                      <a:endParaRPr lang="en-GB" sz="900" dirty="0" smtClean="0"/>
                    </a:p>
                    <a:p>
                      <a:pPr marL="92075" indent="-92075" algn="l">
                        <a:spcAft>
                          <a:spcPts val="1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ET/BAR</a:t>
                      </a:r>
                      <a:r>
                        <a:rPr lang="en-GB" sz="900" baseline="0" dirty="0" smtClean="0"/>
                        <a:t> leads</a:t>
                      </a:r>
                    </a:p>
                    <a:p>
                      <a:pPr marL="92075" indent="-92075" algn="l">
                        <a:spcAft>
                          <a:spcPts val="100"/>
                        </a:spcAft>
                        <a:buFont typeface="Wingdings" panose="05000000000000000000" pitchFamily="2" charset="2"/>
                        <a:buChar char="§"/>
                      </a:pPr>
                      <a:endParaRPr lang="en-GB" sz="900" dirty="0" smtClean="0"/>
                    </a:p>
                    <a:p>
                      <a:pPr marL="92075" indent="-92075" algn="l">
                        <a:spcAft>
                          <a:spcPts val="1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ET/LT</a:t>
                      </a:r>
                    </a:p>
                    <a:p>
                      <a:pPr marL="92075" indent="-92075" algn="l">
                        <a:spcAft>
                          <a:spcPts val="100"/>
                        </a:spcAft>
                        <a:buFont typeface="Wingdings" panose="05000000000000000000" pitchFamily="2" charset="2"/>
                        <a:buChar char="§"/>
                      </a:pPr>
                      <a:endParaRPr lang="en-GB" sz="900" dirty="0" smtClean="0"/>
                    </a:p>
                    <a:p>
                      <a:pPr marL="92075" indent="-92075" algn="l">
                        <a:spcAft>
                          <a:spcPts val="1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All</a:t>
                      </a:r>
                      <a:r>
                        <a:rPr lang="en-GB" sz="900" baseline="0" dirty="0" smtClean="0"/>
                        <a:t> m</a:t>
                      </a:r>
                      <a:r>
                        <a:rPr lang="en-GB" sz="900" dirty="0" smtClean="0"/>
                        <a:t>anagers</a:t>
                      </a:r>
                      <a:endParaRPr lang="en-GB" sz="900" dirty="0"/>
                    </a:p>
                  </a:txBody>
                  <a:tcPr marL="36000" marR="36000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397">
                <a:tc gridSpan="5"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en-GB" sz="1100" b="1" dirty="0" smtClean="0">
                          <a:solidFill>
                            <a:schemeClr val="bg1"/>
                          </a:solidFill>
                        </a:rPr>
                        <a:t>Strategy: How we change</a:t>
                      </a:r>
                      <a:endParaRPr lang="en-GB" sz="1100" b="1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1A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786017">
                <a:tc>
                  <a:txBody>
                    <a:bodyPr/>
                    <a:lstStyle/>
                    <a:p>
                      <a:pPr marL="171450" indent="-171450" algn="l">
                        <a:spcAft>
                          <a:spcPts val="1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GB" sz="900" b="0" dirty="0" smtClean="0"/>
                        <a:t>We will use our Business Area Reviews to improve not just engagement but the involvement of all</a:t>
                      </a:r>
                      <a:r>
                        <a:rPr lang="en-GB" sz="900" b="0" baseline="0" dirty="0" smtClean="0"/>
                        <a:t> of us across NRW – so that we all own the outcomes </a:t>
                      </a:r>
                    </a:p>
                    <a:p>
                      <a:pPr marL="171450" indent="-171450" algn="l">
                        <a:spcAft>
                          <a:spcPts val="1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GB" sz="900" b="0" baseline="0" dirty="0" smtClean="0"/>
                        <a:t>We will update our change principles and make sure we all understand and use these</a:t>
                      </a:r>
                    </a:p>
                    <a:p>
                      <a:pPr marL="171450" indent="-171450" algn="l">
                        <a:spcAft>
                          <a:spcPts val="1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GB" sz="900" b="0" baseline="0" dirty="0" smtClean="0"/>
                        <a:t>We will develop and agree our Redundancy policy and review its application</a:t>
                      </a:r>
                    </a:p>
                    <a:p>
                      <a:pPr marL="171450" indent="-171450" algn="l">
                        <a:spcAft>
                          <a:spcPts val="1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GB" sz="900" b="0" baseline="0" dirty="0" smtClean="0"/>
                        <a:t>We will build on our partnership working, particularly at Directorate level</a:t>
                      </a: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92075" indent="-92075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 smtClean="0"/>
                        <a:t>Engagement score +5%</a:t>
                      </a:r>
                      <a:r>
                        <a:rPr lang="en-GB" sz="900" baseline="0" dirty="0" smtClean="0"/>
                        <a:t> on 2015</a:t>
                      </a:r>
                    </a:p>
                    <a:p>
                      <a:pPr marL="92075" indent="-92075">
                        <a:buFont typeface="Arial" panose="020B0604020202020204" pitchFamily="34" charset="0"/>
                        <a:buChar char="•"/>
                      </a:pPr>
                      <a:r>
                        <a:rPr lang="en-GB" sz="900" baseline="0" dirty="0" smtClean="0"/>
                        <a:t>Revised policy</a:t>
                      </a:r>
                    </a:p>
                    <a:p>
                      <a:pPr marL="92075" indent="-92075">
                        <a:buFont typeface="Arial" panose="020B0604020202020204" pitchFamily="34" charset="0"/>
                        <a:buChar char="•"/>
                      </a:pPr>
                      <a:r>
                        <a:rPr lang="en-GB" sz="900" baseline="0" dirty="0" smtClean="0"/>
                        <a:t>Agreed policy</a:t>
                      </a:r>
                    </a:p>
                    <a:p>
                      <a:pPr marL="92075" indent="-92075">
                        <a:buFont typeface="Arial" panose="020B0604020202020204" pitchFamily="34" charset="0"/>
                        <a:buChar char="•"/>
                      </a:pPr>
                      <a:r>
                        <a:rPr lang="en-GB" sz="900" baseline="0" dirty="0" smtClean="0"/>
                        <a:t>Effective Directorate forums</a:t>
                      </a:r>
                    </a:p>
                  </a:txBody>
                  <a:tcPr marL="36000" marR="36000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By Q4</a:t>
                      </a:r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endParaRPr lang="en-GB" sz="900" dirty="0" smtClean="0"/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By Q1</a:t>
                      </a:r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By Q1</a:t>
                      </a:r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From Q2</a:t>
                      </a:r>
                      <a:endParaRPr lang="en-GB" sz="900" dirty="0"/>
                    </a:p>
                  </a:txBody>
                  <a:tcPr marL="36000" marR="36000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-92075" algn="l">
                        <a:spcAft>
                          <a:spcPts val="1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ET/BAR leads</a:t>
                      </a:r>
                    </a:p>
                    <a:p>
                      <a:pPr marL="92075" indent="-92075" algn="l">
                        <a:spcAft>
                          <a:spcPts val="100"/>
                        </a:spcAft>
                        <a:buFont typeface="Wingdings" panose="05000000000000000000" pitchFamily="2" charset="2"/>
                        <a:buChar char="§"/>
                      </a:pPr>
                      <a:endParaRPr lang="en-GB" sz="900" dirty="0" smtClean="0"/>
                    </a:p>
                    <a:p>
                      <a:pPr marL="92075" indent="-92075" algn="l">
                        <a:spcAft>
                          <a:spcPts val="1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ODPM</a:t>
                      </a:r>
                    </a:p>
                    <a:p>
                      <a:pPr marL="92075" indent="-92075" algn="l">
                        <a:spcAft>
                          <a:spcPts val="1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ODPM</a:t>
                      </a:r>
                    </a:p>
                    <a:p>
                      <a:pPr marL="92075" indent="-92075" algn="l">
                        <a:spcAft>
                          <a:spcPts val="1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ET/TUs</a:t>
                      </a:r>
                      <a:endParaRPr lang="en-GB" sz="900" dirty="0"/>
                    </a:p>
                  </a:txBody>
                  <a:tcPr marL="36000" marR="36000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397">
                <a:tc gridSpan="5"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en-GB" sz="1100" b="1" dirty="0" smtClean="0">
                          <a:solidFill>
                            <a:schemeClr val="bg1"/>
                          </a:solidFill>
                        </a:rPr>
                        <a:t>Strategy: Workforce</a:t>
                      </a:r>
                      <a:endParaRPr lang="en-GB" sz="1100" b="1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1A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792723">
                <a:tc>
                  <a:txBody>
                    <a:bodyPr/>
                    <a:lstStyle/>
                    <a:p>
                      <a:pPr marL="171450" indent="-171450" algn="l">
                        <a:spcAft>
                          <a:spcPts val="1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GB" sz="900" b="0" baseline="0" dirty="0" smtClean="0"/>
                        <a:t>We will shape our future workforce, with the necessary skills, through business area reviews</a:t>
                      </a:r>
                    </a:p>
                    <a:p>
                      <a:pPr marL="171450" indent="-171450" algn="l">
                        <a:spcAft>
                          <a:spcPts val="1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GB" sz="900" b="0" baseline="0" dirty="0" smtClean="0"/>
                        <a:t>We will bring together an overall NRW strategic workforce plan, to support our Corporate Plan 2017-22, following the business area reviews</a:t>
                      </a:r>
                    </a:p>
                    <a:p>
                      <a:pPr marL="171450" indent="-171450" algn="l">
                        <a:spcAft>
                          <a:spcPts val="1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GB" sz="900" b="0" baseline="0" dirty="0" smtClean="0"/>
                        <a:t>We will explore how we increase the reach of </a:t>
                      </a:r>
                      <a:r>
                        <a:rPr lang="en-GB" sz="900" b="0" baseline="0" dirty="0" err="1" smtClean="0"/>
                        <a:t>Cyfle</a:t>
                      </a:r>
                      <a:r>
                        <a:rPr lang="en-GB" sz="900" b="0" baseline="0" dirty="0" smtClean="0"/>
                        <a:t> e.g. through extending volunteer opportunities underpinned by effective policies and organisation</a:t>
                      </a: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92075" indent="-92075">
                        <a:spcAft>
                          <a:spcPts val="1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Business</a:t>
                      </a:r>
                      <a:r>
                        <a:rPr lang="en-GB" sz="900" baseline="0" dirty="0" smtClean="0"/>
                        <a:t> cases agreed</a:t>
                      </a:r>
                    </a:p>
                    <a:p>
                      <a:pPr marL="92075" indent="-92075">
                        <a:spcAft>
                          <a:spcPts val="1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GB" sz="900" baseline="0" dirty="0" smtClean="0"/>
                        <a:t>Strategic Workforce Plan agreed</a:t>
                      </a:r>
                      <a:endParaRPr lang="en-GB" sz="900" dirty="0" smtClean="0"/>
                    </a:p>
                    <a:p>
                      <a:pPr marL="92075" indent="-92075">
                        <a:spcAft>
                          <a:spcPts val="1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Framework</a:t>
                      </a:r>
                      <a:r>
                        <a:rPr lang="en-GB" sz="900" baseline="0" dirty="0" smtClean="0"/>
                        <a:t> developed and implemented</a:t>
                      </a:r>
                    </a:p>
                  </a:txBody>
                  <a:tcPr marL="36000" marR="36000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2075" indent="-92075">
                        <a:spcAft>
                          <a:spcPts val="1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By Q1/Q2</a:t>
                      </a:r>
                    </a:p>
                    <a:p>
                      <a:pPr marL="92075" indent="-92075">
                        <a:spcAft>
                          <a:spcPts val="1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By Q4</a:t>
                      </a:r>
                    </a:p>
                    <a:p>
                      <a:pPr marL="92075" indent="-92075">
                        <a:spcAft>
                          <a:spcPts val="100"/>
                        </a:spcAft>
                        <a:buFont typeface="Wingdings" panose="05000000000000000000" pitchFamily="2" charset="2"/>
                        <a:buChar char="§"/>
                      </a:pPr>
                      <a:endParaRPr lang="en-GB" sz="900" dirty="0" smtClean="0"/>
                    </a:p>
                    <a:p>
                      <a:pPr marL="92075" indent="-92075">
                        <a:spcAft>
                          <a:spcPts val="1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By Q3</a:t>
                      </a:r>
                    </a:p>
                  </a:txBody>
                  <a:tcPr marL="36000" marR="36000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marR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900" dirty="0" smtClean="0"/>
                        <a:t>ET/BAR leads</a:t>
                      </a:r>
                    </a:p>
                    <a:p>
                      <a:pPr marL="92075" indent="-92075">
                        <a:spcAft>
                          <a:spcPts val="1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ET/ODPM</a:t>
                      </a:r>
                    </a:p>
                    <a:p>
                      <a:pPr>
                        <a:spcAft>
                          <a:spcPts val="100"/>
                        </a:spcAft>
                      </a:pPr>
                      <a:endParaRPr lang="en-GB" sz="900" dirty="0" smtClean="0"/>
                    </a:p>
                    <a:p>
                      <a:pPr marL="92075" indent="-92075">
                        <a:spcAft>
                          <a:spcPts val="1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err="1" smtClean="0"/>
                        <a:t>Cyfle</a:t>
                      </a:r>
                      <a:r>
                        <a:rPr lang="en-GB" sz="900" baseline="0" dirty="0" smtClean="0"/>
                        <a:t> working group</a:t>
                      </a:r>
                      <a:endParaRPr lang="en-GB" sz="900" dirty="0"/>
                    </a:p>
                  </a:txBody>
                  <a:tcPr marL="36000" marR="36000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397">
                <a:tc gridSpan="5"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en-GB" sz="1100" b="1" dirty="0" smtClean="0">
                          <a:solidFill>
                            <a:schemeClr val="bg1"/>
                          </a:solidFill>
                        </a:rPr>
                        <a:t>Leadership</a:t>
                      </a:r>
                      <a:endParaRPr lang="en-GB" sz="1100" b="1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4A1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720715">
                <a:tc>
                  <a:txBody>
                    <a:bodyPr/>
                    <a:lstStyle/>
                    <a:p>
                      <a:pPr marL="171450" indent="-171450" algn="l">
                        <a:spcAft>
                          <a:spcPts val="1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GB" sz="900" b="0" dirty="0" smtClean="0"/>
                        <a:t>We will take opportunities to check how we are living out our values, in our teams and at leadership levels</a:t>
                      </a:r>
                    </a:p>
                    <a:p>
                      <a:pPr marL="171450" indent="-171450" algn="l">
                        <a:spcAft>
                          <a:spcPts val="1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GB" sz="900" b="0" dirty="0" smtClean="0"/>
                        <a:t>We </a:t>
                      </a:r>
                      <a:r>
                        <a:rPr lang="en-GB" sz="900" b="0" baseline="0" dirty="0" smtClean="0"/>
                        <a:t>will develop a coaching culture to increase delegation to and innovation at all levels</a:t>
                      </a:r>
                    </a:p>
                    <a:p>
                      <a:pPr marL="171450" indent="-171450" algn="l">
                        <a:spcAft>
                          <a:spcPts val="1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GB" sz="900" b="0" baseline="0" dirty="0" smtClean="0"/>
                        <a:t>We will review the leadership we have shown in our roles through our regular performance conversations</a:t>
                      </a:r>
                      <a:endParaRPr lang="en-GB" sz="900" b="0" dirty="0"/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Ongoing</a:t>
                      </a:r>
                      <a:r>
                        <a:rPr lang="en-GB" sz="900" baseline="0" dirty="0" smtClean="0"/>
                        <a:t> feedback</a:t>
                      </a:r>
                      <a:endParaRPr lang="en-GB" sz="900" dirty="0" smtClean="0"/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endParaRPr lang="en-GB" sz="900" dirty="0" smtClean="0"/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Amend</a:t>
                      </a:r>
                      <a:r>
                        <a:rPr lang="en-GB" sz="900" baseline="0" dirty="0" smtClean="0"/>
                        <a:t> schemes of delegation</a:t>
                      </a:r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baseline="0" dirty="0" smtClean="0"/>
                        <a:t>Performance reviews</a:t>
                      </a:r>
                      <a:endParaRPr lang="en-GB" sz="900" dirty="0"/>
                    </a:p>
                  </a:txBody>
                  <a:tcPr marL="36000" marR="36000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From Q1</a:t>
                      </a:r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endParaRPr lang="en-GB" sz="900" dirty="0" smtClean="0"/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By Q1</a:t>
                      </a:r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From Q3</a:t>
                      </a:r>
                      <a:endParaRPr lang="en-GB" sz="900" dirty="0"/>
                    </a:p>
                  </a:txBody>
                  <a:tcPr marL="36000" marR="36000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All managers</a:t>
                      </a:r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endParaRPr lang="en-GB" sz="900" dirty="0" smtClean="0"/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All managers</a:t>
                      </a:r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All managers</a:t>
                      </a:r>
                      <a:endParaRPr lang="en-GB" sz="900" dirty="0"/>
                    </a:p>
                  </a:txBody>
                  <a:tcPr marL="36000" marR="36000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302">
                <a:tc gridSpan="5"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en-GB" sz="1200" b="1" dirty="0" smtClean="0">
                          <a:solidFill>
                            <a:schemeClr val="bg1"/>
                          </a:solidFill>
                        </a:rPr>
                        <a:t>Leader capability</a:t>
                      </a:r>
                    </a:p>
                  </a:txBody>
                  <a:tcPr marL="36000" marR="36000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4A1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29347"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900" b="0" baseline="0" dirty="0" smtClean="0"/>
                        <a:t>We will deliver our </a:t>
                      </a:r>
                      <a:r>
                        <a:rPr lang="en-GB" sz="900" b="0" baseline="0" dirty="0" err="1" smtClean="0"/>
                        <a:t>Tyfu</a:t>
                      </a:r>
                      <a:r>
                        <a:rPr lang="en-GB" sz="900" b="0" baseline="0" dirty="0" smtClean="0"/>
                        <a:t> (Grow) Management Development programme (continues to 17/18)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900" b="0" dirty="0" smtClean="0"/>
                        <a:t>We will develop our approach to succession planning and talent management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900" b="0" dirty="0" smtClean="0"/>
                        <a:t>We will all take responsibility, in discussion with our line manager, for our own personal development</a:t>
                      </a: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92075" indent="-92075">
                        <a:spcAft>
                          <a:spcPts val="1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Programme delivered</a:t>
                      </a:r>
                    </a:p>
                    <a:p>
                      <a:pPr marL="92075" indent="-92075">
                        <a:spcAft>
                          <a:spcPts val="1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Approach</a:t>
                      </a:r>
                      <a:r>
                        <a:rPr lang="en-GB" sz="900" baseline="0" dirty="0" smtClean="0"/>
                        <a:t> agreed</a:t>
                      </a:r>
                    </a:p>
                    <a:p>
                      <a:pPr marL="92075" indent="-92075">
                        <a:spcAft>
                          <a:spcPts val="1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GB" sz="900" baseline="0" dirty="0" smtClean="0"/>
                        <a:t>Development plans in place</a:t>
                      </a:r>
                      <a:endParaRPr lang="en-GB" sz="900" dirty="0"/>
                    </a:p>
                  </a:txBody>
                  <a:tcPr marL="36000" marR="36000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2075" indent="-92075">
                        <a:spcAft>
                          <a:spcPts val="1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From Q1</a:t>
                      </a:r>
                      <a:endParaRPr lang="en-GB" sz="900" dirty="0"/>
                    </a:p>
                    <a:p>
                      <a:pPr marL="92075" indent="-92075">
                        <a:spcAft>
                          <a:spcPts val="1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From Q3</a:t>
                      </a:r>
                    </a:p>
                    <a:p>
                      <a:pPr marL="92075" indent="-92075">
                        <a:spcAft>
                          <a:spcPts val="1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From Q1 </a:t>
                      </a:r>
                      <a:endParaRPr lang="en-GB" sz="900" dirty="0"/>
                    </a:p>
                  </a:txBody>
                  <a:tcPr marL="36000" marR="36000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-92075">
                        <a:spcAft>
                          <a:spcPts val="1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ODPM</a:t>
                      </a:r>
                    </a:p>
                    <a:p>
                      <a:pPr marL="92075" indent="-92075">
                        <a:spcAft>
                          <a:spcPts val="1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ODPM</a:t>
                      </a:r>
                    </a:p>
                    <a:p>
                      <a:pPr marL="92075" indent="-92075">
                        <a:spcAft>
                          <a:spcPts val="1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All (ET/LT/MT</a:t>
                      </a:r>
                      <a:r>
                        <a:rPr lang="en-GB" sz="900" baseline="0" dirty="0" smtClean="0"/>
                        <a:t> to role model)</a:t>
                      </a:r>
                      <a:endParaRPr lang="en-GB" sz="900" dirty="0"/>
                    </a:p>
                  </a:txBody>
                  <a:tcPr marL="36000" marR="36000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899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0532600"/>
              </p:ext>
            </p:extLst>
          </p:nvPr>
        </p:nvGraphicFramePr>
        <p:xfrm>
          <a:off x="62928" y="548680"/>
          <a:ext cx="9004021" cy="5960599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5112568"/>
                <a:gridCol w="1728192"/>
                <a:gridCol w="1008112"/>
                <a:gridCol w="1155149"/>
              </a:tblGrid>
              <a:tr h="4461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GB" sz="1600" baseline="0" dirty="0" smtClean="0"/>
                        <a:t>Actions</a:t>
                      </a:r>
                      <a:endParaRPr lang="en-GB" sz="1600" dirty="0" smtClean="0"/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en-GB" sz="12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F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 Measure      </a:t>
                      </a:r>
                      <a:r>
                        <a:rPr lang="en-GB" sz="900" dirty="0" smtClean="0"/>
                        <a:t>(where relevant)</a:t>
                      </a: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F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Date  </a:t>
                      </a:r>
                      <a:r>
                        <a:rPr lang="en-GB" sz="1600" baseline="0" dirty="0" smtClean="0"/>
                        <a:t>  </a:t>
                      </a:r>
                      <a:r>
                        <a:rPr lang="en-GB" sz="900" dirty="0" smtClean="0"/>
                        <a:t>(Quarter 16/17)</a:t>
                      </a: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F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Lead</a:t>
                      </a: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F8A"/>
                    </a:solidFill>
                  </a:tcPr>
                </a:tc>
              </a:tr>
              <a:tr h="260670">
                <a:tc gridSpan="4"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en-GB" sz="1200" b="1" dirty="0" smtClean="0">
                          <a:solidFill>
                            <a:schemeClr val="bg1"/>
                          </a:solidFill>
                        </a:rPr>
                        <a:t>Culture: Wellbeing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868901"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§"/>
                      </a:pPr>
                      <a:r>
                        <a:rPr lang="en-GB" sz="900" b="0" dirty="0" smtClean="0"/>
                        <a:t>We will continue</a:t>
                      </a:r>
                      <a:r>
                        <a:rPr lang="en-GB" sz="900" b="0" baseline="0" dirty="0" smtClean="0"/>
                        <a:t> to implement our Wellbeing Health and Safety strategy and improvement plan. </a:t>
                      </a: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§"/>
                      </a:pPr>
                      <a:r>
                        <a:rPr lang="en-GB" sz="900" b="0" dirty="0" smtClean="0"/>
                        <a:t>We will all</a:t>
                      </a:r>
                      <a:r>
                        <a:rPr lang="en-GB" sz="900" b="0" baseline="0" dirty="0" smtClean="0"/>
                        <a:t> take responsibility for addressing inappropriate behaviour </a:t>
                      </a: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§"/>
                      </a:pPr>
                      <a:r>
                        <a:rPr lang="en-GB" sz="900" b="0" baseline="0" dirty="0" smtClean="0"/>
                        <a:t>We will enable our manager’s to support colleagues who may be developing a mental health issue</a:t>
                      </a:r>
                      <a:endParaRPr lang="en-GB" sz="900" b="0" dirty="0" smtClean="0"/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§"/>
                      </a:pPr>
                      <a:r>
                        <a:rPr lang="en-GB" sz="900" b="0" dirty="0" smtClean="0"/>
                        <a:t>We will be more thoughtful</a:t>
                      </a:r>
                      <a:r>
                        <a:rPr lang="en-GB" sz="900" b="0" baseline="0" dirty="0" smtClean="0"/>
                        <a:t> about pace and priorities</a:t>
                      </a:r>
                      <a:endParaRPr lang="en-GB" sz="900" b="0" dirty="0" smtClean="0"/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Strategy</a:t>
                      </a:r>
                      <a:r>
                        <a:rPr lang="en-GB" sz="900" baseline="0" dirty="0" smtClean="0"/>
                        <a:t>/plan implemented</a:t>
                      </a:r>
                      <a:endParaRPr lang="en-GB" sz="900" dirty="0" smtClean="0"/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Bullying / harassment score</a:t>
                      </a:r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baseline="0" dirty="0" smtClean="0"/>
                        <a:t>Effectiveness of Mental Health First Aiders</a:t>
                      </a:r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baseline="0" dirty="0" smtClean="0"/>
                        <a:t>People Survey score (pace)</a:t>
                      </a:r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endParaRPr lang="en-GB" sz="900" dirty="0"/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By Q4</a:t>
                      </a:r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Ongoing</a:t>
                      </a:r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From Q1</a:t>
                      </a:r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endParaRPr lang="en-GB" sz="900" dirty="0" smtClean="0"/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From Q1</a:t>
                      </a:r>
                      <a:endParaRPr lang="en-GB" sz="900" dirty="0"/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marR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900" dirty="0" smtClean="0"/>
                        <a:t>ET/LT/MT</a:t>
                      </a:r>
                      <a:endParaRPr lang="en-GB" sz="900" baseline="0" dirty="0" smtClean="0"/>
                    </a:p>
                    <a:p>
                      <a:pPr marL="92075" marR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900" baseline="0" dirty="0" smtClean="0"/>
                        <a:t>ET/LT/MT</a:t>
                      </a:r>
                    </a:p>
                    <a:p>
                      <a:pPr marL="92075" marR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900" dirty="0" smtClean="0"/>
                        <a:t>ODPM</a:t>
                      </a:r>
                      <a:endParaRPr lang="en-GB" sz="900" baseline="0" dirty="0" smtClean="0"/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endParaRPr lang="en-GB" sz="900" baseline="0" dirty="0" smtClean="0"/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baseline="0" dirty="0" smtClean="0"/>
                        <a:t>ET/LT/MT</a:t>
                      </a: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670">
                <a:tc gridSpan="4"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en-GB" sz="1200" b="1" dirty="0" smtClean="0">
                          <a:solidFill>
                            <a:schemeClr val="bg1"/>
                          </a:solidFill>
                        </a:rPr>
                        <a:t>Culture: Togetherness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73847"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§"/>
                      </a:pPr>
                      <a:r>
                        <a:rPr lang="en-GB" sz="900" b="0" dirty="0" smtClean="0"/>
                        <a:t>We will continue</a:t>
                      </a:r>
                      <a:r>
                        <a:rPr lang="en-GB" sz="900" b="0" baseline="0" dirty="0" smtClean="0"/>
                        <a:t> to develop and implement our Accommodation Strategy</a:t>
                      </a: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§"/>
                      </a:pPr>
                      <a:endParaRPr lang="en-GB" sz="900" b="0" baseline="0" dirty="0" smtClean="0"/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§"/>
                      </a:pPr>
                      <a:r>
                        <a:rPr lang="en-GB" sz="900" b="0" baseline="0" dirty="0" smtClean="0"/>
                        <a:t>We will implement and complete Job Evaluation</a:t>
                      </a:r>
                      <a:endParaRPr lang="en-GB" sz="900" b="0" dirty="0" smtClean="0"/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§"/>
                      </a:pPr>
                      <a:r>
                        <a:rPr lang="en-GB" sz="900" b="0" dirty="0" smtClean="0"/>
                        <a:t>We will continue</a:t>
                      </a:r>
                      <a:r>
                        <a:rPr lang="en-GB" sz="900" b="0" baseline="0" dirty="0" smtClean="0"/>
                        <a:t> to develop our People Policies </a:t>
                      </a:r>
                      <a:endParaRPr lang="en-GB" sz="900" b="0" dirty="0" smtClean="0"/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Accommodation strategy on track</a:t>
                      </a:r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Job</a:t>
                      </a:r>
                      <a:r>
                        <a:rPr lang="en-GB" sz="900" baseline="0" dirty="0" smtClean="0"/>
                        <a:t> evaluation</a:t>
                      </a:r>
                      <a:r>
                        <a:rPr lang="en-GB" sz="900" dirty="0" smtClean="0"/>
                        <a:t> complete</a:t>
                      </a:r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Policies completed / reviewed</a:t>
                      </a:r>
                      <a:endParaRPr lang="en-GB" sz="900" dirty="0"/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From Q1</a:t>
                      </a:r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endParaRPr lang="en-GB" sz="900" dirty="0" smtClean="0"/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By Q3/Q4</a:t>
                      </a:r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From Q1</a:t>
                      </a:r>
                      <a:endParaRPr lang="en-GB" sz="900" dirty="0"/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Accommodation Strategy</a:t>
                      </a:r>
                      <a:r>
                        <a:rPr lang="en-GB" sz="900" baseline="0" dirty="0" smtClean="0"/>
                        <a:t> Board</a:t>
                      </a:r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baseline="0" dirty="0" smtClean="0"/>
                        <a:t>JE Project Board</a:t>
                      </a:r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baseline="0" dirty="0" smtClean="0"/>
                        <a:t>ODPM</a:t>
                      </a:r>
                      <a:endParaRPr lang="en-GB" sz="900" dirty="0"/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670">
                <a:tc gridSpan="4"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en-GB" sz="1200" b="1" dirty="0" smtClean="0">
                          <a:solidFill>
                            <a:schemeClr val="bg1"/>
                          </a:solidFill>
                        </a:rPr>
                        <a:t>Culture: Trust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95632"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§"/>
                      </a:pPr>
                      <a:r>
                        <a:rPr lang="en-GB" sz="900" b="0" dirty="0" smtClean="0"/>
                        <a:t>We will clarify our</a:t>
                      </a:r>
                      <a:r>
                        <a:rPr lang="en-GB" sz="900" b="0" baseline="0" dirty="0" smtClean="0"/>
                        <a:t> approach to customers through our </a:t>
                      </a:r>
                      <a:r>
                        <a:rPr lang="en-GB" sz="900" b="0" dirty="0" smtClean="0">
                          <a:effectLst/>
                        </a:rPr>
                        <a:t>Delivering Customer Focus programme </a:t>
                      </a:r>
                      <a:endParaRPr lang="en-GB" sz="900" b="0" dirty="0" smtClean="0"/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§"/>
                      </a:pPr>
                      <a:r>
                        <a:rPr lang="en-GB" sz="900" b="0" dirty="0" smtClean="0"/>
                        <a:t>We will encourage decision making at the point of delivery</a:t>
                      </a:r>
                      <a:r>
                        <a:rPr lang="en-GB" sz="900" b="0" baseline="0" dirty="0" smtClean="0"/>
                        <a:t> </a:t>
                      </a:r>
                      <a:endParaRPr lang="en-GB" sz="900" b="0" dirty="0" smtClean="0"/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§"/>
                      </a:pPr>
                      <a:r>
                        <a:rPr lang="en-GB" sz="900" b="0" dirty="0" smtClean="0"/>
                        <a:t>We</a:t>
                      </a:r>
                      <a:r>
                        <a:rPr lang="en-GB" sz="900" b="0" baseline="0" dirty="0" smtClean="0"/>
                        <a:t> will amend our </a:t>
                      </a:r>
                      <a:r>
                        <a:rPr lang="en-GB" sz="900" b="0" baseline="0" dirty="0" err="1" smtClean="0"/>
                        <a:t>FSoD</a:t>
                      </a:r>
                      <a:endParaRPr lang="en-GB" sz="900" b="0" dirty="0" smtClean="0"/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Agreed way forward</a:t>
                      </a:r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Ongoing</a:t>
                      </a:r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Updated</a:t>
                      </a:r>
                      <a:r>
                        <a:rPr lang="en-GB" sz="900" baseline="0" dirty="0" smtClean="0"/>
                        <a:t> </a:t>
                      </a:r>
                      <a:r>
                        <a:rPr lang="en-GB" sz="900" baseline="0" dirty="0" err="1" smtClean="0"/>
                        <a:t>FSoD</a:t>
                      </a:r>
                      <a:endParaRPr lang="en-GB" sz="900" dirty="0"/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From Q1</a:t>
                      </a:r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From Q1</a:t>
                      </a:r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By Q1 (complete)</a:t>
                      </a:r>
                      <a:endParaRPr lang="en-GB" sz="900" dirty="0"/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DCF </a:t>
                      </a:r>
                      <a:r>
                        <a:rPr lang="en-GB" sz="900" dirty="0" err="1" smtClean="0"/>
                        <a:t>Prog</a:t>
                      </a:r>
                      <a:r>
                        <a:rPr lang="en-GB" sz="900" baseline="0" dirty="0" smtClean="0"/>
                        <a:t> </a:t>
                      </a:r>
                      <a:r>
                        <a:rPr lang="en-GB" sz="900" dirty="0" smtClean="0"/>
                        <a:t>Board</a:t>
                      </a:r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ET/LT/MT</a:t>
                      </a:r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Finance</a:t>
                      </a:r>
                      <a:endParaRPr lang="en-GB" sz="900" dirty="0"/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7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bg1"/>
                          </a:solidFill>
                        </a:rPr>
                        <a:t>People Management:</a:t>
                      </a:r>
                      <a:r>
                        <a:rPr lang="en-GB" sz="1200" b="1" baseline="0" dirty="0" smtClean="0">
                          <a:solidFill>
                            <a:schemeClr val="bg1"/>
                          </a:solidFill>
                        </a:rPr>
                        <a:t> Structure</a:t>
                      </a:r>
                      <a:endParaRPr lang="en-GB" sz="12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endParaRPr lang="en-GB" sz="900" dirty="0"/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endParaRPr lang="en-GB" sz="900" dirty="0"/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endParaRPr lang="en-GB" sz="900" dirty="0"/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661784"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§"/>
                      </a:pPr>
                      <a:r>
                        <a:rPr lang="en-GB" sz="900" b="0" dirty="0" smtClean="0"/>
                        <a:t>We will deliver a 3</a:t>
                      </a:r>
                      <a:r>
                        <a:rPr lang="en-GB" sz="900" b="0" baseline="30000" dirty="0" smtClean="0"/>
                        <a:t>rd</a:t>
                      </a:r>
                      <a:r>
                        <a:rPr lang="en-GB" sz="900" b="0" dirty="0" smtClean="0"/>
                        <a:t> VES to manage headcount and affordability</a:t>
                      </a: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§"/>
                      </a:pPr>
                      <a:endParaRPr lang="en-GB" sz="900" b="0" dirty="0" smtClean="0"/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§"/>
                      </a:pPr>
                      <a:r>
                        <a:rPr lang="en-GB" sz="900" b="0" dirty="0" smtClean="0"/>
                        <a:t>We will develop</a:t>
                      </a:r>
                      <a:r>
                        <a:rPr lang="en-GB" sz="900" b="0" baseline="0" dirty="0" smtClean="0"/>
                        <a:t> our organisational design principles to support and revise our organisational structures</a:t>
                      </a:r>
                      <a:endParaRPr lang="en-GB" sz="900" b="0" dirty="0" smtClean="0"/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§"/>
                      </a:pPr>
                      <a:r>
                        <a:rPr lang="en-GB" sz="900" b="0" dirty="0" smtClean="0"/>
                        <a:t>We will deliver organisational change programmes. </a:t>
                      </a: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marR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900" dirty="0" smtClean="0"/>
                        <a:t>Savings</a:t>
                      </a:r>
                      <a:r>
                        <a:rPr lang="en-GB" sz="900" baseline="0" dirty="0" smtClean="0"/>
                        <a:t> realised; scare skills retained</a:t>
                      </a:r>
                      <a:endParaRPr lang="en-GB" sz="900" dirty="0" smtClean="0"/>
                    </a:p>
                    <a:p>
                      <a:pPr marL="92075" marR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900" dirty="0" smtClean="0"/>
                        <a:t>Revised Organisational</a:t>
                      </a:r>
                      <a:r>
                        <a:rPr lang="en-GB" sz="900" baseline="0" dirty="0" smtClean="0"/>
                        <a:t> Design</a:t>
                      </a:r>
                    </a:p>
                    <a:p>
                      <a:pPr marL="92075" marR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900" baseline="0" dirty="0" smtClean="0"/>
                        <a:t>Change programmes implemented</a:t>
                      </a:r>
                      <a:endParaRPr lang="en-GB" sz="900" dirty="0"/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By Q3</a:t>
                      </a:r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endParaRPr lang="en-GB" sz="900" dirty="0" smtClean="0"/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By Q2</a:t>
                      </a:r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endParaRPr lang="en-GB" sz="900" dirty="0" smtClean="0"/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By</a:t>
                      </a:r>
                      <a:r>
                        <a:rPr lang="en-GB" sz="900" baseline="0" dirty="0" smtClean="0"/>
                        <a:t> Q4</a:t>
                      </a:r>
                      <a:endParaRPr lang="en-GB" sz="900" dirty="0" smtClean="0"/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endParaRPr lang="en-GB" sz="900" dirty="0"/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ODPM/ET</a:t>
                      </a:r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endParaRPr lang="en-GB" sz="900" dirty="0" smtClean="0"/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ET/ODPM</a:t>
                      </a:r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endParaRPr lang="en-GB" sz="900" dirty="0" smtClean="0"/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ET/LT/MT</a:t>
                      </a:r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endParaRPr lang="en-GB" sz="900" dirty="0"/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799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bg1"/>
                          </a:solidFill>
                        </a:rPr>
                        <a:t>People Management:</a:t>
                      </a:r>
                      <a:r>
                        <a:rPr lang="en-GB" sz="1200" b="1" baseline="0" dirty="0" smtClean="0">
                          <a:solidFill>
                            <a:schemeClr val="bg1"/>
                          </a:solidFill>
                        </a:rPr>
                        <a:t> Management Practices</a:t>
                      </a:r>
                      <a:endParaRPr lang="en-GB" sz="1200" b="0" dirty="0" smtClean="0"/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endParaRPr lang="en-GB" sz="900" dirty="0"/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endParaRPr lang="en-GB" sz="900" dirty="0"/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endParaRPr lang="en-GB" sz="900" dirty="0"/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1784"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§"/>
                      </a:pPr>
                      <a:r>
                        <a:rPr lang="en-GB" sz="900" b="0" dirty="0" smtClean="0"/>
                        <a:t>We will develop Team Leaders</a:t>
                      </a: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§"/>
                      </a:pPr>
                      <a:endParaRPr lang="en-GB" sz="900" b="0" dirty="0" smtClean="0"/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§"/>
                      </a:pPr>
                      <a:r>
                        <a:rPr lang="en-GB" sz="900" b="0" dirty="0" smtClean="0"/>
                        <a:t>We</a:t>
                      </a:r>
                      <a:r>
                        <a:rPr lang="en-GB" sz="900" b="0" baseline="0" dirty="0" smtClean="0"/>
                        <a:t> will further embed p</a:t>
                      </a:r>
                      <a:r>
                        <a:rPr lang="en-GB" sz="900" b="0" dirty="0" smtClean="0"/>
                        <a:t>artnership working</a:t>
                      </a:r>
                      <a:r>
                        <a:rPr lang="en-GB" sz="900" b="0" baseline="0" dirty="0" smtClean="0"/>
                        <a:t> through Directorate forums</a:t>
                      </a:r>
                      <a:endParaRPr lang="en-GB" sz="900" b="0" dirty="0" smtClean="0"/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§"/>
                      </a:pPr>
                      <a:endParaRPr lang="en-GB" sz="900" b="0" dirty="0" smtClean="0"/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Pilot evaluated</a:t>
                      </a:r>
                      <a:r>
                        <a:rPr lang="en-GB" sz="900" baseline="0" dirty="0" smtClean="0"/>
                        <a:t> and programme in place</a:t>
                      </a:r>
                      <a:endParaRPr lang="en-GB" sz="900" dirty="0" smtClean="0"/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New Partnership Agreement principles embedded into Directorates</a:t>
                      </a: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-92075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 smtClean="0"/>
                        <a:t>By</a:t>
                      </a:r>
                      <a:r>
                        <a:rPr lang="en-GB" sz="900" baseline="0" dirty="0" smtClean="0"/>
                        <a:t> Q2</a:t>
                      </a:r>
                    </a:p>
                    <a:p>
                      <a:pPr marL="92075" indent="-92075">
                        <a:buFont typeface="Arial" panose="020B0604020202020204" pitchFamily="34" charset="0"/>
                        <a:buChar char="•"/>
                      </a:pPr>
                      <a:endParaRPr lang="en-GB" sz="900" baseline="0" dirty="0" smtClean="0"/>
                    </a:p>
                    <a:p>
                      <a:pPr marL="92075" indent="-92075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 smtClean="0"/>
                        <a:t>From Q2</a:t>
                      </a: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ODPM</a:t>
                      </a:r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endParaRPr lang="en-GB" sz="900" dirty="0" smtClean="0"/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Directorates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900" dirty="0"/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23528" y="34336"/>
            <a:ext cx="4752528" cy="43875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>
                <a:solidFill>
                  <a:srgbClr val="C00000"/>
                </a:solidFill>
              </a:rPr>
              <a:t>Our Delivery Plan </a:t>
            </a:r>
            <a:r>
              <a:rPr lang="en-GB" sz="2000" dirty="0" smtClean="0">
                <a:solidFill>
                  <a:srgbClr val="C00000"/>
                </a:solidFill>
              </a:rPr>
              <a:t>2016/17 </a:t>
            </a:r>
            <a:r>
              <a:rPr lang="en-GB" sz="1800" dirty="0">
                <a:solidFill>
                  <a:srgbClr val="C00000"/>
                </a:solidFill>
              </a:rPr>
              <a:t>cont. </a:t>
            </a:r>
            <a:r>
              <a:rPr lang="en-GB" sz="1800" dirty="0" smtClean="0"/>
              <a:t>	</a:t>
            </a:r>
            <a:endParaRPr lang="en-GB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15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635172"/>
              </p:ext>
            </p:extLst>
          </p:nvPr>
        </p:nvGraphicFramePr>
        <p:xfrm>
          <a:off x="40023" y="460514"/>
          <a:ext cx="9031637" cy="5695004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5079465"/>
                <a:gridCol w="1872208"/>
                <a:gridCol w="936104"/>
                <a:gridCol w="144016"/>
                <a:gridCol w="999844"/>
              </a:tblGrid>
              <a:tr h="59519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GB" sz="1600" baseline="0" dirty="0" smtClean="0"/>
                        <a:t>Actions</a:t>
                      </a:r>
                      <a:endParaRPr lang="en-GB" sz="1600" dirty="0" smtClean="0"/>
                    </a:p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F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 Measure          </a:t>
                      </a:r>
                      <a:r>
                        <a:rPr lang="en-GB" sz="900" dirty="0" smtClean="0"/>
                        <a:t>(where relevant)</a:t>
                      </a: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F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Date  </a:t>
                      </a:r>
                      <a:r>
                        <a:rPr lang="en-GB" sz="1600" baseline="0" dirty="0" smtClean="0"/>
                        <a:t>  </a:t>
                      </a:r>
                      <a:r>
                        <a:rPr lang="en-GB" sz="900" dirty="0" smtClean="0"/>
                        <a:t>(Quarter 16/17)</a:t>
                      </a: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F8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Lead</a:t>
                      </a: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F8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dirty="0" smtClean="0"/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F8A"/>
                    </a:solidFill>
                  </a:tcPr>
                </a:tc>
              </a:tr>
              <a:tr h="267838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bg1"/>
                          </a:solidFill>
                        </a:rPr>
                        <a:t>People Management:</a:t>
                      </a:r>
                      <a:r>
                        <a:rPr lang="en-GB" sz="1200" b="1" baseline="0" dirty="0" smtClean="0">
                          <a:solidFill>
                            <a:schemeClr val="bg1"/>
                          </a:solidFill>
                        </a:rPr>
                        <a:t> Systems</a:t>
                      </a:r>
                      <a:endParaRPr lang="en-GB" sz="1200" b="0" dirty="0" smtClean="0"/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294551"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900" b="0" dirty="0" smtClean="0"/>
                        <a:t>We</a:t>
                      </a:r>
                      <a:r>
                        <a:rPr lang="en-GB" sz="900" b="0" baseline="0" dirty="0" smtClean="0"/>
                        <a:t> will complete  and implement j</a:t>
                      </a:r>
                      <a:r>
                        <a:rPr lang="en-GB" sz="900" b="0" dirty="0" smtClean="0"/>
                        <a:t>ob evaluation</a:t>
                      </a:r>
                      <a:r>
                        <a:rPr lang="en-GB" sz="900" b="0" baseline="0" dirty="0" smtClean="0"/>
                        <a:t> and pay modelling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GB" sz="900" b="0" baseline="0" dirty="0" smtClean="0"/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b="0" dirty="0" smtClean="0"/>
                        <a:t>We will review how we can simplify allowances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900" b="0" dirty="0" smtClean="0"/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b="0" dirty="0" smtClean="0"/>
                        <a:t>We</a:t>
                      </a:r>
                      <a:r>
                        <a:rPr lang="en-GB" sz="900" b="0" baseline="0" dirty="0" smtClean="0"/>
                        <a:t> will complete our suite of </a:t>
                      </a:r>
                      <a:r>
                        <a:rPr lang="en-GB" sz="900" b="0" dirty="0" smtClean="0"/>
                        <a:t>People Policies,</a:t>
                      </a:r>
                      <a:r>
                        <a:rPr lang="en-GB" sz="900" b="0" baseline="0" dirty="0" smtClean="0"/>
                        <a:t> and revise longer-standing ones as necessary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900" b="0" baseline="0" dirty="0" smtClean="0"/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b="0" dirty="0" smtClean="0"/>
                        <a:t>We will identify</a:t>
                      </a:r>
                      <a:r>
                        <a:rPr lang="en-GB" sz="900" b="0" baseline="0" dirty="0" smtClean="0"/>
                        <a:t> and deliver opportunities to further the functionality of </a:t>
                      </a:r>
                      <a:r>
                        <a:rPr lang="en-GB" sz="900" b="0" baseline="0" dirty="0" err="1" smtClean="0"/>
                        <a:t>MyNRW</a:t>
                      </a:r>
                      <a:endParaRPr lang="en-GB" sz="900" b="0" dirty="0" smtClean="0"/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New </a:t>
                      </a:r>
                      <a:r>
                        <a:rPr lang="en-GB" sz="900" baseline="0" dirty="0" smtClean="0"/>
                        <a:t>Grade/Pay Model agreed and implemented</a:t>
                      </a:r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baseline="0" dirty="0" smtClean="0"/>
                        <a:t>Changes to allowances agreed and implemented</a:t>
                      </a:r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baseline="0" dirty="0" smtClean="0"/>
                        <a:t>Revised People Policies and procedures implemented</a:t>
                      </a:r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baseline="0" dirty="0" smtClean="0"/>
                        <a:t>Additional functionality available, and supporting the business</a:t>
                      </a:r>
                      <a:endParaRPr lang="en-GB" sz="900" dirty="0" smtClean="0"/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By Q3/4</a:t>
                      </a:r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endParaRPr lang="en-GB" sz="900" dirty="0" smtClean="0"/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By Q3/4</a:t>
                      </a:r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endParaRPr lang="en-GB" sz="900" dirty="0" smtClean="0"/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By Q4</a:t>
                      </a:r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endParaRPr lang="en-GB" sz="900" dirty="0" smtClean="0"/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By Q4</a:t>
                      </a: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JE Project Board</a:t>
                      </a:r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ODPM</a:t>
                      </a:r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endParaRPr lang="en-GB" sz="900" dirty="0" smtClean="0"/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ODPM</a:t>
                      </a:r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ODPM/ </a:t>
                      </a:r>
                      <a:r>
                        <a:rPr lang="en-GB" sz="900" dirty="0" err="1" smtClean="0"/>
                        <a:t>MyNRW</a:t>
                      </a:r>
                      <a:r>
                        <a:rPr lang="en-GB" sz="900" baseline="0" dirty="0" smtClean="0"/>
                        <a:t> </a:t>
                      </a:r>
                      <a:r>
                        <a:rPr lang="en-GB" sz="900" baseline="0" dirty="0" err="1" smtClean="0"/>
                        <a:t>Prog</a:t>
                      </a:r>
                      <a:r>
                        <a:rPr lang="en-GB" sz="900" baseline="0" dirty="0" smtClean="0"/>
                        <a:t> Board</a:t>
                      </a:r>
                      <a:endParaRPr lang="en-GB" sz="900" dirty="0" smtClean="0"/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38">
                <a:tc gridSpan="5"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bg1"/>
                          </a:solidFill>
                        </a:rPr>
                        <a:t>People Management: Team ‘climate’</a:t>
                      </a: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24956"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900" b="0" baseline="0" dirty="0" smtClean="0"/>
                        <a:t>We will re-assess our Wellbeing Health &amp; Safety climate to check the progress against our strategy</a:t>
                      </a:r>
                      <a:endParaRPr lang="en-GB" sz="900" b="0" dirty="0" smtClean="0"/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900" b="0" dirty="0" smtClean="0"/>
                        <a:t>We will develop our approach to supporting team effectiveness</a:t>
                      </a: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§"/>
                      </a:pPr>
                      <a:endParaRPr lang="en-GB" sz="900" b="0" dirty="0" smtClean="0"/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Updated</a:t>
                      </a:r>
                      <a:r>
                        <a:rPr lang="en-GB" sz="900" baseline="0" dirty="0" smtClean="0"/>
                        <a:t> WHS climate measures and actions</a:t>
                      </a:r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baseline="0" dirty="0" smtClean="0"/>
                        <a:t>Approach agreed and piloted</a:t>
                      </a:r>
                      <a:endParaRPr lang="en-GB" sz="900" dirty="0"/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By Q4</a:t>
                      </a:r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endParaRPr lang="en-GB" sz="900" dirty="0" smtClean="0"/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By Q4</a:t>
                      </a:r>
                      <a:endParaRPr lang="en-GB" sz="900" dirty="0"/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ODPM</a:t>
                      </a:r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endParaRPr lang="en-GB" sz="900" dirty="0" smtClean="0"/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ODPM/ Directorates</a:t>
                      </a:r>
                      <a:endParaRPr lang="en-GB" sz="900" dirty="0"/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38">
                <a:tc gridSpan="5"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bg1"/>
                          </a:solidFill>
                        </a:rPr>
                        <a:t>People Management: Work and Skills</a:t>
                      </a: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892794"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900" b="0" baseline="0" dirty="0" smtClean="0"/>
                        <a:t>We will deliver our Health &amp; Safety training requirements across NRW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en-GB" sz="900" b="0" baseline="0" dirty="0" smtClean="0"/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900" b="0" baseline="0" dirty="0" smtClean="0"/>
                        <a:t>We will consider our re-skilling requirements as the Business Area Reviews emerge, to maximise redeployment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900" b="0" dirty="0" smtClean="0"/>
                        <a:t>We will continue to develop our use of the Welsh Language, with</a:t>
                      </a:r>
                      <a:r>
                        <a:rPr lang="en-GB" sz="900" b="0" baseline="0" dirty="0" smtClean="0"/>
                        <a:t> the aim to meet the Welsh Language Commissioner’s Standards</a:t>
                      </a:r>
                      <a:endParaRPr lang="en-GB" sz="900" b="0" dirty="0" smtClean="0"/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‘Year 2’ programme delivered – improved WHS climate scores</a:t>
                      </a:r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Re-skilling as required</a:t>
                      </a:r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endParaRPr lang="en-GB" sz="900" dirty="0" smtClean="0"/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Standards met</a:t>
                      </a:r>
                      <a:endParaRPr lang="en-GB" sz="900" dirty="0"/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By Q4</a:t>
                      </a:r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endParaRPr lang="en-GB" sz="900" dirty="0" smtClean="0"/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By Q4</a:t>
                      </a:r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endParaRPr lang="en-GB" sz="900" dirty="0" smtClean="0"/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By Q4</a:t>
                      </a:r>
                      <a:endParaRPr lang="en-GB" sz="900" dirty="0"/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ODPM/ Directorates</a:t>
                      </a:r>
                    </a:p>
                    <a:p>
                      <a:pPr marL="92075" marR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900" dirty="0" smtClean="0"/>
                        <a:t>ODPM/ Directorates</a:t>
                      </a:r>
                    </a:p>
                    <a:p>
                      <a:pPr marL="92075" marR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900" dirty="0" smtClean="0"/>
                        <a:t>ODPM/ Directorates</a:t>
                      </a: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226">
                <a:tc gridSpan="5"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bg1"/>
                          </a:solidFill>
                        </a:rPr>
                        <a:t>People Management:</a:t>
                      </a:r>
                      <a:r>
                        <a:rPr lang="en-GB" sz="1200" b="1" baseline="0" dirty="0" smtClean="0">
                          <a:solidFill>
                            <a:schemeClr val="bg1"/>
                          </a:solidFill>
                        </a:rPr>
                        <a:t> Motivation</a:t>
                      </a:r>
                      <a:endParaRPr lang="en-GB" sz="12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90564"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900" b="0" dirty="0" smtClean="0"/>
                        <a:t>We will continue to engage better across the organisation so that there is effective listening</a:t>
                      </a:r>
                      <a:r>
                        <a:rPr lang="en-GB" sz="900" b="0" baseline="0" dirty="0" smtClean="0"/>
                        <a:t> to real issues and better understanding of direction</a:t>
                      </a:r>
                      <a:endParaRPr lang="en-GB" sz="900" b="0" dirty="0" smtClean="0"/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Engagement</a:t>
                      </a:r>
                      <a:r>
                        <a:rPr lang="en-GB" sz="900" baseline="0" dirty="0" smtClean="0"/>
                        <a:t> Index + 5%</a:t>
                      </a:r>
                      <a:endParaRPr lang="en-GB" sz="900" dirty="0"/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By Q1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GB" sz="900" dirty="0" smtClean="0"/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ET / All</a:t>
                      </a:r>
                      <a:endParaRPr lang="en-GB" sz="900" dirty="0"/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38">
                <a:tc gridSpan="5"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bg1"/>
                          </a:solidFill>
                        </a:rPr>
                        <a:t>People Management: Individual Needs and Values</a:t>
                      </a: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35974"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900" b="0" dirty="0" smtClean="0"/>
                        <a:t>We</a:t>
                      </a:r>
                      <a:r>
                        <a:rPr lang="en-GB" sz="900" b="0" baseline="0" dirty="0" smtClean="0"/>
                        <a:t> will increase our People Survey results on Equality and Diversity identified areas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900" b="0" baseline="0" dirty="0" smtClean="0"/>
                        <a:t>We will reduce our People Survey results on bullying and harassment</a:t>
                      </a:r>
                      <a:endParaRPr lang="en-GB" sz="900" b="0" dirty="0" smtClean="0"/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+ 5% E&amp;D scores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Decrease from 6% </a:t>
                      </a: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By Q1</a:t>
                      </a:r>
                      <a:endParaRPr lang="en-GB" sz="900" dirty="0"/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E&amp;D Forum</a:t>
                      </a:r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ET/LT/MT</a:t>
                      </a: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51520" y="21760"/>
            <a:ext cx="4608512" cy="43875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>
                <a:solidFill>
                  <a:srgbClr val="C00000"/>
                </a:solidFill>
              </a:rPr>
              <a:t>Our Delivery Plan </a:t>
            </a:r>
            <a:r>
              <a:rPr lang="en-GB" sz="2000" dirty="0" smtClean="0">
                <a:solidFill>
                  <a:srgbClr val="C00000"/>
                </a:solidFill>
              </a:rPr>
              <a:t>2016/17 </a:t>
            </a:r>
            <a:r>
              <a:rPr lang="en-GB" sz="1800" dirty="0">
                <a:solidFill>
                  <a:srgbClr val="C00000"/>
                </a:solidFill>
              </a:rPr>
              <a:t>cont. </a:t>
            </a:r>
            <a:r>
              <a:rPr lang="en-GB" sz="1800" dirty="0" smtClean="0"/>
              <a:t>	</a:t>
            </a:r>
            <a:endParaRPr lang="en-GB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18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6" name="Straight Connector 65"/>
          <p:cNvCxnSpPr/>
          <p:nvPr/>
        </p:nvCxnSpPr>
        <p:spPr>
          <a:xfrm>
            <a:off x="2487475" y="2998783"/>
            <a:ext cx="419544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2487475" y="2020110"/>
            <a:ext cx="419544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5420443" y="2225285"/>
            <a:ext cx="671786" cy="6470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2856935" y="2193693"/>
            <a:ext cx="671786" cy="6470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5359265" y="2219324"/>
            <a:ext cx="730298" cy="61030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2860663" y="2200709"/>
            <a:ext cx="730298" cy="61030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2473166" y="4901349"/>
            <a:ext cx="419544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2392781" y="4001751"/>
            <a:ext cx="419544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1983280" y="1021712"/>
            <a:ext cx="499752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6588224" y="3085950"/>
            <a:ext cx="0" cy="91580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411760" y="2942623"/>
            <a:ext cx="0" cy="105912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969919" y="1007965"/>
            <a:ext cx="0" cy="38933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981289" y="1007965"/>
            <a:ext cx="0" cy="38933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499992" y="1330865"/>
            <a:ext cx="0" cy="47624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79512" y="116632"/>
            <a:ext cx="5929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004852"/>
                </a:solidFill>
              </a:rPr>
              <a:t>Our conceptual framework: the Burke </a:t>
            </a:r>
            <a:r>
              <a:rPr lang="en-GB" b="1" dirty="0" err="1">
                <a:solidFill>
                  <a:srgbClr val="004852"/>
                </a:solidFill>
              </a:rPr>
              <a:t>Litwin</a:t>
            </a:r>
            <a:r>
              <a:rPr lang="en-GB" b="1" dirty="0">
                <a:solidFill>
                  <a:srgbClr val="004852"/>
                </a:solidFill>
              </a:rPr>
              <a:t> </a:t>
            </a:r>
            <a:r>
              <a:rPr lang="en-GB" b="1" dirty="0" smtClean="0">
                <a:solidFill>
                  <a:srgbClr val="004852"/>
                </a:solidFill>
              </a:rPr>
              <a:t>model </a:t>
            </a:r>
            <a:endParaRPr lang="en-GB" b="1" dirty="0"/>
          </a:p>
        </p:txBody>
      </p:sp>
      <p:sp>
        <p:nvSpPr>
          <p:cNvPr id="5" name="Rounded Rectangle 4"/>
          <p:cNvSpPr/>
          <p:nvPr/>
        </p:nvSpPr>
        <p:spPr>
          <a:xfrm>
            <a:off x="3300600" y="550765"/>
            <a:ext cx="2330921" cy="914400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 smtClean="0">
              <a:solidFill>
                <a:srgbClr val="002060"/>
              </a:solidFill>
            </a:endParaRPr>
          </a:p>
          <a:p>
            <a:pPr algn="ctr"/>
            <a:endParaRPr lang="en-GB" sz="1200" b="1" dirty="0" smtClean="0">
              <a:solidFill>
                <a:srgbClr val="002060"/>
              </a:solidFill>
            </a:endParaRPr>
          </a:p>
          <a:p>
            <a:pPr algn="ctr"/>
            <a:r>
              <a:rPr lang="en-GB" sz="1400" b="1" dirty="0" smtClean="0">
                <a:solidFill>
                  <a:srgbClr val="002060"/>
                </a:solidFill>
              </a:rPr>
              <a:t>External Environment</a:t>
            </a:r>
          </a:p>
          <a:p>
            <a:pPr algn="ctr"/>
            <a:r>
              <a:rPr lang="en-GB" sz="105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E.g. </a:t>
            </a:r>
            <a:r>
              <a:rPr lang="en-GB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</a:t>
            </a:r>
            <a:r>
              <a:rPr lang="en-GB" sz="105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conomic context, </a:t>
            </a:r>
          </a:p>
          <a:p>
            <a:pPr algn="ctr"/>
            <a:r>
              <a:rPr lang="en-GB" sz="105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changing demographics</a:t>
            </a:r>
            <a:endParaRPr lang="en-GB" sz="1050" b="1" dirty="0">
              <a:solidFill>
                <a:srgbClr val="002060"/>
              </a:solidFill>
            </a:endParaRPr>
          </a:p>
          <a:p>
            <a:pPr algn="ctr"/>
            <a:endParaRPr lang="en-GB" sz="1200" b="1" dirty="0" smtClean="0">
              <a:solidFill>
                <a:srgbClr val="002060"/>
              </a:solidFill>
            </a:endParaRPr>
          </a:p>
          <a:p>
            <a:pPr algn="ctr"/>
            <a:endParaRPr lang="en-GB" sz="1200" b="1" dirty="0">
              <a:solidFill>
                <a:srgbClr val="00206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84438" y="1673552"/>
            <a:ext cx="2333178" cy="775055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rgbClr val="FFC000"/>
                </a:solidFill>
              </a:rPr>
              <a:t>Mission and Strategy</a:t>
            </a:r>
          </a:p>
          <a:p>
            <a:pPr algn="ctr"/>
            <a:r>
              <a:rPr lang="en-GB" sz="105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E.g. Corporate Plan 2017-22,</a:t>
            </a:r>
          </a:p>
          <a:p>
            <a:pPr algn="ctr"/>
            <a:r>
              <a:rPr lang="en-GB" sz="105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Business Area Reviews, natural resource management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304476" y="1659384"/>
            <a:ext cx="2333178" cy="775055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rgbClr val="FFC000"/>
                </a:solidFill>
              </a:rPr>
              <a:t>Leadership</a:t>
            </a:r>
          </a:p>
          <a:p>
            <a:pPr algn="ctr"/>
            <a:r>
              <a:rPr lang="en-GB" sz="105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E.g. </a:t>
            </a:r>
            <a:r>
              <a:rPr lang="en-GB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Leadership </a:t>
            </a:r>
            <a:r>
              <a:rPr lang="en-GB" sz="105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development</a:t>
            </a:r>
          </a:p>
          <a:p>
            <a:pPr algn="ctr"/>
            <a:r>
              <a:rPr lang="en-GB" sz="105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GB" sz="105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814214" y="1658825"/>
            <a:ext cx="2333178" cy="775055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rgbClr val="FFC000"/>
                </a:solidFill>
              </a:rPr>
              <a:t>Culture</a:t>
            </a:r>
          </a:p>
          <a:p>
            <a:pPr algn="ctr"/>
            <a:r>
              <a:rPr lang="en-GB" sz="105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E.g. Organisational values</a:t>
            </a:r>
          </a:p>
          <a:p>
            <a:pPr algn="ctr"/>
            <a:r>
              <a:rPr lang="en-GB" sz="105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“The way things get done here”</a:t>
            </a:r>
            <a:endParaRPr lang="en-GB" sz="1050" dirty="0" smtClean="0">
              <a:solidFill>
                <a:srgbClr val="FFC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51248" y="2612546"/>
            <a:ext cx="2333178" cy="772475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rgbClr val="0070C0"/>
                </a:solidFill>
              </a:rPr>
              <a:t>Structure</a:t>
            </a:r>
          </a:p>
          <a:p>
            <a:pPr algn="ctr"/>
            <a:r>
              <a:rPr lang="en-GB" sz="105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E.g. Organisation design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3275479" y="2628569"/>
            <a:ext cx="2333178" cy="772475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rgbClr val="0070C0"/>
                </a:solidFill>
              </a:rPr>
              <a:t>Management Practices</a:t>
            </a:r>
          </a:p>
          <a:p>
            <a:pPr algn="ctr"/>
            <a:r>
              <a:rPr lang="en-GB" sz="105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E.g. Managing change</a:t>
            </a:r>
          </a:p>
          <a:p>
            <a:pPr algn="ctr"/>
            <a:r>
              <a:rPr lang="en-GB" sz="105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Wellbeing, Health &amp; Safety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5803330" y="2628569"/>
            <a:ext cx="2333178" cy="772475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rgbClr val="0070C0"/>
                </a:solidFill>
              </a:rPr>
              <a:t>Systems</a:t>
            </a:r>
          </a:p>
          <a:p>
            <a:pPr algn="ctr"/>
            <a:r>
              <a:rPr lang="en-GB" sz="105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E.g. Job Evaluation</a:t>
            </a:r>
          </a:p>
          <a:p>
            <a:pPr algn="ctr"/>
            <a:r>
              <a:rPr lang="en-GB" sz="105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IT Systems </a:t>
            </a:r>
            <a:endParaRPr lang="en-GB" sz="105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283179" y="3615514"/>
            <a:ext cx="2333178" cy="772475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accent2">
                    <a:lumMod val="75000"/>
                  </a:schemeClr>
                </a:solidFill>
              </a:rPr>
              <a:t>Team ‘Climate’</a:t>
            </a:r>
            <a:endParaRPr lang="en-GB" sz="1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n-GB" sz="105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E.g. Team effectiveness </a:t>
            </a:r>
          </a:p>
          <a:p>
            <a:pPr algn="ctr"/>
            <a:r>
              <a:rPr lang="en-GB" sz="1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GB" sz="11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745504" y="4544784"/>
            <a:ext cx="2333178" cy="772475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accent2">
                    <a:lumMod val="75000"/>
                  </a:schemeClr>
                </a:solidFill>
              </a:rPr>
              <a:t>Tasks &amp; Individual Skills</a:t>
            </a:r>
          </a:p>
          <a:p>
            <a:pPr algn="ctr"/>
            <a:r>
              <a:rPr lang="en-GB" sz="105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E.g. Performance management</a:t>
            </a:r>
          </a:p>
          <a:p>
            <a:pPr algn="ctr"/>
            <a:r>
              <a:rPr lang="en-GB" sz="105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GB" sz="105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283179" y="4544784"/>
            <a:ext cx="2333178" cy="772475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accent2">
                    <a:lumMod val="75000"/>
                  </a:schemeClr>
                </a:solidFill>
              </a:rPr>
              <a:t>Motivation</a:t>
            </a:r>
          </a:p>
          <a:p>
            <a:pPr algn="ctr"/>
            <a:r>
              <a:rPr lang="en-GB" sz="105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E.g. Job satisfaction, engagement</a:t>
            </a:r>
            <a:endParaRPr lang="en-GB" sz="11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en-GB" sz="105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803330" y="4545043"/>
            <a:ext cx="2520280" cy="772475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accent2">
                    <a:lumMod val="75000"/>
                  </a:schemeClr>
                </a:solidFill>
              </a:rPr>
              <a:t>Individual Needs &amp; Values</a:t>
            </a:r>
          </a:p>
          <a:p>
            <a:pPr algn="ctr"/>
            <a:r>
              <a:rPr lang="en-GB" sz="105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Eg</a:t>
            </a:r>
            <a:r>
              <a:rPr lang="en-GB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GB" sz="105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Personal development,    personal values</a:t>
            </a:r>
            <a:endParaRPr lang="en-GB" sz="12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855918" y="5474054"/>
            <a:ext cx="3458559" cy="772475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rgbClr val="C00000"/>
                </a:solidFill>
              </a:rPr>
              <a:t>People, Team &amp; Organisational Performance</a:t>
            </a:r>
          </a:p>
          <a:p>
            <a:pPr algn="ctr"/>
            <a:r>
              <a:rPr lang="en-GB" sz="1050" dirty="0" err="1" smtClean="0">
                <a:solidFill>
                  <a:schemeClr val="tx1"/>
                </a:solidFill>
              </a:rPr>
              <a:t>Eg</a:t>
            </a:r>
            <a:r>
              <a:rPr lang="en-GB" sz="1050" dirty="0" smtClean="0">
                <a:solidFill>
                  <a:schemeClr val="tx1"/>
                </a:solidFill>
              </a:rPr>
              <a:t>. Outputs and outcomes</a:t>
            </a:r>
          </a:p>
          <a:p>
            <a:pPr algn="ctr"/>
            <a:r>
              <a:rPr lang="en-GB" sz="1050" dirty="0" smtClean="0">
                <a:solidFill>
                  <a:schemeClr val="tx1"/>
                </a:solidFill>
              </a:rPr>
              <a:t>Performance Dashboard</a:t>
            </a:r>
            <a:endParaRPr lang="en-GB" sz="105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2640" y="6311340"/>
            <a:ext cx="9036496" cy="51851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i="1" dirty="0" smtClean="0">
                <a:solidFill>
                  <a:srgbClr val="D80207"/>
                </a:solidFill>
                <a:latin typeface="Calibri" panose="020F0502020204030204" pitchFamily="34" charset="0"/>
              </a:rPr>
              <a:t>This Organisational Development model shows us that the organisation is a ‘system’ of inter-related areas.  We want to focus on the issues that will transform NRW’s teams and people - mission &amp; strategy, leadership, and culture. </a:t>
            </a:r>
            <a:endParaRPr lang="en-GB" sz="1400" i="1" dirty="0">
              <a:solidFill>
                <a:srgbClr val="D80207"/>
              </a:solidFill>
              <a:latin typeface="Calibri" panose="020F050202020403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 rot="5400000">
            <a:off x="8057633" y="1889305"/>
            <a:ext cx="1440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1" i="1" dirty="0" smtClean="0">
                <a:solidFill>
                  <a:srgbClr val="FF0000"/>
                </a:solidFill>
              </a:rPr>
              <a:t>Transformationa</a:t>
            </a:r>
            <a:r>
              <a:rPr lang="en-GB" sz="1050" b="1" i="1" dirty="0">
                <a:solidFill>
                  <a:srgbClr val="FF0000"/>
                </a:solidFill>
              </a:rPr>
              <a:t>l</a:t>
            </a:r>
          </a:p>
        </p:txBody>
      </p:sp>
      <p:sp>
        <p:nvSpPr>
          <p:cNvPr id="21" name="TextBox 20"/>
          <p:cNvSpPr txBox="1"/>
          <p:nvPr/>
        </p:nvSpPr>
        <p:spPr>
          <a:xfrm rot="16200000">
            <a:off x="-402210" y="1920140"/>
            <a:ext cx="1440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1" i="1" dirty="0" smtClean="0">
                <a:solidFill>
                  <a:srgbClr val="FF0000"/>
                </a:solidFill>
              </a:rPr>
              <a:t>Transformationa</a:t>
            </a:r>
            <a:r>
              <a:rPr lang="en-GB" sz="1050" b="1" i="1" dirty="0">
                <a:solidFill>
                  <a:srgbClr val="FF0000"/>
                </a:solidFill>
              </a:rPr>
              <a:t>l</a:t>
            </a:r>
          </a:p>
        </p:txBody>
      </p:sp>
      <p:sp>
        <p:nvSpPr>
          <p:cNvPr id="22" name="Right Arrow 21"/>
          <p:cNvSpPr/>
          <p:nvPr/>
        </p:nvSpPr>
        <p:spPr>
          <a:xfrm>
            <a:off x="408559" y="1932043"/>
            <a:ext cx="314531" cy="237804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ight Arrow 22"/>
          <p:cNvSpPr/>
          <p:nvPr/>
        </p:nvSpPr>
        <p:spPr>
          <a:xfrm rot="10800000">
            <a:off x="8198820" y="1932043"/>
            <a:ext cx="314531" cy="237804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6" name="Straight Connector 25"/>
          <p:cNvCxnSpPr/>
          <p:nvPr/>
        </p:nvCxnSpPr>
        <p:spPr>
          <a:xfrm>
            <a:off x="466475" y="1556792"/>
            <a:ext cx="8064676" cy="0"/>
          </a:xfrm>
          <a:prstGeom prst="line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8675" y="2564904"/>
            <a:ext cx="8064676" cy="0"/>
          </a:xfrm>
          <a:prstGeom prst="line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8675" y="3501008"/>
            <a:ext cx="8064676" cy="0"/>
          </a:xfrm>
          <a:prstGeom prst="line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66475" y="5373216"/>
            <a:ext cx="8064676" cy="0"/>
          </a:xfrm>
          <a:prstGeom prst="line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426660" y="51882"/>
            <a:ext cx="16382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 smtClean="0">
                <a:solidFill>
                  <a:srgbClr val="C00000"/>
                </a:solidFill>
              </a:rPr>
              <a:t>Additional Information 1</a:t>
            </a:r>
            <a:endParaRPr lang="en-GB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82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5536" y="908720"/>
            <a:ext cx="85689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solidFill>
                  <a:srgbClr val="004F8A"/>
                </a:solidFill>
              </a:rPr>
              <a:t>Notes on how we’ve targeted improving our performance</a:t>
            </a:r>
          </a:p>
          <a:p>
            <a:endParaRPr lang="en-GB" b="1" dirty="0" smtClean="0">
              <a:solidFill>
                <a:srgbClr val="004F8A"/>
              </a:solidFill>
            </a:endParaRPr>
          </a:p>
          <a:p>
            <a:endParaRPr lang="en-GB" sz="1200" b="1" dirty="0" smtClean="0">
              <a:solidFill>
                <a:srgbClr val="004F8A"/>
              </a:solidFill>
            </a:endParaRPr>
          </a:p>
          <a:p>
            <a:r>
              <a:rPr lang="en-GB" sz="1200" dirty="0">
                <a:solidFill>
                  <a:srgbClr val="004F8A"/>
                </a:solidFill>
                <a:cs typeface="Times New Roman" panose="02020603050405020304" pitchFamily="18" charset="0"/>
              </a:rPr>
              <a:t>T</a:t>
            </a:r>
            <a:r>
              <a:rPr lang="en-GB" sz="1200" dirty="0" smtClean="0">
                <a:solidFill>
                  <a:srgbClr val="004F8A"/>
                </a:solidFill>
                <a:cs typeface="Times New Roman" panose="02020603050405020304" pitchFamily="18" charset="0"/>
              </a:rPr>
              <a:t>he People </a:t>
            </a:r>
            <a:r>
              <a:rPr lang="en-GB" sz="1200" dirty="0">
                <a:solidFill>
                  <a:srgbClr val="004F8A"/>
                </a:solidFill>
                <a:cs typeface="Times New Roman" panose="02020603050405020304" pitchFamily="18" charset="0"/>
              </a:rPr>
              <a:t>Survey </a:t>
            </a:r>
            <a:r>
              <a:rPr lang="en-GB" sz="1200" dirty="0" smtClean="0">
                <a:solidFill>
                  <a:srgbClr val="004F8A"/>
                </a:solidFill>
                <a:cs typeface="Times New Roman" panose="02020603050405020304" pitchFamily="18" charset="0"/>
              </a:rPr>
              <a:t>targets in our strategy are based on the following increases, given both our baseline in 2015 and our aspiration to be the “world’s best at natural resource management” by 2020. </a:t>
            </a:r>
            <a:endParaRPr lang="en-GB" sz="1200" dirty="0">
              <a:solidFill>
                <a:srgbClr val="004F8A"/>
              </a:solidFill>
              <a:cs typeface="Times New Roman" panose="02020603050405020304" pitchFamily="18" charset="0"/>
            </a:endParaRPr>
          </a:p>
          <a:p>
            <a:endParaRPr lang="en-GB" sz="1200" b="1" i="1" dirty="0" smtClean="0">
              <a:solidFill>
                <a:srgbClr val="004F8A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200" b="1" i="1" dirty="0" smtClean="0">
              <a:solidFill>
                <a:srgbClr val="004F8A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200" b="1" i="1" dirty="0" smtClean="0">
                <a:solidFill>
                  <a:srgbClr val="004F8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People Survey 2015 result 	Target increase</a:t>
            </a:r>
          </a:p>
          <a:p>
            <a:r>
              <a:rPr lang="en-GB" sz="1200" i="1" dirty="0" smtClean="0">
                <a:solidFill>
                  <a:srgbClr val="004F8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r>
              <a:rPr lang="en-GB" sz="1200" dirty="0" smtClean="0">
                <a:solidFill>
                  <a:srgbClr val="004F8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Less than 30%		More than 50% by 2018, and more than 70% by 2020</a:t>
            </a:r>
          </a:p>
          <a:p>
            <a:r>
              <a:rPr lang="en-GB" sz="1200" dirty="0" smtClean="0">
                <a:solidFill>
                  <a:srgbClr val="004F8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30% - 50%			Increase by 10% year on year until reach target of 75</a:t>
            </a:r>
            <a:r>
              <a:rPr lang="en-GB" sz="1200" dirty="0">
                <a:solidFill>
                  <a:srgbClr val="004F8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%, then maintain or increase </a:t>
            </a:r>
            <a:r>
              <a:rPr lang="en-GB" sz="1200" dirty="0" smtClean="0">
                <a:solidFill>
                  <a:srgbClr val="004F8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50% </a:t>
            </a:r>
            <a:r>
              <a:rPr lang="en-GB" sz="1200" dirty="0">
                <a:solidFill>
                  <a:srgbClr val="004F8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GB" sz="1200" dirty="0" smtClean="0">
                <a:solidFill>
                  <a:srgbClr val="004F8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70</a:t>
            </a:r>
            <a:r>
              <a:rPr lang="en-GB" sz="1200" dirty="0">
                <a:solidFill>
                  <a:srgbClr val="004F8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%		</a:t>
            </a:r>
            <a:r>
              <a:rPr lang="en-GB" sz="1200" dirty="0" smtClean="0">
                <a:solidFill>
                  <a:srgbClr val="004F8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	Increase </a:t>
            </a:r>
            <a:r>
              <a:rPr lang="en-GB" sz="1200" dirty="0">
                <a:solidFill>
                  <a:srgbClr val="004F8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by 5</a:t>
            </a:r>
            <a:r>
              <a:rPr lang="en-GB" sz="1200" dirty="0" smtClean="0">
                <a:solidFill>
                  <a:srgbClr val="004F8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en-GB" sz="1200" dirty="0">
                <a:solidFill>
                  <a:srgbClr val="004F8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year on year until reach target of </a:t>
            </a:r>
            <a:r>
              <a:rPr lang="en-GB" sz="1200" dirty="0" smtClean="0">
                <a:solidFill>
                  <a:srgbClr val="004F8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80%, </a:t>
            </a:r>
            <a:r>
              <a:rPr lang="en-GB" sz="1200" dirty="0">
                <a:solidFill>
                  <a:srgbClr val="004F8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then maintain or increase More </a:t>
            </a:r>
            <a:r>
              <a:rPr lang="en-GB" sz="1200" dirty="0" smtClean="0">
                <a:solidFill>
                  <a:srgbClr val="004F8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than 70%		Reach 85% by 2018, then maintain or increase  </a:t>
            </a:r>
          </a:p>
          <a:p>
            <a:endParaRPr lang="en-GB" sz="1200" dirty="0" smtClean="0">
              <a:solidFill>
                <a:srgbClr val="004F8A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200" dirty="0">
              <a:solidFill>
                <a:srgbClr val="004F8A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200" dirty="0">
                <a:solidFill>
                  <a:srgbClr val="004F8A"/>
                </a:solidFill>
                <a:cs typeface="Times New Roman" panose="02020603050405020304" pitchFamily="18" charset="0"/>
              </a:rPr>
              <a:t>The majority of the </a:t>
            </a:r>
            <a:r>
              <a:rPr lang="en-GB" sz="1200" dirty="0" smtClean="0">
                <a:solidFill>
                  <a:srgbClr val="004F8A"/>
                </a:solidFill>
                <a:cs typeface="Times New Roman" panose="02020603050405020304" pitchFamily="18" charset="0"/>
              </a:rPr>
              <a:t>Annual targets for 16/17 </a:t>
            </a:r>
            <a:r>
              <a:rPr lang="en-GB" sz="1200" dirty="0">
                <a:solidFill>
                  <a:srgbClr val="004F8A"/>
                </a:solidFill>
                <a:cs typeface="Times New Roman" panose="02020603050405020304" pitchFamily="18" charset="0"/>
              </a:rPr>
              <a:t>are 5% higher than 2015 People Survey results. However, where the target is written in </a:t>
            </a:r>
            <a:r>
              <a:rPr lang="en-GB" sz="1200" b="1" i="1" dirty="0">
                <a:solidFill>
                  <a:srgbClr val="004F8A"/>
                </a:solidFill>
                <a:cs typeface="Times New Roman" panose="02020603050405020304" pitchFamily="18" charset="0"/>
              </a:rPr>
              <a:t>bold and italics</a:t>
            </a:r>
            <a:r>
              <a:rPr lang="en-GB" sz="1200" dirty="0">
                <a:solidFill>
                  <a:srgbClr val="004F8A"/>
                </a:solidFill>
                <a:cs typeface="Times New Roman" panose="02020603050405020304" pitchFamily="18" charset="0"/>
              </a:rPr>
              <a:t> the target is more than 5%, taking the aim to </a:t>
            </a:r>
            <a:r>
              <a:rPr lang="en-GB" sz="1200" dirty="0" smtClean="0">
                <a:solidFill>
                  <a:srgbClr val="004F8A"/>
                </a:solidFill>
                <a:cs typeface="Times New Roman" panose="02020603050405020304" pitchFamily="18" charset="0"/>
              </a:rPr>
              <a:t>more than 20</a:t>
            </a:r>
            <a:r>
              <a:rPr lang="en-GB" sz="1200" dirty="0">
                <a:solidFill>
                  <a:srgbClr val="004F8A"/>
                </a:solidFill>
                <a:cs typeface="Times New Roman" panose="02020603050405020304" pitchFamily="18" charset="0"/>
              </a:rPr>
              <a:t>%. This is due to particularly low 2015 scores</a:t>
            </a:r>
            <a:r>
              <a:rPr lang="en-GB" sz="1200" dirty="0" smtClean="0">
                <a:solidFill>
                  <a:srgbClr val="004F8A"/>
                </a:solidFill>
                <a:cs typeface="Times New Roman" panose="02020603050405020304" pitchFamily="18" charset="0"/>
              </a:rPr>
              <a:t>.</a:t>
            </a:r>
            <a:endParaRPr lang="en-GB" sz="1200" dirty="0">
              <a:solidFill>
                <a:srgbClr val="004F8A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2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380312" y="54061"/>
            <a:ext cx="16382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 smtClean="0">
                <a:solidFill>
                  <a:srgbClr val="C00000"/>
                </a:solidFill>
              </a:rPr>
              <a:t>Additional Information 2</a:t>
            </a:r>
            <a:endParaRPr lang="en-GB" b="1" i="1" dirty="0">
              <a:solidFill>
                <a:srgbClr val="C0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11560" y="1340768"/>
            <a:ext cx="619268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128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4762" y="1844824"/>
            <a:ext cx="7803662" cy="3672408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400" b="0" dirty="0" smtClean="0">
              <a:solidFill>
                <a:schemeClr val="tx1"/>
              </a:solidFill>
            </a:endParaRPr>
          </a:p>
          <a:p>
            <a:pPr marL="182563">
              <a:tabLst>
                <a:tab pos="7626350" algn="l"/>
              </a:tabLst>
            </a:pPr>
            <a:r>
              <a:rPr lang="en-GB" sz="1800" b="0" dirty="0" smtClean="0">
                <a:solidFill>
                  <a:srgbClr val="C00000"/>
                </a:solidFill>
                <a:latin typeface="Calibri" panose="020F0502020204030204" pitchFamily="34" charset="0"/>
              </a:rPr>
              <a:t>NRW has a unique opportunity - in global terms.  We have the responsibility</a:t>
            </a:r>
            <a:r>
              <a:rPr lang="en-GB" sz="1800" b="0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en-GB" sz="1800" b="0" dirty="0" smtClean="0">
                <a:solidFill>
                  <a:srgbClr val="C00000"/>
                </a:solidFill>
                <a:latin typeface="Calibri" panose="020F0502020204030204" pitchFamily="34" charset="0"/>
              </a:rPr>
              <a:t>to </a:t>
            </a:r>
            <a:r>
              <a:rPr lang="en-GB" sz="1800" b="0" dirty="0">
                <a:solidFill>
                  <a:srgbClr val="C00000"/>
                </a:solidFill>
                <a:latin typeface="Calibri" panose="020F0502020204030204" pitchFamily="34" charset="0"/>
              </a:rPr>
              <a:t>manage our natural resources i</a:t>
            </a:r>
            <a:r>
              <a:rPr lang="en-GB" sz="1800" b="0" dirty="0" smtClean="0">
                <a:solidFill>
                  <a:srgbClr val="C00000"/>
                </a:solidFill>
                <a:latin typeface="Calibri" panose="020F0502020204030204" pitchFamily="34" charset="0"/>
              </a:rPr>
              <a:t>n a sustainable and integrated way. </a:t>
            </a:r>
          </a:p>
          <a:p>
            <a:pPr marL="182563">
              <a:spcBef>
                <a:spcPts val="1200"/>
              </a:spcBef>
              <a:tabLst>
                <a:tab pos="7626350" algn="l"/>
              </a:tabLst>
            </a:pPr>
            <a:r>
              <a:rPr lang="en-GB" sz="1800" b="0" dirty="0" smtClean="0">
                <a:solidFill>
                  <a:srgbClr val="C00000"/>
                </a:solidFill>
                <a:latin typeface="Calibri" panose="020F0502020204030204" pitchFamily="34" charset="0"/>
              </a:rPr>
              <a:t>Driven by the Environment and Well-being of Future Generations Acts, and supported by the Public Service Boards, the ambition for Wales is significant. </a:t>
            </a:r>
          </a:p>
          <a:p>
            <a:pPr marL="182563">
              <a:spcBef>
                <a:spcPts val="1200"/>
              </a:spcBef>
              <a:tabLst>
                <a:tab pos="7626350" algn="l"/>
              </a:tabLst>
            </a:pPr>
            <a:r>
              <a:rPr lang="en-GB" sz="1800" b="0" dirty="0" smtClean="0">
                <a:solidFill>
                  <a:srgbClr val="C00000"/>
                </a:solidFill>
                <a:latin typeface="Calibri" panose="020F0502020204030204" pitchFamily="34" charset="0"/>
              </a:rPr>
              <a:t>We must seize this opportunity and play our part in driving these ambitions forward</a:t>
            </a:r>
            <a:r>
              <a:rPr lang="en-GB" sz="1800" b="0" dirty="0">
                <a:solidFill>
                  <a:srgbClr val="C00000"/>
                </a:solidFill>
                <a:latin typeface="Calibri" panose="020F0502020204030204" pitchFamily="34" charset="0"/>
              </a:rPr>
              <a:t>. </a:t>
            </a:r>
            <a:endParaRPr lang="en-GB" sz="1800" b="0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marL="182563">
              <a:spcBef>
                <a:spcPts val="1200"/>
              </a:spcBef>
              <a:tabLst>
                <a:tab pos="7626350" algn="l"/>
              </a:tabLst>
            </a:pPr>
            <a:r>
              <a:rPr lang="en-GB" sz="1800" b="0" dirty="0" smtClean="0">
                <a:solidFill>
                  <a:srgbClr val="C00000"/>
                </a:solidFill>
                <a:latin typeface="Calibri" panose="020F0502020204030204" pitchFamily="34" charset="0"/>
              </a:rPr>
              <a:t>We need teams and people to make that happen. This strategy sharpens our focus on helping teams and people develop to meet this challenge and opportunity.</a:t>
            </a:r>
            <a:endParaRPr lang="en-GB" sz="1400" b="0" i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endParaRPr lang="en-GB" sz="1400" i="1" dirty="0">
              <a:solidFill>
                <a:srgbClr val="D80207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0466" y="843399"/>
            <a:ext cx="38156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GB" sz="2000" b="1" dirty="0" smtClean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OUR UNIQUE OPPORTUNITY:</a:t>
            </a:r>
            <a:endParaRPr lang="en-GB" sz="2000" dirty="0">
              <a:solidFill>
                <a:schemeClr val="accent1">
                  <a:lumMod val="50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48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79DAB-90E4-4F14-9B31-761BB9951B41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467544" y="787550"/>
            <a:ext cx="417646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2000" b="1" dirty="0" smtClean="0">
                <a:solidFill>
                  <a:srgbClr val="00485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Building on our Roadmap, the </a:t>
            </a:r>
            <a:r>
              <a:rPr lang="en-GB" sz="2400" b="1" dirty="0" smtClean="0">
                <a:solidFill>
                  <a:srgbClr val="00485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PURPOSE </a:t>
            </a:r>
            <a:r>
              <a:rPr lang="en-GB" sz="2000" b="1" dirty="0" smtClean="0">
                <a:solidFill>
                  <a:srgbClr val="00485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of our strategy is:</a:t>
            </a:r>
            <a:endParaRPr lang="en-GB" sz="2000" dirty="0">
              <a:solidFill>
                <a:srgbClr val="004852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395536" y="1774924"/>
            <a:ext cx="7366243" cy="1023527"/>
          </a:xfrm>
          <a:prstGeom prst="roundRect">
            <a:avLst>
              <a:gd name="adj" fmla="val 16667"/>
            </a:avLst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rgbClr val="0091A5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600" b="1" dirty="0">
                <a:solidFill>
                  <a:srgbClr val="00485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To help Natural Resources Wales to become a great place to work and grow, so that </a:t>
            </a:r>
            <a:r>
              <a:rPr lang="en-GB" sz="1600" b="1" dirty="0" smtClean="0">
                <a:solidFill>
                  <a:srgbClr val="00485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people and </a:t>
            </a:r>
            <a:r>
              <a:rPr lang="en-GB" sz="1600" b="1" dirty="0">
                <a:solidFill>
                  <a:srgbClr val="00485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teams can excel and deliver improved business performance on a sustained basis</a:t>
            </a:r>
            <a:r>
              <a:rPr lang="en-GB" sz="1600" b="1" dirty="0" smtClean="0">
                <a:solidFill>
                  <a:srgbClr val="004852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GB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2" name="Down Arrow 11"/>
          <p:cNvSpPr/>
          <p:nvPr/>
        </p:nvSpPr>
        <p:spPr>
          <a:xfrm>
            <a:off x="3955323" y="2992119"/>
            <a:ext cx="612799" cy="416585"/>
          </a:xfrm>
          <a:prstGeom prst="downArrow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74000">
                <a:srgbClr val="365CC8"/>
              </a:gs>
              <a:gs pos="83000">
                <a:srgbClr val="365CC8"/>
              </a:gs>
              <a:gs pos="100000">
                <a:srgbClr val="365CC8"/>
              </a:gs>
            </a:gsLst>
            <a:lin ang="5400000" scaled="1"/>
          </a:gra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975722" y="3565081"/>
            <a:ext cx="4572000" cy="103105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600"/>
              </a:spcAft>
              <a:tabLst>
                <a:tab pos="3714750" algn="l"/>
                <a:tab pos="4048125" algn="l"/>
              </a:tabLst>
            </a:pPr>
            <a:r>
              <a:rPr lang="en-GB" sz="2000" b="1" dirty="0" smtClean="0">
                <a:solidFill>
                  <a:srgbClr val="003399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Developing our People </a:t>
            </a:r>
            <a:r>
              <a:rPr lang="en-GB" sz="2000" b="1" dirty="0">
                <a:solidFill>
                  <a:srgbClr val="003399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GB" sz="2000" b="1" dirty="0" smtClean="0">
                <a:solidFill>
                  <a:srgbClr val="003399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Teams</a:t>
            </a:r>
            <a:r>
              <a:rPr lang="en-GB" sz="2000" dirty="0">
                <a:solidFill>
                  <a:srgbClr val="003399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 smtClean="0">
                <a:solidFill>
                  <a:srgbClr val="003399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Transformation Group                    </a:t>
            </a:r>
          </a:p>
          <a:p>
            <a:pPr algn="ctr">
              <a:spcAft>
                <a:spcPts val="600"/>
              </a:spcAft>
              <a:tabLst>
                <a:tab pos="3714750" algn="l"/>
                <a:tab pos="4048125" algn="l"/>
              </a:tabLst>
            </a:pPr>
            <a:r>
              <a:rPr lang="en-GB" sz="1600" b="1" dirty="0" smtClean="0">
                <a:solidFill>
                  <a:srgbClr val="003399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has led the development of this strategy</a:t>
            </a:r>
            <a:endParaRPr lang="en-GB" sz="1600" dirty="0">
              <a:solidFill>
                <a:srgbClr val="003399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67544" y="5301208"/>
            <a:ext cx="7992889" cy="132104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i="1" dirty="0" smtClean="0">
                <a:solidFill>
                  <a:srgbClr val="D80207"/>
                </a:solidFill>
                <a:latin typeface="Calibri" panose="020F0502020204030204" pitchFamily="34" charset="0"/>
              </a:rPr>
              <a:t>   We all come to work to do a good job and to give of our best.  That’s what our customers and partners - and the natural resources of Wales - need. Together, we can create a great place to work and grow. </a:t>
            </a:r>
            <a:r>
              <a:rPr lang="en-GB" sz="1400" i="1" dirty="0">
                <a:solidFill>
                  <a:srgbClr val="D80207"/>
                </a:solidFill>
                <a:latin typeface="Calibri" panose="020F0502020204030204" pitchFamily="34" charset="0"/>
              </a:rPr>
              <a:t>We have been trusted with much and it’s us, the people of NRW, who deliver </a:t>
            </a:r>
            <a:r>
              <a:rPr lang="en-GB" sz="1400" i="1" dirty="0" smtClean="0">
                <a:solidFill>
                  <a:srgbClr val="D80207"/>
                </a:solidFill>
                <a:latin typeface="Calibri" panose="020F0502020204030204" pitchFamily="34" charset="0"/>
              </a:rPr>
              <a:t>our long-term success and the ambitions for the well-being of future generations and the environment.</a:t>
            </a:r>
            <a:endParaRPr lang="en-GB" sz="1400" i="1" dirty="0">
              <a:solidFill>
                <a:srgbClr val="D80207"/>
              </a:solidFill>
              <a:latin typeface="Calibri" panose="020F0502020204030204" pitchFamily="34" charset="0"/>
            </a:endParaRPr>
          </a:p>
          <a:p>
            <a:r>
              <a:rPr lang="en-GB" sz="1400" i="1" dirty="0">
                <a:solidFill>
                  <a:srgbClr val="D80207"/>
                </a:solidFill>
                <a:latin typeface="Calibri" panose="020F0502020204030204" pitchFamily="34" charset="0"/>
              </a:rPr>
              <a:t> </a:t>
            </a:r>
            <a:r>
              <a:rPr lang="en-GB" sz="1400" i="1" dirty="0" smtClean="0">
                <a:solidFill>
                  <a:srgbClr val="D80207"/>
                </a:solidFill>
                <a:latin typeface="Calibri" panose="020F0502020204030204" pitchFamily="34" charset="0"/>
              </a:rPr>
              <a:t>  Even in challenging times, we need to care for and inspire each other and make NRW a great place to work. If we do that, the rest will follow.  </a:t>
            </a:r>
            <a:endParaRPr lang="en-GB" sz="1400" i="1" dirty="0">
              <a:solidFill>
                <a:srgbClr val="D80207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54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79DAB-90E4-4F14-9B31-761BB9951B41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550466" y="843399"/>
            <a:ext cx="15263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GB" sz="2000" b="1" dirty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PURPOSE:</a:t>
            </a:r>
            <a:endParaRPr lang="en-GB" sz="2000" dirty="0">
              <a:solidFill>
                <a:schemeClr val="accent1">
                  <a:lumMod val="50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395536" y="1434543"/>
            <a:ext cx="7366243" cy="1023527"/>
          </a:xfrm>
          <a:prstGeom prst="roundRect">
            <a:avLst>
              <a:gd name="adj" fmla="val 16667"/>
            </a:avLst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rgbClr val="0091A5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600" i="1" dirty="0">
                <a:solidFill>
                  <a:schemeClr val="accent1">
                    <a:lumMod val="50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To help Natural Resources Wales to become a great place to work and grow, so that </a:t>
            </a:r>
            <a:r>
              <a:rPr lang="en-GB" sz="1600" i="1" dirty="0" smtClean="0">
                <a:solidFill>
                  <a:schemeClr val="accent1">
                    <a:lumMod val="50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people and </a:t>
            </a:r>
            <a:r>
              <a:rPr lang="en-GB" sz="1600" i="1" dirty="0">
                <a:solidFill>
                  <a:schemeClr val="accent1">
                    <a:lumMod val="50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teams can excel and deliver improved business performance on a sustained basis</a:t>
            </a:r>
            <a:r>
              <a:rPr lang="en-GB" sz="1600" i="1" dirty="0" smtClean="0">
                <a:solidFill>
                  <a:schemeClr val="accent1">
                    <a:lumMod val="50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2" name="Down Arrow 11"/>
          <p:cNvSpPr/>
          <p:nvPr/>
        </p:nvSpPr>
        <p:spPr>
          <a:xfrm>
            <a:off x="3954526" y="2643166"/>
            <a:ext cx="612799" cy="297324"/>
          </a:xfrm>
          <a:prstGeom prst="downArrow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74000">
                <a:srgbClr val="365CC8"/>
              </a:gs>
              <a:gs pos="83000">
                <a:srgbClr val="365CC8"/>
              </a:gs>
              <a:gs pos="100000">
                <a:srgbClr val="365CC8"/>
              </a:gs>
            </a:gsLst>
            <a:lin ang="5400000" scaled="1"/>
          </a:gra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2034976" y="2943279"/>
            <a:ext cx="4572000" cy="7848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  <a:tabLst>
                <a:tab pos="3714750" algn="l"/>
                <a:tab pos="4048125" algn="l"/>
              </a:tabLst>
            </a:pPr>
            <a:r>
              <a:rPr lang="en-GB" sz="2000" b="1" dirty="0">
                <a:solidFill>
                  <a:srgbClr val="003399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People and Teams</a:t>
            </a:r>
            <a:endParaRPr lang="en-GB" sz="2000" dirty="0">
              <a:solidFill>
                <a:srgbClr val="003399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  <a:tabLst>
                <a:tab pos="3714750" algn="l"/>
                <a:tab pos="4048125" algn="l"/>
              </a:tabLst>
            </a:pPr>
            <a:r>
              <a:rPr lang="en-GB" sz="2000" b="1" dirty="0">
                <a:solidFill>
                  <a:srgbClr val="003399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Transformation</a:t>
            </a:r>
            <a:endParaRPr lang="en-GB" sz="2000" dirty="0">
              <a:solidFill>
                <a:srgbClr val="003399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13"/>
          <p:cNvPicPr/>
          <p:nvPr/>
        </p:nvPicPr>
        <p:blipFill>
          <a:blip r:embed="rId2"/>
          <a:stretch>
            <a:fillRect/>
          </a:stretch>
        </p:blipFill>
        <p:spPr>
          <a:xfrm>
            <a:off x="1966036" y="3733688"/>
            <a:ext cx="4589780" cy="906820"/>
          </a:xfrm>
          <a:prstGeom prst="rect">
            <a:avLst/>
          </a:prstGeom>
        </p:spPr>
      </p:pic>
      <p:sp>
        <p:nvSpPr>
          <p:cNvPr id="15" name="Oval 14"/>
          <p:cNvSpPr/>
          <p:nvPr/>
        </p:nvSpPr>
        <p:spPr>
          <a:xfrm>
            <a:off x="550466" y="4831543"/>
            <a:ext cx="2371725" cy="101917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b="1" dirty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Purpose &amp; Direction</a:t>
            </a:r>
            <a:endParaRPr lang="en-GB" b="1" dirty="0">
              <a:solidFill>
                <a:schemeClr val="accent1">
                  <a:lumMod val="75000"/>
                </a:schemeClr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3135114" y="4832699"/>
            <a:ext cx="2371725" cy="101917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b="1" dirty="0">
                <a:solidFill>
                  <a:schemeClr val="accent2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Leadership</a:t>
            </a:r>
            <a:endParaRPr lang="en-GB" dirty="0">
              <a:solidFill>
                <a:schemeClr val="accent2">
                  <a:lumMod val="75000"/>
                </a:schemeClr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5719762" y="4831542"/>
            <a:ext cx="2371725" cy="1019175"/>
          </a:xfrm>
          <a:prstGeom prst="ellipse">
            <a:avLst/>
          </a:prstGeom>
          <a:solidFill>
            <a:srgbClr val="E8CADE"/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b="1" dirty="0" smtClean="0">
                <a:solidFill>
                  <a:srgbClr val="80008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Culture</a:t>
            </a:r>
            <a:endParaRPr lang="en-GB" dirty="0">
              <a:solidFill>
                <a:srgbClr val="80008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52753" y="6041751"/>
            <a:ext cx="8629143" cy="599312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i="1" dirty="0" smtClean="0">
                <a:solidFill>
                  <a:srgbClr val="D80207"/>
                </a:solidFill>
                <a:latin typeface="Calibri" panose="020F0502020204030204" pitchFamily="34" charset="0"/>
              </a:rPr>
              <a:t>   Through this strategy we are going to focus on three key areas which will </a:t>
            </a:r>
            <a:r>
              <a:rPr lang="en-GB" sz="1400" b="1" i="1" dirty="0">
                <a:solidFill>
                  <a:srgbClr val="D80207"/>
                </a:solidFill>
                <a:latin typeface="Calibri" panose="020F0502020204030204" pitchFamily="34" charset="0"/>
              </a:rPr>
              <a:t>transform</a:t>
            </a:r>
            <a:r>
              <a:rPr lang="en-GB" sz="1400" i="1" dirty="0">
                <a:solidFill>
                  <a:srgbClr val="D80207"/>
                </a:solidFill>
                <a:latin typeface="Calibri" panose="020F0502020204030204" pitchFamily="34" charset="0"/>
              </a:rPr>
              <a:t> NRW as we </a:t>
            </a:r>
            <a:r>
              <a:rPr lang="en-GB" sz="1400" i="1" dirty="0" smtClean="0">
                <a:solidFill>
                  <a:srgbClr val="D80207"/>
                </a:solidFill>
                <a:latin typeface="Calibri" panose="020F0502020204030204" pitchFamily="34" charset="0"/>
              </a:rPr>
              <a:t>develop </a:t>
            </a:r>
            <a:r>
              <a:rPr lang="en-GB" sz="1400" i="1" dirty="0">
                <a:solidFill>
                  <a:srgbClr val="D80207"/>
                </a:solidFill>
                <a:latin typeface="Calibri" panose="020F0502020204030204" pitchFamily="34" charset="0"/>
              </a:rPr>
              <a:t>as an organisation, teams and individual </a:t>
            </a:r>
            <a:r>
              <a:rPr lang="en-GB" sz="1400" i="1" dirty="0" smtClean="0">
                <a:solidFill>
                  <a:srgbClr val="D80207"/>
                </a:solidFill>
                <a:latin typeface="Calibri" panose="020F0502020204030204" pitchFamily="34" charset="0"/>
              </a:rPr>
              <a:t>people. (The ‘Organisational Development’ conceptual model which has guided us through the development of these transformational priorities can be found at Slide 18) </a:t>
            </a:r>
            <a:endParaRPr lang="en-GB" sz="1400" i="1" dirty="0">
              <a:solidFill>
                <a:srgbClr val="D80207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03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3097" y="660659"/>
            <a:ext cx="227979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GB" sz="2000" b="1" dirty="0" smtClean="0">
                <a:solidFill>
                  <a:srgbClr val="00485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OUR PRIORITIES</a:t>
            </a:r>
            <a:endParaRPr lang="en-GB" sz="2000" dirty="0">
              <a:solidFill>
                <a:srgbClr val="004852"/>
              </a:solidFill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03220" y="1140204"/>
            <a:ext cx="7416824" cy="1624846"/>
          </a:xfrm>
          <a:prstGeom prst="roundRect">
            <a:avLst/>
          </a:prstGeom>
          <a:noFill/>
          <a:ln w="19050">
            <a:solidFill>
              <a:srgbClr val="0091A5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3200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400" b="1" u="sng" dirty="0">
                <a:solidFill>
                  <a:srgbClr val="0091A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Purpose &amp; Direction</a:t>
            </a:r>
            <a:endParaRPr lang="en-GB" sz="1400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GB" sz="1400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en-GB" sz="1400" b="1" dirty="0" smtClean="0">
                <a:solidFill>
                  <a:srgbClr val="0091A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Being </a:t>
            </a:r>
            <a:r>
              <a:rPr lang="en-GB" sz="1400" b="1" dirty="0">
                <a:solidFill>
                  <a:srgbClr val="0091A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clear… </a:t>
            </a:r>
            <a:r>
              <a:rPr lang="en-GB" sz="1400" dirty="0">
                <a:solidFill>
                  <a:srgbClr val="0091A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We all need to be clear about NRW’s goals and how we best deliver them</a:t>
            </a:r>
            <a:endParaRPr lang="en-GB" sz="1400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en-GB" sz="1400" b="1" dirty="0">
                <a:solidFill>
                  <a:srgbClr val="0091A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How we change… </a:t>
            </a:r>
            <a:r>
              <a:rPr lang="en-GB" sz="1400" dirty="0">
                <a:solidFill>
                  <a:srgbClr val="0091A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We all need to be involved and our needs considered from the outset</a:t>
            </a:r>
          </a:p>
          <a:p>
            <a:pPr>
              <a:spcAft>
                <a:spcPts val="1200"/>
              </a:spcAft>
            </a:pPr>
            <a:r>
              <a:rPr lang="en-GB" sz="1400" b="1" dirty="0">
                <a:solidFill>
                  <a:srgbClr val="0091A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GB" sz="1400" b="1" dirty="0" smtClean="0">
                <a:solidFill>
                  <a:srgbClr val="0091A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orkforce</a:t>
            </a:r>
            <a:r>
              <a:rPr lang="en-GB" sz="1400" b="1" dirty="0">
                <a:solidFill>
                  <a:srgbClr val="0091A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GB" sz="1400" dirty="0">
                <a:solidFill>
                  <a:srgbClr val="0091A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We need to shape ourselves to deliver our strategic plans and realities</a:t>
            </a:r>
            <a:endParaRPr lang="en-GB" sz="1400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10" name="Rounded Rectangle 9"/>
          <p:cNvSpPr/>
          <p:nvPr/>
        </p:nvSpPr>
        <p:spPr>
          <a:xfrm>
            <a:off x="200565" y="2861694"/>
            <a:ext cx="7419479" cy="1361742"/>
          </a:xfrm>
          <a:prstGeom prst="roundRect">
            <a:avLst/>
          </a:prstGeom>
          <a:noFill/>
          <a:ln w="19050">
            <a:solidFill>
              <a:srgbClr val="00554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400" b="1" u="sng" dirty="0">
                <a:solidFill>
                  <a:srgbClr val="007E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Leadership</a:t>
            </a:r>
            <a:endParaRPr lang="en-GB" sz="1400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400" dirty="0">
                <a:solidFill>
                  <a:srgbClr val="007E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400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en-GB" sz="1400" b="1" dirty="0">
                <a:solidFill>
                  <a:srgbClr val="007E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Leadership… </a:t>
            </a:r>
            <a:r>
              <a:rPr lang="en-GB" sz="1400" dirty="0">
                <a:solidFill>
                  <a:srgbClr val="007E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We all need to encourage inspirational leadership throughout NRW </a:t>
            </a:r>
            <a:endParaRPr lang="en-GB" sz="1400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en-GB" sz="1400" b="1" dirty="0">
                <a:solidFill>
                  <a:srgbClr val="007E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Leader capability… </a:t>
            </a:r>
            <a:r>
              <a:rPr lang="en-GB" sz="1400" dirty="0">
                <a:solidFill>
                  <a:srgbClr val="007E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We need to invest in the capability of our current and future leaders </a:t>
            </a:r>
            <a:endParaRPr lang="en-GB" sz="1400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00565" y="4320080"/>
            <a:ext cx="7419479" cy="1587069"/>
          </a:xfrm>
          <a:prstGeom prst="roundRect">
            <a:avLst/>
          </a:prstGeom>
          <a:noFill/>
          <a:ln w="19050">
            <a:solidFill>
              <a:srgbClr val="80008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400" b="1" u="sng" dirty="0" smtClean="0">
                <a:solidFill>
                  <a:srgbClr val="80008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Culture</a:t>
            </a:r>
            <a:endParaRPr lang="en-GB" sz="1400" dirty="0">
              <a:solidFill>
                <a:srgbClr val="80008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400" dirty="0">
                <a:solidFill>
                  <a:srgbClr val="80008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spcAft>
                <a:spcPts val="1200"/>
              </a:spcAft>
            </a:pPr>
            <a:r>
              <a:rPr lang="en-GB" sz="1400" b="1" dirty="0">
                <a:solidFill>
                  <a:srgbClr val="80008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Wellbeing… </a:t>
            </a:r>
            <a:r>
              <a:rPr lang="en-GB" sz="1400" dirty="0">
                <a:solidFill>
                  <a:srgbClr val="80008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We all need to turn up the dial on prevention and care</a:t>
            </a:r>
          </a:p>
          <a:p>
            <a:pPr>
              <a:spcAft>
                <a:spcPts val="1200"/>
              </a:spcAft>
            </a:pPr>
            <a:r>
              <a:rPr lang="en-GB" sz="1400" b="1" dirty="0">
                <a:solidFill>
                  <a:srgbClr val="80008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Togetherness… </a:t>
            </a:r>
            <a:r>
              <a:rPr lang="en-GB" sz="1400" dirty="0">
                <a:solidFill>
                  <a:srgbClr val="80008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We all need to believe in, and experience, ‘one organisation’ together</a:t>
            </a:r>
          </a:p>
          <a:p>
            <a:pPr>
              <a:spcAft>
                <a:spcPts val="1200"/>
              </a:spcAft>
            </a:pPr>
            <a:r>
              <a:rPr lang="en-GB" sz="1400" b="1" dirty="0">
                <a:solidFill>
                  <a:srgbClr val="80008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Trust… </a:t>
            </a:r>
            <a:r>
              <a:rPr lang="en-GB" sz="1400" dirty="0">
                <a:solidFill>
                  <a:srgbClr val="80008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We all need to trust each other, and be trusted by our customers and </a:t>
            </a:r>
            <a:r>
              <a:rPr lang="en-GB" sz="1400" dirty="0" smtClean="0">
                <a:solidFill>
                  <a:srgbClr val="80008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partners</a:t>
            </a:r>
            <a:endParaRPr lang="en-GB" sz="1400" dirty="0">
              <a:solidFill>
                <a:srgbClr val="80008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3097" y="5998040"/>
            <a:ext cx="8629143" cy="85995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i="1" dirty="0" smtClean="0">
                <a:solidFill>
                  <a:srgbClr val="D80207"/>
                </a:solidFill>
                <a:latin typeface="Calibri" panose="020F0502020204030204" pitchFamily="34" charset="0"/>
              </a:rPr>
              <a:t>   Getting more specific - and based on the evidence from a range of sources - these are the 8 areas we are going to pay attention to over the coming years.  There is a significant ‘ask’ of NRW in relation to its services, customers’ needs, the challenging economic context and the policy opportunities.  If we focus on these 8 areas, it will  make all those other things possible. Together they will improve our engagement index from 48% in 2015.</a:t>
            </a:r>
            <a:endParaRPr lang="en-GB" sz="1400" i="1" dirty="0">
              <a:solidFill>
                <a:srgbClr val="D80207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52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5762" y="550131"/>
            <a:ext cx="2304256" cy="595092"/>
          </a:xfrm>
          <a:prstGeom prst="roundRect">
            <a:avLst/>
          </a:prstGeom>
          <a:solidFill>
            <a:srgbClr val="A9E1F5"/>
          </a:solidFill>
          <a:ln w="19050">
            <a:solidFill>
              <a:srgbClr val="0091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600" b="1" dirty="0">
                <a:solidFill>
                  <a:srgbClr val="00637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Purpose &amp; </a:t>
            </a:r>
            <a:r>
              <a:rPr lang="en-GB" sz="1600" b="1" dirty="0" smtClean="0">
                <a:solidFill>
                  <a:srgbClr val="00637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Direction:</a:t>
            </a:r>
            <a:endParaRPr lang="en-GB" sz="1600" dirty="0">
              <a:solidFill>
                <a:srgbClr val="00637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0906" y="3488331"/>
            <a:ext cx="2629488" cy="32861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GB" sz="1200" dirty="0" smtClean="0">
                <a:solidFill>
                  <a:srgbClr val="0D0D0D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1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300"/>
              </a:spcBef>
              <a:spcAft>
                <a:spcPts val="0"/>
              </a:spcAft>
            </a:pPr>
            <a:endParaRPr lang="en-GB" sz="12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300"/>
              </a:spcBef>
              <a:spcAft>
                <a:spcPts val="0"/>
              </a:spcAft>
            </a:pPr>
            <a:endParaRPr lang="en-GB" sz="1200" dirty="0">
              <a:solidFill>
                <a:schemeClr val="tx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212812" y="3554871"/>
            <a:ext cx="2800350" cy="312576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1100" dirty="0" smtClean="0">
                <a:solidFill>
                  <a:srgbClr val="00637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Our organisational purpose and goals </a:t>
            </a:r>
            <a:r>
              <a:rPr lang="en-GB" sz="110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will be</a:t>
            </a:r>
            <a:r>
              <a:rPr lang="en-GB" sz="1100" dirty="0" smtClean="0">
                <a:solidFill>
                  <a:srgbClr val="00637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understood and owned by all of us</a:t>
            </a:r>
          </a:p>
          <a:p>
            <a:pPr marL="171450" indent="-171450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GB" sz="1100" dirty="0" smtClean="0">
              <a:solidFill>
                <a:srgbClr val="00637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1100" dirty="0" smtClean="0">
                <a:solidFill>
                  <a:srgbClr val="00637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We’ll all be confident and proud to tell others about what we’re doing and why</a:t>
            </a:r>
          </a:p>
          <a:p>
            <a:pPr marL="171450" indent="-171450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GB" sz="1100" dirty="0" smtClean="0">
              <a:solidFill>
                <a:srgbClr val="00637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110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Even when things are uncertain, we’ll know where we’re aiming to go, </a:t>
            </a:r>
            <a:r>
              <a:rPr lang="en-GB" sz="1100" dirty="0" smtClean="0">
                <a:solidFill>
                  <a:srgbClr val="00637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what needs to be done and how best we’re going to do it </a:t>
            </a:r>
          </a:p>
          <a:p>
            <a:pPr marL="171450" indent="-171450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GB" sz="1100" dirty="0" smtClean="0">
              <a:solidFill>
                <a:srgbClr val="00637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110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Each of us will know the part we play and the contribution we make to sustaining Wales’ natural resources  </a:t>
            </a:r>
            <a:endParaRPr lang="en-GB" sz="1100" dirty="0">
              <a:solidFill>
                <a:srgbClr val="00637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25580" y="3472953"/>
            <a:ext cx="2652706" cy="3288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87313">
              <a:spcBef>
                <a:spcPts val="900"/>
              </a:spcBef>
              <a:spcAft>
                <a:spcPts val="0"/>
              </a:spcAft>
              <a:tabLst>
                <a:tab pos="182563" algn="l"/>
              </a:tabLst>
            </a:pPr>
            <a:r>
              <a:rPr lang="en-GB" sz="110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We will all </a:t>
            </a:r>
            <a:r>
              <a:rPr lang="en-GB" sz="1100" dirty="0" smtClean="0">
                <a:solidFill>
                  <a:srgbClr val="00637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have </a:t>
            </a:r>
            <a:r>
              <a:rPr lang="en-GB" sz="1100" dirty="0">
                <a:solidFill>
                  <a:srgbClr val="00637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 clear understanding of the organisation’s </a:t>
            </a:r>
            <a:r>
              <a:rPr lang="en-GB" sz="1100" dirty="0" smtClean="0">
                <a:solidFill>
                  <a:srgbClr val="00637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purpose</a:t>
            </a:r>
            <a:r>
              <a:rPr lang="en-GB" sz="1100" dirty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0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en-GB" sz="1100" dirty="0" smtClean="0">
                <a:solidFill>
                  <a:srgbClr val="00637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2019</a:t>
            </a:r>
            <a:endParaRPr lang="en-GB" sz="600" dirty="0">
              <a:solidFill>
                <a:srgbClr val="00637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7313">
              <a:spcBef>
                <a:spcPts val="900"/>
              </a:spcBef>
              <a:spcAft>
                <a:spcPts val="0"/>
              </a:spcAft>
              <a:tabLst>
                <a:tab pos="182563" algn="l"/>
              </a:tabLst>
            </a:pPr>
            <a:r>
              <a:rPr lang="en-GB" sz="110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More than 80% of us will</a:t>
            </a:r>
            <a:r>
              <a:rPr lang="en-GB" sz="1100" dirty="0" smtClean="0">
                <a:solidFill>
                  <a:srgbClr val="00637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00" dirty="0">
                <a:solidFill>
                  <a:srgbClr val="00637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have a clear understanding of the organisation’s </a:t>
            </a:r>
            <a:r>
              <a:rPr lang="en-GB" sz="1100" dirty="0" smtClean="0">
                <a:solidFill>
                  <a:srgbClr val="00637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objectives by 2018</a:t>
            </a:r>
            <a:endParaRPr lang="en-GB" sz="6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7313">
              <a:spcBef>
                <a:spcPts val="900"/>
              </a:spcBef>
              <a:tabLst>
                <a:tab pos="182563" algn="l"/>
              </a:tabLst>
            </a:pPr>
            <a:r>
              <a:rPr lang="en-GB" sz="110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We’ll be clear about where we add most value and prioritise our work in these areas </a:t>
            </a:r>
          </a:p>
          <a:p>
            <a:pPr marL="87313">
              <a:spcBef>
                <a:spcPts val="900"/>
              </a:spcBef>
              <a:tabLst>
                <a:tab pos="182563" algn="l"/>
              </a:tabLst>
            </a:pPr>
            <a:r>
              <a:rPr lang="en-GB" sz="110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We’ll have implemented the business area reviews and </a:t>
            </a:r>
            <a:r>
              <a:rPr lang="en-GB" sz="1100" dirty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we’ll all understand why changes were </a:t>
            </a:r>
            <a:r>
              <a:rPr lang="en-GB" sz="110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needed and why the service choices were made</a:t>
            </a:r>
            <a:endParaRPr lang="en-GB" sz="1100" dirty="0">
              <a:solidFill>
                <a:srgbClr val="00637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7313">
              <a:spcBef>
                <a:spcPts val="300"/>
              </a:spcBef>
              <a:spcAft>
                <a:spcPts val="0"/>
              </a:spcAft>
              <a:tabLst>
                <a:tab pos="182563" algn="l"/>
              </a:tabLst>
            </a:pPr>
            <a:endParaRPr lang="en-GB" sz="1100" dirty="0">
              <a:solidFill>
                <a:srgbClr val="C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51520" y="3194149"/>
            <a:ext cx="2648874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en-GB" sz="1600" b="1" dirty="0" smtClean="0">
                <a:solidFill>
                  <a:srgbClr val="00637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en-GB" sz="1400" b="1" dirty="0" smtClean="0">
                <a:solidFill>
                  <a:srgbClr val="00637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00" b="1" dirty="0" smtClean="0">
                <a:solidFill>
                  <a:srgbClr val="00637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we’re doing</a:t>
            </a:r>
            <a:r>
              <a:rPr lang="en-GB" sz="1200" b="1" dirty="0" smtClean="0">
                <a:solidFill>
                  <a:srgbClr val="00637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GB" sz="1200" dirty="0">
              <a:solidFill>
                <a:srgbClr val="00637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3523078" y="3194149"/>
            <a:ext cx="2129042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600" b="1" dirty="0" smtClean="0">
                <a:solidFill>
                  <a:srgbClr val="00637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r>
              <a:rPr lang="en-GB" sz="1400" b="1" dirty="0" smtClean="0">
                <a:solidFill>
                  <a:srgbClr val="00637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00" b="1" dirty="0" smtClean="0">
                <a:solidFill>
                  <a:srgbClr val="00637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we’re going</a:t>
            </a:r>
            <a:r>
              <a:rPr lang="en-GB" sz="1200" b="1" dirty="0" smtClean="0">
                <a:solidFill>
                  <a:srgbClr val="00637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GB" sz="1200" dirty="0">
              <a:solidFill>
                <a:srgbClr val="00637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6948264" y="3177678"/>
            <a:ext cx="2030022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spcAft>
                <a:spcPts val="0"/>
              </a:spcAft>
            </a:pPr>
            <a:r>
              <a:rPr lang="en-GB" sz="1600" b="1" dirty="0" smtClean="0">
                <a:solidFill>
                  <a:srgbClr val="00637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en-GB" sz="1400" b="1" dirty="0" smtClean="0">
                <a:solidFill>
                  <a:srgbClr val="00637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00" b="1" dirty="0" smtClean="0">
                <a:solidFill>
                  <a:srgbClr val="00637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we’ll know:</a:t>
            </a:r>
            <a:endParaRPr lang="en-GB" sz="1200" dirty="0">
              <a:solidFill>
                <a:srgbClr val="00637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en-GB" sz="12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2919780" y="4826791"/>
            <a:ext cx="240302" cy="576064"/>
          </a:xfrm>
          <a:prstGeom prst="rightArrow">
            <a:avLst/>
          </a:prstGeom>
          <a:solidFill>
            <a:srgbClr val="0091A5"/>
          </a:solidFill>
          <a:ln>
            <a:solidFill>
              <a:srgbClr val="0091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ight Arrow 15"/>
          <p:cNvSpPr/>
          <p:nvPr/>
        </p:nvSpPr>
        <p:spPr>
          <a:xfrm rot="10800000">
            <a:off x="6065892" y="4826791"/>
            <a:ext cx="240302" cy="576064"/>
          </a:xfrm>
          <a:prstGeom prst="rightArrow">
            <a:avLst/>
          </a:prstGeom>
          <a:solidFill>
            <a:srgbClr val="0091A5"/>
          </a:solidFill>
          <a:ln>
            <a:solidFill>
              <a:srgbClr val="0091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" name="Straight Connector 2"/>
          <p:cNvCxnSpPr/>
          <p:nvPr/>
        </p:nvCxnSpPr>
        <p:spPr>
          <a:xfrm>
            <a:off x="755576" y="3484659"/>
            <a:ext cx="0" cy="3286125"/>
          </a:xfrm>
          <a:prstGeom prst="line">
            <a:avLst/>
          </a:prstGeom>
          <a:ln w="19050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19128" y="4461004"/>
            <a:ext cx="2629488" cy="0"/>
          </a:xfrm>
          <a:prstGeom prst="line">
            <a:avLst/>
          </a:prstGeom>
          <a:ln w="19050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51520" y="6177964"/>
            <a:ext cx="2629488" cy="0"/>
          </a:xfrm>
          <a:prstGeom prst="line">
            <a:avLst/>
          </a:prstGeom>
          <a:ln w="19050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51520" y="5235573"/>
            <a:ext cx="2629488" cy="0"/>
          </a:xfrm>
          <a:prstGeom prst="line">
            <a:avLst/>
          </a:prstGeom>
          <a:ln w="19050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 rot="1358696">
            <a:off x="329928" y="3586941"/>
            <a:ext cx="369332" cy="73358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sz="1200" b="1" dirty="0" smtClean="0">
                <a:solidFill>
                  <a:schemeClr val="bg1">
                    <a:lumMod val="50000"/>
                  </a:schemeClr>
                </a:solidFill>
              </a:rPr>
              <a:t>Strategy</a:t>
            </a:r>
            <a:endParaRPr lang="en-GB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 rot="1358696">
            <a:off x="305156" y="4431531"/>
            <a:ext cx="369332" cy="69880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sz="1200" b="1" dirty="0" smtClean="0">
                <a:solidFill>
                  <a:schemeClr val="bg1">
                    <a:lumMod val="50000"/>
                  </a:schemeClr>
                </a:solidFill>
              </a:rPr>
              <a:t>Leaders</a:t>
            </a:r>
            <a:endParaRPr lang="en-GB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 rot="1358696">
            <a:off x="336766" y="5308233"/>
            <a:ext cx="369332" cy="68502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sz="1200" b="1" dirty="0" smtClean="0">
                <a:solidFill>
                  <a:schemeClr val="bg1">
                    <a:lumMod val="50000"/>
                  </a:schemeClr>
                </a:solidFill>
              </a:rPr>
              <a:t>Process</a:t>
            </a:r>
            <a:endParaRPr lang="en-GB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 rot="1358696">
            <a:off x="312714" y="6135033"/>
            <a:ext cx="369332" cy="61652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sz="1200" b="1" dirty="0" smtClean="0">
                <a:solidFill>
                  <a:schemeClr val="bg1">
                    <a:lumMod val="50000"/>
                  </a:schemeClr>
                </a:solidFill>
              </a:rPr>
              <a:t>People</a:t>
            </a:r>
            <a:endParaRPr lang="en-GB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37757" y="3470951"/>
            <a:ext cx="21723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We will use our </a:t>
            </a:r>
            <a:r>
              <a:rPr lang="en-GB" sz="1100" b="1" dirty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Corporate Plan 2017-22 </a:t>
            </a:r>
            <a:r>
              <a:rPr lang="en-GB" sz="1100" dirty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to clarify our </a:t>
            </a:r>
            <a:r>
              <a:rPr lang="en-GB" sz="110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goals</a:t>
            </a:r>
            <a:endParaRPr lang="en-GB" sz="1100" dirty="0">
              <a:solidFill>
                <a:srgbClr val="00637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27198" y="3898377"/>
            <a:ext cx="217319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GB" sz="110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We will use our </a:t>
            </a:r>
            <a:r>
              <a:rPr lang="en-GB" sz="1100" b="1" dirty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1100" b="1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usiness area </a:t>
            </a:r>
            <a:r>
              <a:rPr lang="en-GB" sz="1100" b="1" dirty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GB" sz="1100" b="1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eviews </a:t>
            </a:r>
            <a:r>
              <a:rPr lang="en-GB" sz="110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to prioritise and develop new ways of working.</a:t>
            </a:r>
            <a:endParaRPr lang="en-GB" sz="1100" dirty="0">
              <a:solidFill>
                <a:srgbClr val="00637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92178" y="5248135"/>
            <a:ext cx="229425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GB" sz="110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We will use our </a:t>
            </a:r>
            <a:r>
              <a:rPr lang="en-GB" sz="1100" b="1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Directorate </a:t>
            </a:r>
            <a:r>
              <a:rPr lang="en-GB" sz="1100" b="1" dirty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Delivery Plans </a:t>
            </a:r>
            <a:r>
              <a:rPr lang="en-GB" sz="1100" dirty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GB" sz="1100" b="1" dirty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sz="1100" b="1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erformance </a:t>
            </a:r>
            <a:r>
              <a:rPr lang="en-GB" sz="1100" b="1" dirty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GB" sz="1100" b="1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anagement </a:t>
            </a:r>
            <a:r>
              <a:rPr lang="en-GB" sz="1100" b="1" dirty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  <a:r>
              <a:rPr lang="en-GB" sz="1100" dirty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0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GB" sz="1100" dirty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make it clear how our </a:t>
            </a:r>
            <a:r>
              <a:rPr lang="en-GB" sz="110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roles link </a:t>
            </a:r>
            <a:r>
              <a:rPr lang="en-GB" sz="1100" dirty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to wider NRW goals. 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27198" y="6177964"/>
            <a:ext cx="220167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GB" sz="1100" dirty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GB" sz="110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will all </a:t>
            </a:r>
            <a:r>
              <a:rPr lang="en-GB" sz="1100" dirty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work with our line managers to ensure we are </a:t>
            </a:r>
            <a:r>
              <a:rPr lang="en-GB" sz="1100" b="1" dirty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better informed 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241438" y="1834344"/>
            <a:ext cx="8711089" cy="13335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400" b="1" dirty="0" smtClean="0">
                <a:solidFill>
                  <a:srgbClr val="00637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Reasons for change</a:t>
            </a:r>
            <a:r>
              <a:rPr lang="en-GB" sz="1400" b="1" dirty="0" smtClean="0">
                <a:solidFill>
                  <a:srgbClr val="00637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GB" sz="1400" dirty="0" smtClean="0">
              <a:solidFill>
                <a:srgbClr val="00637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3390" indent="-226695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150" dirty="0" smtClean="0">
                <a:solidFill>
                  <a:srgbClr val="00637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We need to fully realise the vision of why NRW was set up and the opportunities of new Welsh legislation</a:t>
            </a:r>
          </a:p>
          <a:p>
            <a:pPr marL="453390" indent="-226695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150" dirty="0" smtClean="0">
                <a:solidFill>
                  <a:srgbClr val="00637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Only </a:t>
            </a:r>
            <a:r>
              <a:rPr lang="en-GB" sz="115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r>
              <a:rPr lang="en-GB" sz="1150" dirty="0" smtClean="0">
                <a:solidFill>
                  <a:srgbClr val="00637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en-GB" sz="1150" dirty="0">
                <a:solidFill>
                  <a:srgbClr val="00637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GB" sz="115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us</a:t>
            </a:r>
            <a:r>
              <a:rPr lang="en-GB" sz="1150" dirty="0" smtClean="0">
                <a:solidFill>
                  <a:srgbClr val="00637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50" dirty="0">
                <a:solidFill>
                  <a:srgbClr val="00637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have a clear understanding of the organisation’s </a:t>
            </a:r>
            <a:r>
              <a:rPr lang="en-GB" sz="1150" dirty="0" smtClean="0">
                <a:solidFill>
                  <a:srgbClr val="00637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purpose, and 54% of us on NRW’s objectives</a:t>
            </a:r>
          </a:p>
          <a:p>
            <a:pPr marL="453390" indent="-226695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150" dirty="0" smtClean="0">
                <a:solidFill>
                  <a:srgbClr val="00637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GB" sz="1150" dirty="0">
                <a:solidFill>
                  <a:srgbClr val="00637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we want to be a ‘learning organisation’ we need to ask ourselves </a:t>
            </a:r>
            <a:r>
              <a:rPr lang="en-GB" sz="1150" i="1" dirty="0">
                <a:solidFill>
                  <a:srgbClr val="00637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why</a:t>
            </a:r>
            <a:r>
              <a:rPr lang="en-GB" sz="1150" dirty="0">
                <a:solidFill>
                  <a:srgbClr val="00637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we do </a:t>
            </a:r>
            <a:r>
              <a:rPr lang="en-GB" sz="1150" dirty="0" smtClean="0">
                <a:solidFill>
                  <a:srgbClr val="00637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things and adapt</a:t>
            </a:r>
          </a:p>
          <a:p>
            <a:pPr marL="453390" indent="-226695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15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We know that a strong sense of shared purpose leads to high levels of employee engagement which, in turn, is linked to high organisational performance</a:t>
            </a:r>
            <a:endParaRPr lang="en-GB" sz="1150" dirty="0">
              <a:solidFill>
                <a:srgbClr val="00637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07812" y="4447699"/>
            <a:ext cx="21731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GB" sz="110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We will use our role on the </a:t>
            </a:r>
            <a:r>
              <a:rPr lang="en-GB" sz="1100" b="1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Public Service Boards</a:t>
            </a:r>
            <a:r>
              <a:rPr lang="en-GB" sz="110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to help others across Wales achieve the Wellbeing goals </a:t>
            </a:r>
            <a:endParaRPr lang="en-GB" sz="1100" dirty="0">
              <a:solidFill>
                <a:srgbClr val="00637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67196" y="48789"/>
            <a:ext cx="8413119" cy="32132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i="1" dirty="0" smtClean="0">
                <a:solidFill>
                  <a:srgbClr val="D80207"/>
                </a:solidFill>
                <a:latin typeface="Calibri" panose="020F0502020204030204" pitchFamily="34" charset="0"/>
              </a:rPr>
              <a:t>Here’s what we’re going to do in each of the priority areas:</a:t>
            </a:r>
            <a:endParaRPr lang="en-GB" sz="1400" i="1" dirty="0">
              <a:solidFill>
                <a:srgbClr val="D80207"/>
              </a:solidFill>
              <a:latin typeface="Calibri" panose="020F0502020204030204" pitchFamily="34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241438" y="1294826"/>
            <a:ext cx="7545164" cy="389915"/>
          </a:xfrm>
          <a:prstGeom prst="roundRect">
            <a:avLst/>
          </a:prstGeom>
          <a:solidFill>
            <a:srgbClr val="0091A5"/>
          </a:solidFill>
          <a:ln w="19050">
            <a:solidFill>
              <a:srgbClr val="0091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457200" indent="-228600"/>
            <a:r>
              <a:rPr lang="en-GB" sz="1600" b="1" dirty="0" smtClean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Being </a:t>
            </a:r>
            <a:r>
              <a:rPr lang="en-GB" sz="1600" b="1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clear</a:t>
            </a:r>
            <a:r>
              <a:rPr lang="en-GB" sz="1200" b="1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GB" sz="140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We all need to be clear about NRW’s goals and how we best deliver them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769436" y="3915731"/>
            <a:ext cx="2111572" cy="0"/>
          </a:xfrm>
          <a:prstGeom prst="line">
            <a:avLst/>
          </a:prstGeom>
          <a:ln w="19050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751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19128" y="1737246"/>
            <a:ext cx="8663718" cy="146157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400" b="1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Reasons </a:t>
            </a:r>
            <a:r>
              <a:rPr lang="en-GB" sz="1400" b="1" dirty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for change:</a:t>
            </a:r>
            <a:endParaRPr lang="en-GB" sz="1400" dirty="0">
              <a:solidFill>
                <a:srgbClr val="00637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3390" indent="-226695"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115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We’ve done a lot of technical change but haven't done the deeper change so that we all believe in NRW and sustainable management of natural resources</a:t>
            </a:r>
          </a:p>
          <a:p>
            <a:pPr marL="453390" indent="-226695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GB" sz="115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Only </a:t>
            </a:r>
            <a:r>
              <a:rPr lang="en-GB" sz="1150" dirty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26% of </a:t>
            </a:r>
            <a:r>
              <a:rPr lang="en-GB" sz="115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us </a:t>
            </a:r>
            <a:r>
              <a:rPr lang="en-GB" sz="1150" dirty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feel </a:t>
            </a:r>
            <a:r>
              <a:rPr lang="en-GB" sz="115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GB" sz="1150" dirty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have the opportunity to contribute </a:t>
            </a:r>
            <a:r>
              <a:rPr lang="en-GB" sz="115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our </a:t>
            </a:r>
            <a:r>
              <a:rPr lang="en-GB" sz="1150" dirty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views before decisions are made that affect </a:t>
            </a:r>
            <a:r>
              <a:rPr lang="en-GB" sz="115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us</a:t>
            </a:r>
          </a:p>
          <a:p>
            <a:pPr marL="453390" indent="-226695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GB" sz="1150" dirty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GB" sz="115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nly </a:t>
            </a:r>
            <a:r>
              <a:rPr lang="en-GB" sz="1150" dirty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14% of </a:t>
            </a:r>
            <a:r>
              <a:rPr lang="en-GB" sz="115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us </a:t>
            </a:r>
            <a:r>
              <a:rPr lang="en-GB" sz="1150" dirty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feel that change is managed </a:t>
            </a:r>
            <a:r>
              <a:rPr lang="en-GB" sz="115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well </a:t>
            </a:r>
          </a:p>
          <a:p>
            <a:pPr marL="453390" indent="-226695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GB" sz="115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We all need to have confidence that our needs are being considered, and have trust in those leading change</a:t>
            </a:r>
            <a:endParaRPr lang="en-GB" sz="1150" dirty="0">
              <a:solidFill>
                <a:srgbClr val="00637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186266" y="3588242"/>
            <a:ext cx="2800350" cy="305851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rgbClr val="0091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110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We’ll always be involved in change from the beginning - so our ideas and needs can be heard</a:t>
            </a:r>
          </a:p>
          <a:p>
            <a:pPr marL="171450" indent="-171450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GB" sz="600" dirty="0">
              <a:solidFill>
                <a:srgbClr val="00637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110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We’ll trust those leading change and know that they’ll consider our needs</a:t>
            </a:r>
          </a:p>
          <a:p>
            <a:pPr marL="171450" indent="-171450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GB" sz="600" dirty="0" smtClean="0">
              <a:solidFill>
                <a:srgbClr val="00637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110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We’ll be open to the idea of change and the positive outcomes it will bring </a:t>
            </a:r>
            <a:r>
              <a:rPr lang="en-GB" sz="1100" dirty="0" smtClean="0">
                <a:solidFill>
                  <a:srgbClr val="00637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en-GB" sz="600" dirty="0" smtClean="0">
              <a:solidFill>
                <a:srgbClr val="00637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GB" sz="110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It will feel like ‘</a:t>
            </a:r>
            <a:r>
              <a:rPr lang="en-GB" sz="1100" i="1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we’re</a:t>
            </a:r>
            <a:r>
              <a:rPr lang="en-GB" sz="110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00" dirty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doing this’, rather than ‘</a:t>
            </a:r>
            <a:r>
              <a:rPr lang="en-GB" sz="1100" i="1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they’re</a:t>
            </a:r>
            <a:r>
              <a:rPr lang="en-GB" sz="110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00" dirty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doing </a:t>
            </a:r>
            <a:r>
              <a:rPr lang="en-GB" sz="110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this to us’</a:t>
            </a:r>
            <a:endParaRPr lang="en-GB" sz="1100" dirty="0">
              <a:solidFill>
                <a:srgbClr val="00637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94109" y="3489423"/>
            <a:ext cx="2636806" cy="3288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87313">
              <a:spcBef>
                <a:spcPts val="900"/>
              </a:spcBef>
            </a:pPr>
            <a:r>
              <a:rPr lang="en-GB" sz="1100" dirty="0" smtClean="0">
                <a:solidFill>
                  <a:srgbClr val="006370"/>
                </a:solidFill>
              </a:rPr>
              <a:t>More than 50% of us will have confidence in our leadership and change management by 2018, and more than 70% by 2020 </a:t>
            </a:r>
            <a:endParaRPr lang="en-GB" sz="1100" dirty="0">
              <a:solidFill>
                <a:srgbClr val="006370"/>
              </a:solidFill>
            </a:endParaRPr>
          </a:p>
          <a:p>
            <a:pPr marL="87313">
              <a:spcBef>
                <a:spcPts val="900"/>
              </a:spcBef>
            </a:pPr>
            <a:r>
              <a:rPr lang="en-GB" sz="1100" dirty="0" smtClean="0">
                <a:solidFill>
                  <a:srgbClr val="006370"/>
                </a:solidFill>
              </a:rPr>
              <a:t>More than 50% of us will feel that change </a:t>
            </a:r>
            <a:r>
              <a:rPr lang="en-GB" sz="1100" dirty="0">
                <a:solidFill>
                  <a:srgbClr val="006370"/>
                </a:solidFill>
              </a:rPr>
              <a:t>is managed well in the </a:t>
            </a:r>
            <a:r>
              <a:rPr lang="en-GB" sz="1100" dirty="0" smtClean="0">
                <a:solidFill>
                  <a:srgbClr val="006370"/>
                </a:solidFill>
              </a:rPr>
              <a:t>organisation by 2018, and more than 70% by 2020 </a:t>
            </a:r>
            <a:endParaRPr lang="en-GB" sz="1100" dirty="0">
              <a:solidFill>
                <a:srgbClr val="006370"/>
              </a:solidFill>
            </a:endParaRPr>
          </a:p>
          <a:p>
            <a:pPr marL="87313">
              <a:spcBef>
                <a:spcPts val="900"/>
              </a:spcBef>
            </a:pPr>
            <a:r>
              <a:rPr lang="en-GB" sz="1100" dirty="0" smtClean="0">
                <a:solidFill>
                  <a:srgbClr val="006370"/>
                </a:solidFill>
              </a:rPr>
              <a:t>More than 50% of us will feel we’ve had the opportunity to contribute our views before decisions are made that affect us by </a:t>
            </a:r>
            <a:r>
              <a:rPr lang="en-GB" sz="1100" dirty="0">
                <a:solidFill>
                  <a:srgbClr val="006370"/>
                </a:solidFill>
              </a:rPr>
              <a:t>2018, and more than 70% by 2020 </a:t>
            </a:r>
          </a:p>
          <a:p>
            <a:pPr marL="87313">
              <a:spcBef>
                <a:spcPts val="900"/>
              </a:spcBef>
            </a:pPr>
            <a:r>
              <a:rPr lang="en-GB" sz="1100" dirty="0" smtClean="0">
                <a:solidFill>
                  <a:srgbClr val="006370"/>
                </a:solidFill>
              </a:rPr>
              <a:t>We’ll see effective partnership working across NRW</a:t>
            </a: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67197" y="3194149"/>
            <a:ext cx="1856531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en-GB" sz="1600" b="1" dirty="0">
                <a:solidFill>
                  <a:srgbClr val="00637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GB" sz="1200" b="1" dirty="0">
                <a:solidFill>
                  <a:srgbClr val="00637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we’re doing:</a:t>
            </a:r>
            <a:endParaRPr lang="en-GB" sz="1200" dirty="0">
              <a:solidFill>
                <a:srgbClr val="00637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3622566" y="3194149"/>
            <a:ext cx="1915083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600" b="1" dirty="0">
                <a:solidFill>
                  <a:srgbClr val="00637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Where </a:t>
            </a:r>
            <a:r>
              <a:rPr lang="en-GB" sz="1200" b="1" dirty="0">
                <a:solidFill>
                  <a:srgbClr val="00637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we’re going:</a:t>
            </a:r>
            <a:endParaRPr lang="en-GB" sz="1200" dirty="0">
              <a:solidFill>
                <a:srgbClr val="00637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7308304" y="3182985"/>
            <a:ext cx="1622611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spcAft>
                <a:spcPts val="0"/>
              </a:spcAft>
            </a:pPr>
            <a:r>
              <a:rPr lang="en-GB" sz="1600" b="1" dirty="0">
                <a:solidFill>
                  <a:srgbClr val="00637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</a:t>
            </a:r>
            <a:r>
              <a:rPr lang="en-GB" sz="1200" b="1" dirty="0">
                <a:solidFill>
                  <a:srgbClr val="00637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we’ll know:</a:t>
            </a:r>
            <a:endParaRPr lang="en-GB" sz="1200" dirty="0">
              <a:solidFill>
                <a:srgbClr val="00637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en-GB" sz="12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2881058" y="4827983"/>
            <a:ext cx="240302" cy="576064"/>
          </a:xfrm>
          <a:prstGeom prst="rightArrow">
            <a:avLst/>
          </a:prstGeom>
          <a:solidFill>
            <a:srgbClr val="0091A5"/>
          </a:solidFill>
          <a:ln>
            <a:solidFill>
              <a:srgbClr val="0091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ight Arrow 16"/>
          <p:cNvSpPr/>
          <p:nvPr/>
        </p:nvSpPr>
        <p:spPr>
          <a:xfrm rot="10800000">
            <a:off x="6032186" y="4827983"/>
            <a:ext cx="240302" cy="576064"/>
          </a:xfrm>
          <a:prstGeom prst="rightArrow">
            <a:avLst/>
          </a:prstGeom>
          <a:solidFill>
            <a:srgbClr val="0091A5"/>
          </a:solidFill>
          <a:ln>
            <a:solidFill>
              <a:srgbClr val="0091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270906" y="3488331"/>
            <a:ext cx="2629488" cy="32861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GB" sz="1200" smtClean="0">
                <a:solidFill>
                  <a:srgbClr val="0D0D0D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120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300"/>
              </a:spcBef>
              <a:spcAft>
                <a:spcPts val="0"/>
              </a:spcAft>
            </a:pPr>
            <a:endParaRPr lang="en-GB" sz="120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300"/>
              </a:spcBef>
              <a:spcAft>
                <a:spcPts val="0"/>
              </a:spcAft>
            </a:pPr>
            <a:endParaRPr lang="en-GB" sz="1200" dirty="0">
              <a:solidFill>
                <a:schemeClr val="tx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251520" y="4315719"/>
            <a:ext cx="2629488" cy="0"/>
          </a:xfrm>
          <a:prstGeom prst="line">
            <a:avLst/>
          </a:prstGeom>
          <a:ln w="19050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74615" y="5053812"/>
            <a:ext cx="2629488" cy="0"/>
          </a:xfrm>
          <a:prstGeom prst="line">
            <a:avLst/>
          </a:prstGeom>
          <a:ln w="19050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67197" y="6058406"/>
            <a:ext cx="2629488" cy="0"/>
          </a:xfrm>
          <a:prstGeom prst="line">
            <a:avLst/>
          </a:prstGeom>
          <a:ln w="19050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55576" y="3484659"/>
            <a:ext cx="0" cy="3286125"/>
          </a:xfrm>
          <a:prstGeom prst="line">
            <a:avLst/>
          </a:prstGeom>
          <a:ln w="19050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rot="1358696">
            <a:off x="327418" y="3491929"/>
            <a:ext cx="369332" cy="73358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sz="1200" b="1" dirty="0" smtClean="0">
                <a:solidFill>
                  <a:schemeClr val="bg1">
                    <a:lumMod val="50000"/>
                  </a:schemeClr>
                </a:solidFill>
              </a:rPr>
              <a:t>Strategy</a:t>
            </a:r>
            <a:endParaRPr lang="en-GB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 rot="1358696">
            <a:off x="326240" y="4306327"/>
            <a:ext cx="369332" cy="69880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sz="1200" b="1" dirty="0" smtClean="0">
                <a:solidFill>
                  <a:schemeClr val="bg1">
                    <a:lumMod val="50000"/>
                  </a:schemeClr>
                </a:solidFill>
              </a:rPr>
              <a:t>Leaders</a:t>
            </a:r>
            <a:endParaRPr lang="en-GB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 rot="1358696">
            <a:off x="336765" y="5160710"/>
            <a:ext cx="369332" cy="68502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sz="1200" b="1" dirty="0" smtClean="0">
                <a:solidFill>
                  <a:schemeClr val="bg1">
                    <a:lumMod val="50000"/>
                  </a:schemeClr>
                </a:solidFill>
              </a:rPr>
              <a:t>Process</a:t>
            </a:r>
            <a:endParaRPr lang="en-GB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 rot="1358696">
            <a:off x="289549" y="6105742"/>
            <a:ext cx="369332" cy="61652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sz="1200" b="1" dirty="0" smtClean="0">
                <a:solidFill>
                  <a:schemeClr val="bg1">
                    <a:lumMod val="50000"/>
                  </a:schemeClr>
                </a:solidFill>
              </a:rPr>
              <a:t>People</a:t>
            </a:r>
            <a:endParaRPr lang="en-GB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88783" y="5082749"/>
            <a:ext cx="221532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300"/>
              </a:spcBef>
            </a:pPr>
            <a:r>
              <a:rPr lang="en-GB" sz="1100" dirty="0">
                <a:solidFill>
                  <a:srgbClr val="006370"/>
                </a:solidFill>
              </a:rPr>
              <a:t>We will review our </a:t>
            </a:r>
            <a:r>
              <a:rPr lang="en-GB" sz="1100" b="1" dirty="0">
                <a:solidFill>
                  <a:srgbClr val="006370"/>
                </a:solidFill>
              </a:rPr>
              <a:t>change principles and </a:t>
            </a:r>
            <a:r>
              <a:rPr lang="en-GB" sz="1100" b="1" dirty="0" smtClean="0">
                <a:solidFill>
                  <a:srgbClr val="006370"/>
                </a:solidFill>
              </a:rPr>
              <a:t>management </a:t>
            </a:r>
            <a:r>
              <a:rPr lang="en-GB" sz="1100" b="1" dirty="0">
                <a:solidFill>
                  <a:srgbClr val="006370"/>
                </a:solidFill>
              </a:rPr>
              <a:t>practices </a:t>
            </a:r>
            <a:r>
              <a:rPr lang="en-GB" sz="1100" dirty="0">
                <a:solidFill>
                  <a:srgbClr val="006370"/>
                </a:solidFill>
              </a:rPr>
              <a:t>to improve how </a:t>
            </a:r>
            <a:r>
              <a:rPr lang="en-GB" sz="1100" dirty="0" smtClean="0">
                <a:solidFill>
                  <a:srgbClr val="006370"/>
                </a:solidFill>
              </a:rPr>
              <a:t>we are </a:t>
            </a:r>
            <a:r>
              <a:rPr lang="en-GB" sz="1100" dirty="0">
                <a:solidFill>
                  <a:srgbClr val="006370"/>
                </a:solidFill>
              </a:rPr>
              <a:t>engaged </a:t>
            </a:r>
            <a:r>
              <a:rPr lang="en-GB" sz="1100" dirty="0" smtClean="0">
                <a:solidFill>
                  <a:srgbClr val="006370"/>
                </a:solidFill>
              </a:rPr>
              <a:t>in </a:t>
            </a:r>
            <a:r>
              <a:rPr lang="en-GB" sz="1100" dirty="0">
                <a:solidFill>
                  <a:srgbClr val="006370"/>
                </a:solidFill>
              </a:rPr>
              <a:t>and experience </a:t>
            </a:r>
            <a:r>
              <a:rPr lang="en-GB" sz="1100" dirty="0" smtClean="0">
                <a:solidFill>
                  <a:srgbClr val="006370"/>
                </a:solidFill>
              </a:rPr>
              <a:t>change  </a:t>
            </a:r>
            <a:endParaRPr lang="en-GB" sz="1100" b="1" dirty="0">
              <a:solidFill>
                <a:srgbClr val="00637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4829" y="4355646"/>
            <a:ext cx="221532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100" dirty="0">
                <a:solidFill>
                  <a:srgbClr val="006370"/>
                </a:solidFill>
              </a:rPr>
              <a:t>We will deliver </a:t>
            </a:r>
            <a:r>
              <a:rPr lang="en-GB" sz="1100" dirty="0" smtClean="0">
                <a:solidFill>
                  <a:srgbClr val="006370"/>
                </a:solidFill>
              </a:rPr>
              <a:t>a </a:t>
            </a:r>
            <a:r>
              <a:rPr lang="en-GB" sz="1100" b="1" dirty="0">
                <a:solidFill>
                  <a:srgbClr val="006370"/>
                </a:solidFill>
              </a:rPr>
              <a:t>m</a:t>
            </a:r>
            <a:r>
              <a:rPr lang="en-GB" sz="1100" b="1" dirty="0" smtClean="0">
                <a:solidFill>
                  <a:srgbClr val="006370"/>
                </a:solidFill>
              </a:rPr>
              <a:t>anagement </a:t>
            </a:r>
            <a:r>
              <a:rPr lang="en-GB" sz="1100" b="1" dirty="0">
                <a:solidFill>
                  <a:srgbClr val="006370"/>
                </a:solidFill>
              </a:rPr>
              <a:t>d</a:t>
            </a:r>
            <a:r>
              <a:rPr lang="en-GB" sz="1100" b="1" dirty="0" smtClean="0">
                <a:solidFill>
                  <a:srgbClr val="006370"/>
                </a:solidFill>
              </a:rPr>
              <a:t>evelopment </a:t>
            </a:r>
            <a:r>
              <a:rPr lang="en-GB" sz="1100" b="1" dirty="0">
                <a:solidFill>
                  <a:srgbClr val="006370"/>
                </a:solidFill>
              </a:rPr>
              <a:t>p</a:t>
            </a:r>
            <a:r>
              <a:rPr lang="en-GB" sz="1100" b="1" dirty="0" smtClean="0">
                <a:solidFill>
                  <a:srgbClr val="006370"/>
                </a:solidFill>
              </a:rPr>
              <a:t>rogramme </a:t>
            </a:r>
            <a:r>
              <a:rPr lang="en-GB" sz="1100" dirty="0">
                <a:solidFill>
                  <a:srgbClr val="006370"/>
                </a:solidFill>
              </a:rPr>
              <a:t>to </a:t>
            </a:r>
            <a:r>
              <a:rPr lang="en-GB" sz="1100" dirty="0" smtClean="0">
                <a:solidFill>
                  <a:srgbClr val="006370"/>
                </a:solidFill>
              </a:rPr>
              <a:t>help </a:t>
            </a:r>
            <a:r>
              <a:rPr lang="en-GB" sz="1100" dirty="0">
                <a:solidFill>
                  <a:srgbClr val="006370"/>
                </a:solidFill>
              </a:rPr>
              <a:t>managers </a:t>
            </a:r>
            <a:r>
              <a:rPr lang="en-GB" sz="1100" dirty="0" smtClean="0">
                <a:solidFill>
                  <a:srgbClr val="006370"/>
                </a:solidFill>
              </a:rPr>
              <a:t>lead change well </a:t>
            </a:r>
            <a:endParaRPr lang="en-GB" sz="1100" dirty="0">
              <a:solidFill>
                <a:srgbClr val="00637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15150" y="6116080"/>
            <a:ext cx="221532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100" dirty="0" smtClean="0">
                <a:solidFill>
                  <a:srgbClr val="006370"/>
                </a:solidFill>
              </a:rPr>
              <a:t>We </a:t>
            </a:r>
            <a:r>
              <a:rPr lang="en-GB" sz="1100" dirty="0">
                <a:solidFill>
                  <a:srgbClr val="006370"/>
                </a:solidFill>
              </a:rPr>
              <a:t>will develop deeper</a:t>
            </a:r>
            <a:r>
              <a:rPr lang="en-GB" sz="1100" b="1" dirty="0">
                <a:solidFill>
                  <a:srgbClr val="006370"/>
                </a:solidFill>
              </a:rPr>
              <a:t> </a:t>
            </a:r>
            <a:r>
              <a:rPr lang="en-GB" sz="1100" dirty="0">
                <a:solidFill>
                  <a:srgbClr val="006370"/>
                </a:solidFill>
              </a:rPr>
              <a:t>social </a:t>
            </a:r>
            <a:r>
              <a:rPr lang="en-GB" sz="1100" b="1" dirty="0">
                <a:solidFill>
                  <a:srgbClr val="006370"/>
                </a:solidFill>
              </a:rPr>
              <a:t>partnership </a:t>
            </a:r>
            <a:r>
              <a:rPr lang="en-GB" sz="1100" b="1" dirty="0" smtClean="0">
                <a:solidFill>
                  <a:srgbClr val="006370"/>
                </a:solidFill>
              </a:rPr>
              <a:t>working</a:t>
            </a:r>
            <a:r>
              <a:rPr lang="en-GB" sz="1100" dirty="0" smtClean="0">
                <a:solidFill>
                  <a:srgbClr val="006370"/>
                </a:solidFill>
              </a:rPr>
              <a:t> e.g. in Directorates</a:t>
            </a:r>
            <a:endParaRPr lang="en-GB" sz="1100" dirty="0">
              <a:solidFill>
                <a:srgbClr val="006370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214849" y="1258976"/>
            <a:ext cx="7545164" cy="389915"/>
          </a:xfrm>
          <a:prstGeom prst="roundRect">
            <a:avLst/>
          </a:prstGeom>
          <a:solidFill>
            <a:srgbClr val="0091A5"/>
          </a:solidFill>
          <a:ln w="19050">
            <a:solidFill>
              <a:srgbClr val="0091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457200" indent="-228600"/>
            <a:r>
              <a:rPr lang="en-GB" sz="1600" b="1" dirty="0" smtClean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How we change</a:t>
            </a:r>
            <a:r>
              <a:rPr lang="en-GB" sz="1200" b="1" dirty="0" smtClean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GB" sz="140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We all need to be </a:t>
            </a:r>
            <a:r>
              <a:rPr lang="en-GB" sz="1400" dirty="0" smtClean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involved and our needs considered from the start</a:t>
            </a:r>
            <a:endParaRPr lang="en-GB" sz="1400" dirty="0">
              <a:solidFill>
                <a:schemeClr val="bg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24584" y="3508097"/>
            <a:ext cx="2215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100" dirty="0">
                <a:solidFill>
                  <a:srgbClr val="006370"/>
                </a:solidFill>
              </a:rPr>
              <a:t>We will </a:t>
            </a:r>
            <a:r>
              <a:rPr lang="en-GB" sz="1100" dirty="0" smtClean="0">
                <a:solidFill>
                  <a:srgbClr val="006370"/>
                </a:solidFill>
              </a:rPr>
              <a:t>recognise the need to spend time ‘upstream’ </a:t>
            </a:r>
            <a:r>
              <a:rPr lang="en-GB" sz="1100" b="1" dirty="0" smtClean="0">
                <a:solidFill>
                  <a:srgbClr val="006370"/>
                </a:solidFill>
              </a:rPr>
              <a:t>involving people</a:t>
            </a:r>
            <a:r>
              <a:rPr lang="en-GB" sz="1100" dirty="0" smtClean="0">
                <a:solidFill>
                  <a:srgbClr val="006370"/>
                </a:solidFill>
              </a:rPr>
              <a:t> (not ‘doing to’ people) in all our strategies and plans</a:t>
            </a:r>
            <a:endParaRPr lang="en-GB" sz="1100" dirty="0">
              <a:solidFill>
                <a:srgbClr val="006370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225762" y="550131"/>
            <a:ext cx="2304256" cy="595092"/>
          </a:xfrm>
          <a:prstGeom prst="roundRect">
            <a:avLst/>
          </a:prstGeom>
          <a:solidFill>
            <a:srgbClr val="A9E1F5"/>
          </a:solidFill>
          <a:ln w="19050">
            <a:solidFill>
              <a:srgbClr val="0091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600" b="1" dirty="0">
                <a:solidFill>
                  <a:srgbClr val="00637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Purpose &amp; </a:t>
            </a:r>
            <a:r>
              <a:rPr lang="en-GB" sz="1600" b="1" dirty="0" smtClean="0">
                <a:solidFill>
                  <a:srgbClr val="00637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Direction:</a:t>
            </a:r>
            <a:endParaRPr lang="en-GB" sz="1600" dirty="0">
              <a:solidFill>
                <a:srgbClr val="00637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61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51520" y="1808419"/>
            <a:ext cx="8633243" cy="126931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400" b="1" dirty="0" smtClean="0">
                <a:solidFill>
                  <a:srgbClr val="00637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Reasons </a:t>
            </a:r>
            <a:r>
              <a:rPr lang="en-GB" sz="1400" b="1" dirty="0">
                <a:solidFill>
                  <a:srgbClr val="00637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change</a:t>
            </a:r>
            <a:r>
              <a:rPr lang="en-GB" sz="1400" b="1" dirty="0" smtClean="0">
                <a:solidFill>
                  <a:srgbClr val="00637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GB" sz="1400" dirty="0" smtClean="0">
              <a:solidFill>
                <a:srgbClr val="00637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3390" indent="-226695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15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Only 42% of us believe we move our resources to where our priorities are</a:t>
            </a:r>
            <a:endParaRPr lang="en-GB" sz="1150" i="1" dirty="0" smtClean="0">
              <a:solidFill>
                <a:srgbClr val="00637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3390" indent="-226695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15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Budget reductions over the next 3-4 years will force us to prioritise our resources and change our size and shape</a:t>
            </a:r>
          </a:p>
          <a:p>
            <a:pPr marL="453390" indent="-226695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15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We need to plan for, and respond to, the changing labour market and workforce demographics</a:t>
            </a:r>
            <a:endParaRPr lang="en-GB" sz="1150" i="1" dirty="0" smtClean="0">
              <a:solidFill>
                <a:srgbClr val="00637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3390" indent="-226695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15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We’ve identified a number of scarce </a:t>
            </a:r>
            <a:r>
              <a:rPr lang="en-GB" sz="1150" dirty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GB" sz="115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kills which we struggle to replace</a:t>
            </a:r>
          </a:p>
        </p:txBody>
      </p:sp>
      <p:sp>
        <p:nvSpPr>
          <p:cNvPr id="8" name="Rectangle 7"/>
          <p:cNvSpPr/>
          <p:nvPr/>
        </p:nvSpPr>
        <p:spPr>
          <a:xfrm>
            <a:off x="251520" y="3472953"/>
            <a:ext cx="2629488" cy="32861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lvl="0" indent="-171450">
              <a:buFont typeface="Wingdings" panose="05000000000000000000" pitchFamily="2" charset="2"/>
              <a:buChar char="§"/>
            </a:pPr>
            <a:endParaRPr lang="en-GB" sz="1200" dirty="0" smtClean="0">
              <a:solidFill>
                <a:schemeClr val="tx1"/>
              </a:solidFill>
            </a:endParaRPr>
          </a:p>
          <a:p>
            <a:pPr lvl="0"/>
            <a:endParaRPr lang="en-GB" sz="1200" dirty="0">
              <a:solidFill>
                <a:schemeClr val="tx1"/>
              </a:solidFill>
            </a:endParaRPr>
          </a:p>
          <a:p>
            <a:pPr lvl="0"/>
            <a:endParaRPr lang="en-GB" sz="1200" dirty="0">
              <a:solidFill>
                <a:schemeClr val="tx1"/>
              </a:solidFill>
            </a:endParaRPr>
          </a:p>
          <a:p>
            <a:pPr>
              <a:spcAft>
                <a:spcPts val="0"/>
              </a:spcAft>
            </a:pPr>
            <a:r>
              <a:rPr lang="en-GB" sz="1200" dirty="0">
                <a:solidFill>
                  <a:srgbClr val="0D0D0D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177243" y="3472953"/>
            <a:ext cx="2800350" cy="328612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rgbClr val="0091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en-GB" sz="110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We’ll have an organisation design that means we can deliver our plans in a way we can afford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en-GB" sz="600" dirty="0" smtClean="0">
              <a:solidFill>
                <a:srgbClr val="00637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110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We’ll have the skills and capabilities to deliver our current priorities </a:t>
            </a:r>
          </a:p>
          <a:p>
            <a:pPr marL="171450" indent="-171450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GB" sz="600" dirty="0">
              <a:solidFill>
                <a:srgbClr val="00637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110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We’ll have clear succession and development plans in place to deliver in the future </a:t>
            </a:r>
            <a:endParaRPr lang="en-GB" sz="1100" dirty="0" smtClean="0">
              <a:solidFill>
                <a:srgbClr val="00637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en-GB" sz="600" dirty="0" smtClean="0">
              <a:solidFill>
                <a:srgbClr val="00637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GB" sz="110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We’ll be </a:t>
            </a:r>
            <a:r>
              <a:rPr lang="en-GB" sz="1100" dirty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agile, flexible and responsive </a:t>
            </a:r>
            <a:r>
              <a:rPr lang="en-GB" sz="110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GB" sz="1100" dirty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able to react </a:t>
            </a:r>
            <a:r>
              <a:rPr lang="en-GB" sz="110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quickly </a:t>
            </a:r>
            <a:endParaRPr lang="en-GB" sz="1100" dirty="0">
              <a:solidFill>
                <a:srgbClr val="00637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GB" sz="600" dirty="0" smtClean="0">
              <a:solidFill>
                <a:srgbClr val="00637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110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Our demographics will reflect the country we serve</a:t>
            </a:r>
            <a:r>
              <a:rPr lang="en-GB" sz="1100" dirty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0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and help us be fit for the future </a:t>
            </a:r>
            <a:r>
              <a:rPr lang="en-GB" sz="1200" dirty="0">
                <a:solidFill>
                  <a:srgbClr val="00637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0" name="Rectangle 9"/>
          <p:cNvSpPr/>
          <p:nvPr/>
        </p:nvSpPr>
        <p:spPr>
          <a:xfrm>
            <a:off x="6270952" y="3470968"/>
            <a:ext cx="2629488" cy="3288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87313" lvl="0"/>
            <a:endParaRPr lang="en-GB" sz="1100" dirty="0" smtClean="0">
              <a:solidFill>
                <a:schemeClr val="tx1"/>
              </a:solidFill>
            </a:endParaRPr>
          </a:p>
          <a:p>
            <a:pPr marL="87313">
              <a:spcBef>
                <a:spcPts val="900"/>
              </a:spcBef>
            </a:pPr>
            <a:r>
              <a:rPr lang="en-GB" sz="1100" dirty="0" smtClean="0">
                <a:solidFill>
                  <a:srgbClr val="006370"/>
                </a:solidFill>
              </a:rPr>
              <a:t>More than 50% of us will believe our organisation is committed to moving resources to ensure we are focused on our priorities by 2018</a:t>
            </a:r>
            <a:r>
              <a:rPr lang="en-GB" sz="1100" dirty="0">
                <a:solidFill>
                  <a:srgbClr val="006370"/>
                </a:solidFill>
              </a:rPr>
              <a:t>, and more than 70% by 2020 </a:t>
            </a:r>
            <a:endParaRPr lang="en-GB" sz="1100" dirty="0" smtClean="0">
              <a:solidFill>
                <a:srgbClr val="006370"/>
              </a:solidFill>
            </a:endParaRPr>
          </a:p>
          <a:p>
            <a:pPr marL="87313" lvl="0">
              <a:spcBef>
                <a:spcPts val="900"/>
              </a:spcBef>
            </a:pPr>
            <a:r>
              <a:rPr lang="en-GB" sz="1100" dirty="0" smtClean="0">
                <a:solidFill>
                  <a:srgbClr val="006370"/>
                </a:solidFill>
              </a:rPr>
              <a:t>More than 90% of us will confirm we have the skills we need to do our job effectively</a:t>
            </a:r>
            <a:r>
              <a:rPr lang="en-GB" sz="1100" dirty="0">
                <a:solidFill>
                  <a:srgbClr val="006370"/>
                </a:solidFill>
              </a:rPr>
              <a:t>,</a:t>
            </a:r>
            <a:r>
              <a:rPr lang="en-GB" sz="1100" b="1" dirty="0" smtClean="0">
                <a:solidFill>
                  <a:srgbClr val="006370"/>
                </a:solidFill>
              </a:rPr>
              <a:t> </a:t>
            </a:r>
            <a:r>
              <a:rPr lang="en-GB" sz="1100" dirty="0" smtClean="0">
                <a:solidFill>
                  <a:srgbClr val="006370"/>
                </a:solidFill>
              </a:rPr>
              <a:t>from 2016</a:t>
            </a:r>
            <a:endParaRPr lang="en-GB" sz="1100" dirty="0">
              <a:solidFill>
                <a:srgbClr val="006370"/>
              </a:solidFill>
            </a:endParaRPr>
          </a:p>
          <a:p>
            <a:pPr marL="87313" lvl="0">
              <a:spcBef>
                <a:spcPts val="900"/>
              </a:spcBef>
            </a:pPr>
            <a:r>
              <a:rPr lang="en-GB" sz="1100" dirty="0" smtClean="0">
                <a:solidFill>
                  <a:srgbClr val="006370"/>
                </a:solidFill>
              </a:rPr>
              <a:t>We’ll have clear succession plans in place to fill our most critical posts. </a:t>
            </a:r>
            <a:endParaRPr lang="en-GB" sz="1100" dirty="0">
              <a:solidFill>
                <a:srgbClr val="006370"/>
              </a:solidFill>
            </a:endParaRPr>
          </a:p>
          <a:p>
            <a:pPr marL="87313" lvl="0">
              <a:spcBef>
                <a:spcPts val="900"/>
              </a:spcBef>
            </a:pPr>
            <a:r>
              <a:rPr lang="en-GB" sz="1100" dirty="0" smtClean="0">
                <a:solidFill>
                  <a:srgbClr val="006370"/>
                </a:solidFill>
              </a:rPr>
              <a:t>We’ll have resolved our scarce skills issues</a:t>
            </a:r>
            <a:endParaRPr lang="en-GB" sz="1200" dirty="0">
              <a:solidFill>
                <a:srgbClr val="006370"/>
              </a:solidFill>
            </a:endParaRPr>
          </a:p>
          <a:p>
            <a:pPr marL="457200" indent="-228600">
              <a:spcBef>
                <a:spcPts val="300"/>
              </a:spcBef>
              <a:spcAft>
                <a:spcPts val="0"/>
              </a:spcAft>
            </a:pPr>
            <a:endParaRPr lang="en-GB" sz="1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ight Arrow 14"/>
          <p:cNvSpPr/>
          <p:nvPr/>
        </p:nvSpPr>
        <p:spPr>
          <a:xfrm rot="10800000">
            <a:off x="6017849" y="4826991"/>
            <a:ext cx="240302" cy="576064"/>
          </a:xfrm>
          <a:prstGeom prst="rightArrow">
            <a:avLst/>
          </a:prstGeom>
          <a:solidFill>
            <a:srgbClr val="0091A5"/>
          </a:solidFill>
          <a:ln>
            <a:solidFill>
              <a:srgbClr val="0091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ight Arrow 15"/>
          <p:cNvSpPr/>
          <p:nvPr/>
        </p:nvSpPr>
        <p:spPr>
          <a:xfrm>
            <a:off x="2881008" y="4827983"/>
            <a:ext cx="240302" cy="576064"/>
          </a:xfrm>
          <a:prstGeom prst="rightArrow">
            <a:avLst/>
          </a:prstGeom>
          <a:solidFill>
            <a:srgbClr val="0091A5"/>
          </a:solidFill>
          <a:ln>
            <a:solidFill>
              <a:srgbClr val="0091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274320" y="4152189"/>
            <a:ext cx="2622365" cy="17475"/>
          </a:xfrm>
          <a:prstGeom prst="line">
            <a:avLst/>
          </a:prstGeom>
          <a:ln w="19050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68517" y="4972843"/>
            <a:ext cx="2629488" cy="0"/>
          </a:xfrm>
          <a:prstGeom prst="line">
            <a:avLst/>
          </a:prstGeom>
          <a:ln w="19050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67196" y="6223244"/>
            <a:ext cx="2629488" cy="0"/>
          </a:xfrm>
          <a:prstGeom prst="line">
            <a:avLst/>
          </a:prstGeom>
          <a:ln w="19050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55576" y="3484659"/>
            <a:ext cx="0" cy="3286125"/>
          </a:xfrm>
          <a:prstGeom prst="line">
            <a:avLst/>
          </a:prstGeom>
          <a:ln w="19050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 rot="1358696">
            <a:off x="326306" y="3412169"/>
            <a:ext cx="369332" cy="73358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sz="1200" b="1" dirty="0" smtClean="0">
                <a:solidFill>
                  <a:schemeClr val="bg1">
                    <a:lumMod val="50000"/>
                  </a:schemeClr>
                </a:solidFill>
              </a:rPr>
              <a:t>Strategy</a:t>
            </a:r>
            <a:endParaRPr lang="en-GB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 rot="1358696">
            <a:off x="291694" y="4204717"/>
            <a:ext cx="369332" cy="69880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sz="1200" b="1" dirty="0" smtClean="0">
                <a:solidFill>
                  <a:schemeClr val="bg1">
                    <a:lumMod val="50000"/>
                  </a:schemeClr>
                </a:solidFill>
              </a:rPr>
              <a:t>Leaders</a:t>
            </a:r>
            <a:endParaRPr lang="en-GB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 rot="1358696">
            <a:off x="291694" y="5235477"/>
            <a:ext cx="369332" cy="68502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sz="1200" b="1" dirty="0" smtClean="0">
                <a:solidFill>
                  <a:schemeClr val="bg1">
                    <a:lumMod val="50000"/>
                  </a:schemeClr>
                </a:solidFill>
              </a:rPr>
              <a:t>Process</a:t>
            </a:r>
            <a:endParaRPr lang="en-GB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 rot="1358696">
            <a:off x="326305" y="6177432"/>
            <a:ext cx="369332" cy="61652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sz="1200" b="1" dirty="0" smtClean="0">
                <a:solidFill>
                  <a:schemeClr val="bg1">
                    <a:lumMod val="50000"/>
                  </a:schemeClr>
                </a:solidFill>
              </a:rPr>
              <a:t>People</a:t>
            </a:r>
            <a:endParaRPr lang="en-GB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32342" y="3501666"/>
            <a:ext cx="221532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100" dirty="0" smtClean="0">
                <a:solidFill>
                  <a:srgbClr val="006370"/>
                </a:solidFill>
              </a:rPr>
              <a:t>We </a:t>
            </a:r>
            <a:r>
              <a:rPr lang="en-GB" sz="1100" dirty="0">
                <a:solidFill>
                  <a:srgbClr val="006370"/>
                </a:solidFill>
              </a:rPr>
              <a:t>will develop a </a:t>
            </a:r>
            <a:r>
              <a:rPr lang="en-GB" sz="1100" b="1" dirty="0">
                <a:solidFill>
                  <a:srgbClr val="006370"/>
                </a:solidFill>
              </a:rPr>
              <a:t>Strategic Workforce Plan</a:t>
            </a:r>
            <a:r>
              <a:rPr lang="en-GB" sz="1100" dirty="0">
                <a:solidFill>
                  <a:srgbClr val="006370"/>
                </a:solidFill>
              </a:rPr>
              <a:t> to support our Corporate Plan </a:t>
            </a:r>
            <a:r>
              <a:rPr lang="en-GB" sz="1100" dirty="0" smtClean="0">
                <a:solidFill>
                  <a:srgbClr val="006370"/>
                </a:solidFill>
              </a:rPr>
              <a:t>2017-22 </a:t>
            </a:r>
            <a:endParaRPr lang="en-GB" sz="1100" dirty="0">
              <a:solidFill>
                <a:srgbClr val="00637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20315" y="4936362"/>
            <a:ext cx="224431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rgbClr val="006370"/>
                </a:solidFill>
              </a:rPr>
              <a:t>We will develop our understanding of </a:t>
            </a:r>
            <a:r>
              <a:rPr lang="en-GB" sz="1100" b="1" dirty="0">
                <a:solidFill>
                  <a:srgbClr val="006370"/>
                </a:solidFill>
              </a:rPr>
              <a:t>workforce demographics </a:t>
            </a:r>
            <a:r>
              <a:rPr lang="en-GB" sz="1100" dirty="0">
                <a:solidFill>
                  <a:srgbClr val="006370"/>
                </a:solidFill>
              </a:rPr>
              <a:t>and </a:t>
            </a:r>
            <a:r>
              <a:rPr lang="en-GB" sz="1100" dirty="0" smtClean="0">
                <a:solidFill>
                  <a:srgbClr val="006370"/>
                </a:solidFill>
              </a:rPr>
              <a:t>generations</a:t>
            </a:r>
            <a:endParaRPr lang="en-GB" sz="1100" dirty="0" smtClean="0"/>
          </a:p>
        </p:txBody>
      </p:sp>
      <p:sp>
        <p:nvSpPr>
          <p:cNvPr id="28" name="TextBox 27"/>
          <p:cNvSpPr txBox="1"/>
          <p:nvPr/>
        </p:nvSpPr>
        <p:spPr>
          <a:xfrm>
            <a:off x="703347" y="4193604"/>
            <a:ext cx="2215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100" dirty="0" smtClean="0">
                <a:solidFill>
                  <a:srgbClr val="006370"/>
                </a:solidFill>
              </a:rPr>
              <a:t>We </a:t>
            </a:r>
            <a:r>
              <a:rPr lang="en-GB" sz="1100" dirty="0">
                <a:solidFill>
                  <a:srgbClr val="006370"/>
                </a:solidFill>
              </a:rPr>
              <a:t>will </a:t>
            </a:r>
            <a:r>
              <a:rPr lang="en-GB" sz="1100" dirty="0" smtClean="0">
                <a:solidFill>
                  <a:srgbClr val="006370"/>
                </a:solidFill>
              </a:rPr>
              <a:t>determine our future </a:t>
            </a:r>
            <a:r>
              <a:rPr lang="en-GB" sz="1100" b="1" dirty="0" smtClean="0">
                <a:solidFill>
                  <a:srgbClr val="006370"/>
                </a:solidFill>
              </a:rPr>
              <a:t>shape and skill requirements </a:t>
            </a:r>
            <a:r>
              <a:rPr lang="en-GB" sz="1100" dirty="0" smtClean="0">
                <a:solidFill>
                  <a:srgbClr val="006370"/>
                </a:solidFill>
              </a:rPr>
              <a:t>to inform our structures, training and recruitment activities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96966" y="5502749"/>
            <a:ext cx="22443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100" dirty="0">
                <a:solidFill>
                  <a:srgbClr val="006370"/>
                </a:solidFill>
              </a:rPr>
              <a:t>We will extend the reach of </a:t>
            </a:r>
            <a:r>
              <a:rPr lang="en-GB" sz="1100" b="1" dirty="0" err="1">
                <a:solidFill>
                  <a:srgbClr val="006370"/>
                </a:solidFill>
              </a:rPr>
              <a:t>Cyfle</a:t>
            </a:r>
            <a:r>
              <a:rPr lang="en-GB" sz="1100" dirty="0">
                <a:solidFill>
                  <a:srgbClr val="006370"/>
                </a:solidFill>
              </a:rPr>
              <a:t> to improve succession </a:t>
            </a:r>
            <a:r>
              <a:rPr lang="en-GB" sz="1100" dirty="0" smtClean="0">
                <a:solidFill>
                  <a:srgbClr val="006370"/>
                </a:solidFill>
              </a:rPr>
              <a:t>planning throughout NRW and enhance our pipeline </a:t>
            </a:r>
            <a:endParaRPr lang="en-GB" sz="1100" dirty="0">
              <a:solidFill>
                <a:srgbClr val="006370"/>
              </a:solidFill>
            </a:endParaRPr>
          </a:p>
        </p:txBody>
      </p:sp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267197" y="3194149"/>
            <a:ext cx="1856531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en-GB" sz="1600" b="1" dirty="0">
                <a:solidFill>
                  <a:srgbClr val="00637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GB" sz="1200" b="1" dirty="0">
                <a:solidFill>
                  <a:srgbClr val="00637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we’re doing:</a:t>
            </a:r>
            <a:endParaRPr lang="en-GB" sz="1200" dirty="0">
              <a:solidFill>
                <a:srgbClr val="00637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3506446" y="3180912"/>
            <a:ext cx="1915083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600" b="1" dirty="0">
                <a:solidFill>
                  <a:srgbClr val="00637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Where </a:t>
            </a:r>
            <a:r>
              <a:rPr lang="en-GB" sz="1200" b="1" dirty="0">
                <a:solidFill>
                  <a:srgbClr val="00637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we’re </a:t>
            </a:r>
            <a:r>
              <a:rPr lang="en-GB" sz="1200" b="1" dirty="0" smtClean="0">
                <a:solidFill>
                  <a:srgbClr val="00637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going:</a:t>
            </a:r>
            <a:endParaRPr lang="en-GB" sz="1200" dirty="0">
              <a:solidFill>
                <a:srgbClr val="00637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 Box 2"/>
          <p:cNvSpPr txBox="1">
            <a:spLocks noChangeArrowheads="1"/>
          </p:cNvSpPr>
          <p:nvPr/>
        </p:nvSpPr>
        <p:spPr bwMode="auto">
          <a:xfrm>
            <a:off x="7308304" y="3182985"/>
            <a:ext cx="1622611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spcAft>
                <a:spcPts val="0"/>
              </a:spcAft>
            </a:pPr>
            <a:r>
              <a:rPr lang="en-GB" sz="1600" b="1" dirty="0">
                <a:solidFill>
                  <a:srgbClr val="00637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</a:t>
            </a:r>
            <a:r>
              <a:rPr lang="en-GB" sz="1200" b="1" dirty="0">
                <a:solidFill>
                  <a:srgbClr val="00637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we’ll know:</a:t>
            </a:r>
            <a:endParaRPr lang="en-GB" sz="1200" dirty="0">
              <a:solidFill>
                <a:srgbClr val="00637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en-GB" sz="12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233325" y="1279141"/>
            <a:ext cx="7488832" cy="370957"/>
          </a:xfrm>
          <a:prstGeom prst="roundRect">
            <a:avLst>
              <a:gd name="adj" fmla="val 20139"/>
            </a:avLst>
          </a:prstGeom>
          <a:solidFill>
            <a:srgbClr val="0091A5"/>
          </a:solidFill>
          <a:ln w="19050">
            <a:solidFill>
              <a:srgbClr val="0091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457200" indent="-228600"/>
            <a:r>
              <a:rPr lang="en-GB" sz="1600" b="1" dirty="0" smtClean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Workforce</a:t>
            </a:r>
            <a:r>
              <a:rPr lang="en-GB" sz="1200" b="1" dirty="0" smtClean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GB" sz="140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GB" sz="1400" dirty="0" smtClean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need to shape ourselves effectively to deliver our strategic plans</a:t>
            </a:r>
            <a:endParaRPr lang="en-GB" sz="1400" dirty="0">
              <a:solidFill>
                <a:schemeClr val="bg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14157" y="6194560"/>
            <a:ext cx="224431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rgbClr val="006370"/>
                </a:solidFill>
              </a:rPr>
              <a:t>We will </a:t>
            </a:r>
            <a:r>
              <a:rPr lang="en-GB" sz="1100" dirty="0" smtClean="0">
                <a:solidFill>
                  <a:srgbClr val="006370"/>
                </a:solidFill>
              </a:rPr>
              <a:t>all recognise that things don’t stand still and we need to  flex as things change</a:t>
            </a:r>
            <a:r>
              <a:rPr lang="en-GB" sz="1100" dirty="0" smtClean="0"/>
              <a:t>.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755576" y="5532423"/>
            <a:ext cx="2111572" cy="0"/>
          </a:xfrm>
          <a:prstGeom prst="line">
            <a:avLst/>
          </a:prstGeom>
          <a:ln w="19050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225762" y="550131"/>
            <a:ext cx="2304256" cy="595092"/>
          </a:xfrm>
          <a:prstGeom prst="roundRect">
            <a:avLst/>
          </a:prstGeom>
          <a:solidFill>
            <a:srgbClr val="A9E1F5"/>
          </a:solidFill>
          <a:ln w="19050">
            <a:solidFill>
              <a:srgbClr val="0091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600" b="1" dirty="0">
                <a:solidFill>
                  <a:srgbClr val="00637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Purpose &amp; </a:t>
            </a:r>
            <a:r>
              <a:rPr lang="en-GB" sz="1600" b="1" dirty="0" smtClean="0">
                <a:solidFill>
                  <a:srgbClr val="00637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Direction:</a:t>
            </a:r>
            <a:endParaRPr lang="en-GB" sz="1600" dirty="0">
              <a:solidFill>
                <a:srgbClr val="00637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31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51520" y="587574"/>
            <a:ext cx="1440160" cy="5866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164A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600" b="1" dirty="0" smtClean="0">
                <a:solidFill>
                  <a:srgbClr val="0055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Leadership</a:t>
            </a:r>
            <a:endParaRPr lang="en-GB" sz="1200" dirty="0">
              <a:solidFill>
                <a:srgbClr val="00554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1386396"/>
            <a:ext cx="7740352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457200" indent="-228600">
              <a:spcAft>
                <a:spcPts val="0"/>
              </a:spcAft>
            </a:pPr>
            <a:r>
              <a:rPr lang="en-GB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56710" y="1846381"/>
            <a:ext cx="8645771" cy="124558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400" b="1" dirty="0" smtClean="0">
                <a:solidFill>
                  <a:srgbClr val="164A1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Reasons </a:t>
            </a:r>
            <a:r>
              <a:rPr lang="en-GB" sz="1400" b="1" dirty="0">
                <a:solidFill>
                  <a:srgbClr val="164A1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change:</a:t>
            </a:r>
            <a:endParaRPr lang="en-GB" sz="1400" dirty="0">
              <a:solidFill>
                <a:srgbClr val="164A16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3390" indent="-226695">
              <a:spcBef>
                <a:spcPts val="300"/>
              </a:spcBef>
              <a:buClr>
                <a:srgbClr val="164A16"/>
              </a:buClr>
              <a:buFont typeface="Wingdings" panose="05000000000000000000" pitchFamily="2" charset="2"/>
              <a:buChar char="§"/>
            </a:pPr>
            <a:r>
              <a:rPr lang="en-GB" sz="1150" dirty="0" smtClean="0">
                <a:solidFill>
                  <a:srgbClr val="164A1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Successful </a:t>
            </a:r>
            <a:r>
              <a:rPr lang="en-GB" sz="1150" dirty="0">
                <a:solidFill>
                  <a:srgbClr val="164A1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organisations need </a:t>
            </a:r>
            <a:r>
              <a:rPr lang="en-GB" sz="1150" dirty="0" smtClean="0">
                <a:solidFill>
                  <a:srgbClr val="164A1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leadership </a:t>
            </a:r>
            <a:r>
              <a:rPr lang="en-GB" sz="1150" dirty="0">
                <a:solidFill>
                  <a:srgbClr val="164A1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 all </a:t>
            </a:r>
            <a:r>
              <a:rPr lang="en-GB" sz="1150" dirty="0" smtClean="0">
                <a:solidFill>
                  <a:srgbClr val="164A1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levels to inspire, take initiative, challenge, deliver and learn</a:t>
            </a:r>
            <a:endParaRPr lang="en-GB" sz="1150" i="1" dirty="0">
              <a:solidFill>
                <a:srgbClr val="164A16"/>
              </a:solidFill>
            </a:endParaRPr>
          </a:p>
          <a:p>
            <a:pPr marL="453390" indent="-226695">
              <a:spcBef>
                <a:spcPts val="300"/>
              </a:spcBef>
              <a:buClr>
                <a:srgbClr val="164A16"/>
              </a:buClr>
              <a:buFont typeface="Wingdings" panose="05000000000000000000" pitchFamily="2" charset="2"/>
              <a:buChar char="§"/>
            </a:pPr>
            <a:r>
              <a:rPr lang="en-GB" sz="1150" dirty="0" smtClean="0">
                <a:solidFill>
                  <a:srgbClr val="164A1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We need to encourage innovation throughout NRW – yesterday’s answers won’t solve tomorrow’s problems </a:t>
            </a:r>
          </a:p>
          <a:p>
            <a:pPr marL="453390" indent="-226695">
              <a:spcBef>
                <a:spcPts val="300"/>
              </a:spcBef>
              <a:spcAft>
                <a:spcPts val="0"/>
              </a:spcAft>
              <a:buClr>
                <a:srgbClr val="164A16"/>
              </a:buClr>
              <a:buFont typeface="Wingdings" panose="05000000000000000000" pitchFamily="2" charset="2"/>
              <a:buChar char="§"/>
            </a:pPr>
            <a:r>
              <a:rPr lang="en-GB" sz="1150" dirty="0" smtClean="0">
                <a:solidFill>
                  <a:srgbClr val="164A1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We need people who role model how to do things and encourage others to excel</a:t>
            </a:r>
          </a:p>
        </p:txBody>
      </p:sp>
      <p:sp>
        <p:nvSpPr>
          <p:cNvPr id="8" name="Rectangle 7"/>
          <p:cNvSpPr/>
          <p:nvPr/>
        </p:nvSpPr>
        <p:spPr>
          <a:xfrm>
            <a:off x="266672" y="3490741"/>
            <a:ext cx="2629488" cy="32861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200" dirty="0" smtClean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1200" dirty="0">
              <a:solidFill>
                <a:schemeClr val="tx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GB" sz="1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dirty="0">
                <a:solidFill>
                  <a:srgbClr val="0D0D0D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dirty="0">
                <a:solidFill>
                  <a:srgbClr val="0D0D0D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186865" y="3490741"/>
            <a:ext cx="2800350" cy="328612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164A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200" b="1" dirty="0">
                <a:solidFill>
                  <a:srgbClr val="0070C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en-GB" sz="1100" dirty="0" smtClean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Clr>
                <a:srgbClr val="164A16"/>
              </a:buClr>
              <a:buFont typeface="Wingdings" panose="05000000000000000000" pitchFamily="2" charset="2"/>
              <a:buChar char="§"/>
            </a:pPr>
            <a:r>
              <a:rPr lang="en-GB" sz="1100" dirty="0" smtClean="0">
                <a:solidFill>
                  <a:srgbClr val="164A1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We’ll all </a:t>
            </a:r>
            <a:r>
              <a:rPr lang="en-GB" sz="1100" dirty="0" smtClean="0">
                <a:solidFill>
                  <a:srgbClr val="164A1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exhibit leadership qualities – </a:t>
            </a:r>
            <a:r>
              <a:rPr lang="en-GB" sz="1100" dirty="0" smtClean="0">
                <a:solidFill>
                  <a:srgbClr val="164A1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inspiring</a:t>
            </a:r>
            <a:r>
              <a:rPr lang="en-GB" sz="1100" dirty="0">
                <a:solidFill>
                  <a:srgbClr val="164A1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00" dirty="0" smtClean="0">
                <a:solidFill>
                  <a:srgbClr val="164A1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others and encouraging an </a:t>
            </a:r>
            <a:r>
              <a:rPr lang="en-GB" sz="1100" dirty="0">
                <a:solidFill>
                  <a:srgbClr val="164A1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environment where innovative ideas are generated and considered </a:t>
            </a:r>
          </a:p>
          <a:p>
            <a:pPr marL="171450" indent="-171450">
              <a:spcAft>
                <a:spcPts val="0"/>
              </a:spcAft>
              <a:buClr>
                <a:srgbClr val="164A16"/>
              </a:buClr>
              <a:buFont typeface="Wingdings" panose="05000000000000000000" pitchFamily="2" charset="2"/>
              <a:buChar char="§"/>
            </a:pPr>
            <a:endParaRPr lang="en-GB" sz="600" dirty="0" smtClean="0">
              <a:solidFill>
                <a:srgbClr val="164A16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spcAft>
                <a:spcPts val="0"/>
              </a:spcAft>
              <a:buClr>
                <a:srgbClr val="164A16"/>
              </a:buClr>
              <a:buFont typeface="Wingdings" panose="05000000000000000000" pitchFamily="2" charset="2"/>
              <a:buChar char="§"/>
            </a:pPr>
            <a:r>
              <a:rPr lang="en-GB" sz="1100" dirty="0">
                <a:solidFill>
                  <a:srgbClr val="164A1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We’ll</a:t>
            </a:r>
            <a:r>
              <a:rPr lang="en-GB" sz="1100" dirty="0" smtClean="0">
                <a:solidFill>
                  <a:srgbClr val="164A1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all have a </a:t>
            </a:r>
            <a:r>
              <a:rPr lang="en-GB" sz="1100" dirty="0" smtClean="0">
                <a:solidFill>
                  <a:srgbClr val="164A1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clear understanding of the business and a focus on delivering a high level of </a:t>
            </a:r>
            <a:r>
              <a:rPr lang="en-GB" sz="1100" dirty="0" smtClean="0">
                <a:solidFill>
                  <a:srgbClr val="164A1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customer care</a:t>
            </a:r>
          </a:p>
          <a:p>
            <a:pPr marL="171450" indent="-171450">
              <a:spcAft>
                <a:spcPts val="0"/>
              </a:spcAft>
              <a:buClr>
                <a:srgbClr val="164A16"/>
              </a:buClr>
              <a:buFont typeface="Wingdings" panose="05000000000000000000" pitchFamily="2" charset="2"/>
              <a:buChar char="§"/>
            </a:pPr>
            <a:endParaRPr lang="en-GB" sz="600" dirty="0">
              <a:solidFill>
                <a:srgbClr val="164A16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spcAft>
                <a:spcPts val="0"/>
              </a:spcAft>
              <a:buClr>
                <a:srgbClr val="164A16"/>
              </a:buClr>
              <a:buFont typeface="Wingdings" panose="05000000000000000000" pitchFamily="2" charset="2"/>
              <a:buChar char="§"/>
            </a:pPr>
            <a:r>
              <a:rPr lang="en-GB" sz="1100" dirty="0">
                <a:solidFill>
                  <a:srgbClr val="164A1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We’ll</a:t>
            </a:r>
            <a:r>
              <a:rPr lang="en-GB" sz="1100" dirty="0" smtClean="0">
                <a:solidFill>
                  <a:srgbClr val="164A1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have a culture of inclusive decision making and shared leadership</a:t>
            </a:r>
          </a:p>
          <a:p>
            <a:pPr marL="171450" indent="-171450">
              <a:spcAft>
                <a:spcPts val="0"/>
              </a:spcAft>
              <a:buClr>
                <a:srgbClr val="164A16"/>
              </a:buClr>
              <a:buFont typeface="Wingdings" panose="05000000000000000000" pitchFamily="2" charset="2"/>
              <a:buChar char="§"/>
            </a:pPr>
            <a:endParaRPr lang="en-GB" sz="600" dirty="0" smtClean="0">
              <a:solidFill>
                <a:srgbClr val="164A16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spcAft>
                <a:spcPts val="0"/>
              </a:spcAft>
              <a:buClr>
                <a:srgbClr val="164A16"/>
              </a:buClr>
              <a:buFont typeface="Wingdings" panose="05000000000000000000" pitchFamily="2" charset="2"/>
              <a:buChar char="§"/>
            </a:pPr>
            <a:r>
              <a:rPr lang="en-GB" sz="1100" dirty="0">
                <a:solidFill>
                  <a:srgbClr val="164A1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We’ll </a:t>
            </a:r>
            <a:r>
              <a:rPr lang="en-GB" sz="1100" dirty="0" smtClean="0">
                <a:solidFill>
                  <a:srgbClr val="164A1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maintain a realistic and positive attitude to challenges and adversity and support others to do the same.</a:t>
            </a:r>
          </a:p>
          <a:p>
            <a:pPr>
              <a:spcAft>
                <a:spcPts val="0"/>
              </a:spcAft>
            </a:pPr>
            <a:r>
              <a:rPr lang="en-GB" sz="1200" b="1" dirty="0">
                <a:solidFill>
                  <a:srgbClr val="0070C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0" name="Rectangle 9"/>
          <p:cNvSpPr/>
          <p:nvPr/>
        </p:nvSpPr>
        <p:spPr>
          <a:xfrm>
            <a:off x="6281886" y="3489748"/>
            <a:ext cx="2631082" cy="3288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87313">
              <a:spcBef>
                <a:spcPts val="300"/>
              </a:spcBef>
              <a:spcAft>
                <a:spcPts val="0"/>
              </a:spcAft>
            </a:pPr>
            <a:endParaRPr lang="en-GB" sz="1100" dirty="0" smtClean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7313">
              <a:spcBef>
                <a:spcPts val="300"/>
              </a:spcBef>
              <a:spcAft>
                <a:spcPts val="0"/>
              </a:spcAft>
            </a:pPr>
            <a:endParaRPr lang="en-GB" sz="1100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7313" lvl="0">
              <a:spcBef>
                <a:spcPts val="900"/>
              </a:spcBef>
            </a:pPr>
            <a:r>
              <a:rPr lang="en-GB" sz="1100" dirty="0" smtClean="0">
                <a:solidFill>
                  <a:srgbClr val="164A16"/>
                </a:solidFill>
              </a:rPr>
              <a:t>More than 90% of us will believe we’d be supported if we tried out a new idea, even if it may not work, by 2019 </a:t>
            </a:r>
            <a:endParaRPr lang="en-GB" sz="1100" dirty="0" smtClean="0">
              <a:solidFill>
                <a:srgbClr val="164A16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7313" lvl="0">
              <a:spcBef>
                <a:spcPts val="900"/>
              </a:spcBef>
            </a:pPr>
            <a:r>
              <a:rPr lang="en-GB" sz="1100" dirty="0" smtClean="0">
                <a:solidFill>
                  <a:srgbClr val="164A16"/>
                </a:solidFill>
              </a:rPr>
              <a:t>More than 85% of the people in our teams will have been encouraged to come up with new and better ways of doing things</a:t>
            </a:r>
            <a:r>
              <a:rPr lang="en-GB" sz="1100" dirty="0">
                <a:solidFill>
                  <a:srgbClr val="164A16"/>
                </a:solidFill>
              </a:rPr>
              <a:t>,</a:t>
            </a:r>
            <a:r>
              <a:rPr lang="en-GB" sz="1100" dirty="0" smtClean="0">
                <a:solidFill>
                  <a:srgbClr val="164A16"/>
                </a:solidFill>
              </a:rPr>
              <a:t> from 2018 </a:t>
            </a:r>
          </a:p>
          <a:p>
            <a:pPr marL="87313" lvl="0">
              <a:spcBef>
                <a:spcPts val="900"/>
              </a:spcBef>
            </a:pPr>
            <a:r>
              <a:rPr lang="en-GB" sz="1100" dirty="0" smtClean="0">
                <a:solidFill>
                  <a:srgbClr val="164A16"/>
                </a:solidFill>
              </a:rPr>
              <a:t>We’ll review how effectively we’ve lived by our values and support delivery of the Wellbeing Goals</a:t>
            </a:r>
            <a:endParaRPr lang="en-GB" sz="1100" dirty="0">
              <a:solidFill>
                <a:srgbClr val="164A16"/>
              </a:solidFill>
            </a:endParaRPr>
          </a:p>
          <a:p>
            <a:pPr marL="87313">
              <a:spcBef>
                <a:spcPts val="300"/>
              </a:spcBef>
            </a:pPr>
            <a:endParaRPr lang="en-GB" sz="1100" dirty="0" smtClean="0">
              <a:solidFill>
                <a:srgbClr val="164A16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563" indent="-182563">
              <a:spcBef>
                <a:spcPts val="300"/>
              </a:spcBef>
              <a:buFont typeface="Wingdings" panose="05000000000000000000" pitchFamily="2" charset="2"/>
              <a:buChar char="§"/>
            </a:pPr>
            <a:endParaRPr lang="en-GB" sz="1200" dirty="0">
              <a:solidFill>
                <a:srgbClr val="FF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563" indent="-182563"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GB" sz="1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2896374" y="4845771"/>
            <a:ext cx="240302" cy="576064"/>
          </a:xfrm>
          <a:prstGeom prst="rightArrow">
            <a:avLst/>
          </a:prstGeom>
          <a:solidFill>
            <a:srgbClr val="164A16"/>
          </a:solidFill>
          <a:ln>
            <a:solidFill>
              <a:srgbClr val="164A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ight Arrow 14"/>
          <p:cNvSpPr/>
          <p:nvPr/>
        </p:nvSpPr>
        <p:spPr>
          <a:xfrm rot="10800000">
            <a:off x="6037404" y="4841146"/>
            <a:ext cx="240302" cy="576064"/>
          </a:xfrm>
          <a:prstGeom prst="rightArrow">
            <a:avLst/>
          </a:prstGeom>
          <a:solidFill>
            <a:srgbClr val="164A16"/>
          </a:solidFill>
          <a:ln>
            <a:solidFill>
              <a:srgbClr val="164A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Connector 15"/>
          <p:cNvCxnSpPr/>
          <p:nvPr/>
        </p:nvCxnSpPr>
        <p:spPr>
          <a:xfrm>
            <a:off x="266672" y="4255745"/>
            <a:ext cx="2629488" cy="0"/>
          </a:xfrm>
          <a:prstGeom prst="line">
            <a:avLst/>
          </a:prstGeom>
          <a:ln w="19050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66672" y="5131219"/>
            <a:ext cx="2629488" cy="0"/>
          </a:xfrm>
          <a:prstGeom prst="line">
            <a:avLst/>
          </a:prstGeom>
          <a:ln w="19050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66672" y="5890387"/>
            <a:ext cx="2629488" cy="0"/>
          </a:xfrm>
          <a:prstGeom prst="line">
            <a:avLst/>
          </a:prstGeom>
          <a:ln w="19050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55576" y="3484659"/>
            <a:ext cx="0" cy="3286125"/>
          </a:xfrm>
          <a:prstGeom prst="line">
            <a:avLst/>
          </a:prstGeom>
          <a:ln w="19050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 rot="1358696">
            <a:off x="317225" y="3448988"/>
            <a:ext cx="369332" cy="73358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sz="1200" b="1" dirty="0" smtClean="0">
                <a:solidFill>
                  <a:schemeClr val="bg1">
                    <a:lumMod val="50000"/>
                  </a:schemeClr>
                </a:solidFill>
              </a:rPr>
              <a:t>Strategy</a:t>
            </a:r>
            <a:endParaRPr lang="en-GB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 rot="1358696">
            <a:off x="299849" y="4275644"/>
            <a:ext cx="369332" cy="69880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sz="1200" b="1" dirty="0" smtClean="0">
                <a:solidFill>
                  <a:schemeClr val="bg1">
                    <a:lumMod val="50000"/>
                  </a:schemeClr>
                </a:solidFill>
              </a:rPr>
              <a:t>Leaders</a:t>
            </a:r>
            <a:endParaRPr lang="en-GB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 rot="1358696">
            <a:off x="308909" y="5154840"/>
            <a:ext cx="369332" cy="68502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sz="1200" b="1" dirty="0" smtClean="0">
                <a:solidFill>
                  <a:schemeClr val="bg1">
                    <a:lumMod val="50000"/>
                  </a:schemeClr>
                </a:solidFill>
              </a:rPr>
              <a:t>Process</a:t>
            </a:r>
            <a:endParaRPr lang="en-GB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 rot="1358696">
            <a:off x="308908" y="5999944"/>
            <a:ext cx="369332" cy="61652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sz="1200" b="1" dirty="0" smtClean="0">
                <a:solidFill>
                  <a:schemeClr val="bg1">
                    <a:lumMod val="50000"/>
                  </a:schemeClr>
                </a:solidFill>
              </a:rPr>
              <a:t>People</a:t>
            </a:r>
            <a:endParaRPr lang="en-GB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91631" y="5115609"/>
            <a:ext cx="22443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rgbClr val="164A1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We will use our </a:t>
            </a:r>
            <a:r>
              <a:rPr lang="en-GB" sz="1100" b="1" dirty="0">
                <a:solidFill>
                  <a:srgbClr val="164A1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sz="1100" b="1" dirty="0" smtClean="0">
                <a:solidFill>
                  <a:srgbClr val="164A1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erformance </a:t>
            </a:r>
            <a:r>
              <a:rPr lang="en-GB" sz="1100" b="1" dirty="0">
                <a:solidFill>
                  <a:srgbClr val="164A1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GB" sz="1100" b="1" dirty="0" smtClean="0">
                <a:solidFill>
                  <a:srgbClr val="164A1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anagement </a:t>
            </a:r>
            <a:r>
              <a:rPr lang="en-GB" sz="1100" dirty="0">
                <a:solidFill>
                  <a:srgbClr val="164A1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system to identify </a:t>
            </a:r>
            <a:r>
              <a:rPr lang="en-GB" sz="1100" i="1" dirty="0">
                <a:solidFill>
                  <a:srgbClr val="164A1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en-GB" sz="1100" dirty="0">
                <a:solidFill>
                  <a:srgbClr val="164A1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we have </a:t>
            </a:r>
            <a:r>
              <a:rPr lang="en-GB" sz="1100" dirty="0" smtClean="0">
                <a:solidFill>
                  <a:srgbClr val="164A1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shown leadership </a:t>
            </a:r>
            <a:r>
              <a:rPr lang="en-GB" sz="1100" dirty="0">
                <a:solidFill>
                  <a:srgbClr val="164A1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in our </a:t>
            </a:r>
            <a:r>
              <a:rPr lang="en-GB" sz="1100" dirty="0" smtClean="0">
                <a:solidFill>
                  <a:srgbClr val="164A1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roles  </a:t>
            </a:r>
            <a:endParaRPr lang="en-GB" sz="1100" dirty="0">
              <a:solidFill>
                <a:srgbClr val="164A16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11651" y="4236729"/>
            <a:ext cx="224431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rgbClr val="164A1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We will </a:t>
            </a:r>
            <a:r>
              <a:rPr lang="en-GB" sz="1100" b="1" dirty="0" smtClean="0">
                <a:solidFill>
                  <a:srgbClr val="164A1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encourage leadership at all levels</a:t>
            </a:r>
            <a:r>
              <a:rPr lang="en-GB" sz="1100" dirty="0" smtClean="0">
                <a:solidFill>
                  <a:srgbClr val="164A1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- so we can all take initiative, challenge practice and take responsibility - by effective delegation and coaching</a:t>
            </a:r>
            <a:endParaRPr lang="en-GB" sz="1100" dirty="0">
              <a:solidFill>
                <a:srgbClr val="164A16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91631" y="5885041"/>
            <a:ext cx="224729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rgbClr val="164A1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GB" sz="1100" dirty="0" smtClean="0">
                <a:solidFill>
                  <a:srgbClr val="164A1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will all take responsibility for </a:t>
            </a:r>
            <a:r>
              <a:rPr lang="en-GB" sz="1100" b="1" dirty="0" smtClean="0">
                <a:solidFill>
                  <a:srgbClr val="164A1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our own behaviours </a:t>
            </a:r>
            <a:r>
              <a:rPr lang="en-GB" sz="1100" dirty="0" smtClean="0">
                <a:solidFill>
                  <a:srgbClr val="164A1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(see ‘roadmap’) – inspiring, delivering, learning and supporting each other. </a:t>
            </a:r>
            <a:endParaRPr lang="en-GB" sz="1100" dirty="0">
              <a:solidFill>
                <a:srgbClr val="164A16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267197" y="3194149"/>
            <a:ext cx="1856531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en-GB" sz="1600" b="1" dirty="0">
                <a:solidFill>
                  <a:srgbClr val="164A1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GB" sz="1200" b="1" dirty="0">
                <a:solidFill>
                  <a:srgbClr val="164A1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we’re doing:</a:t>
            </a:r>
            <a:endParaRPr lang="en-GB" sz="1200" dirty="0">
              <a:solidFill>
                <a:srgbClr val="164A16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3629498" y="3194149"/>
            <a:ext cx="1915083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600" b="1" dirty="0">
                <a:solidFill>
                  <a:srgbClr val="164A1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Where </a:t>
            </a:r>
            <a:r>
              <a:rPr lang="en-GB" sz="1200" b="1" dirty="0">
                <a:solidFill>
                  <a:srgbClr val="164A1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we’re going:</a:t>
            </a:r>
            <a:endParaRPr lang="en-GB" sz="1200" dirty="0">
              <a:solidFill>
                <a:srgbClr val="164A16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7308304" y="3182985"/>
            <a:ext cx="1622611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spcAft>
                <a:spcPts val="0"/>
              </a:spcAft>
            </a:pPr>
            <a:r>
              <a:rPr lang="en-GB" sz="1600" b="1" dirty="0">
                <a:solidFill>
                  <a:srgbClr val="164A1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</a:t>
            </a:r>
            <a:r>
              <a:rPr lang="en-GB" sz="1200" b="1" dirty="0">
                <a:solidFill>
                  <a:srgbClr val="164A1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we’ll know</a:t>
            </a:r>
            <a:r>
              <a:rPr lang="en-GB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GB" sz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en-GB" sz="12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17236" y="3486304"/>
            <a:ext cx="22443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rgbClr val="164A1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We will live by our organisational </a:t>
            </a:r>
            <a:r>
              <a:rPr lang="en-GB" sz="1100" b="1" dirty="0" smtClean="0">
                <a:solidFill>
                  <a:srgbClr val="164A1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values</a:t>
            </a:r>
            <a:r>
              <a:rPr lang="en-GB" sz="1100" dirty="0" smtClean="0">
                <a:solidFill>
                  <a:srgbClr val="164A1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– as that will positively impact delivery and Wellbeing outcomes</a:t>
            </a:r>
            <a:endParaRPr lang="en-GB" sz="1100" dirty="0">
              <a:solidFill>
                <a:srgbClr val="164A16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249756" y="1330075"/>
            <a:ext cx="7490595" cy="350649"/>
          </a:xfrm>
          <a:prstGeom prst="roundRect">
            <a:avLst/>
          </a:prstGeom>
          <a:solidFill>
            <a:srgbClr val="164A16"/>
          </a:solidFill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600" b="1" dirty="0" smtClean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Leadership</a:t>
            </a:r>
            <a:r>
              <a:rPr lang="en-GB" sz="1400" b="1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GB" sz="140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We all need to encourage inspirational leadership throughout NRW</a:t>
            </a:r>
            <a:endParaRPr lang="en-GB" sz="14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89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RW PPT 2010 Final">
  <a:themeElements>
    <a:clrScheme name="NRW colours">
      <a:dk1>
        <a:sysClr val="windowText" lastClr="000000"/>
      </a:dk1>
      <a:lt1>
        <a:sysClr val="window" lastClr="FFFFFF"/>
      </a:lt1>
      <a:dk2>
        <a:srgbClr val="3C3C41"/>
      </a:dk2>
      <a:lt2>
        <a:srgbClr val="FFFFFF"/>
      </a:lt2>
      <a:accent1>
        <a:srgbClr val="0091A5"/>
      </a:accent1>
      <a:accent2>
        <a:srgbClr val="2D962D"/>
      </a:accent2>
      <a:accent3>
        <a:srgbClr val="005541"/>
      </a:accent3>
      <a:accent4>
        <a:srgbClr val="82D2F0"/>
      </a:accent4>
      <a:accent5>
        <a:srgbClr val="3C3C41"/>
      </a:accent5>
      <a:accent6>
        <a:srgbClr val="95959D"/>
      </a:accent6>
      <a:hlink>
        <a:srgbClr val="82D2F0"/>
      </a:hlink>
      <a:folHlink>
        <a:srgbClr val="95959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Dwr / Water">
      <a:srgbClr val="0091A5"/>
    </a:custClr>
    <a:custClr name="Awyr / Air">
      <a:srgbClr val="82D2F0"/>
    </a:custClr>
    <a:custClr name="Bywyd gwyllt / Wildlife">
      <a:srgbClr val="2D962D"/>
    </a:custClr>
    <a:custClr name="Tir / Land">
      <a:srgbClr val="005541"/>
    </a:custClr>
    <a:custClr name="Llwyd / grey">
      <a:srgbClr val="3C3C41"/>
    </a:custClr>
  </a:custClr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be56660-2c31-41ef-bc00-23e72f632f2a">MANA-406488337-2</_dlc_DocId>
    <_dlc_DocIdUrl xmlns="9be56660-2c31-41ef-bc00-23e72f632f2a">
      <Url>https://cyfoethnaturiolcymru.sharepoint.com/teams/manbus/tp/dpt/_layouts/15/DocIdRedir.aspx?ID=MANA-406488337-2</Url>
      <Description>MANA-406488337-2</Description>
    </_dlc_DocIdUrl>
  </documentManagement>
</p:properties>
</file>

<file path=customXml/item3.xml><?xml version="1.0" encoding="utf-8"?>
<?mso-contentType ?>
<SharedContentType xmlns="Microsoft.SharePoint.Taxonomy.ContentTypeSync" SourceId="78499d3b-94a8-4059-8763-489d4400b14a" ContentTypeId="0x01010067EB80C5FE939D4A9B3D8BA62129B7F501" PreviousValue="false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NRW Word Document" ma:contentTypeID="0x01010067EB80C5FE939D4A9B3D8BA62129B7F501006EBBF0D1A08A684FAD13D553B24344EB" ma:contentTypeVersion="16" ma:contentTypeDescription="" ma:contentTypeScope="" ma:versionID="8bfe50166260643ce217e2f5919a4fff">
  <xsd:schema xmlns:xsd="http://www.w3.org/2001/XMLSchema" xmlns:xs="http://www.w3.org/2001/XMLSchema" xmlns:p="http://schemas.microsoft.com/office/2006/metadata/properties" xmlns:ns2="9be56660-2c31-41ef-bc00-23e72f632f2a" targetNamespace="http://schemas.microsoft.com/office/2006/metadata/properties" ma:root="true" ma:fieldsID="6c9e6145f7cdd7a9076cfd7ab770448c" ns2:_="">
    <xsd:import namespace="9be56660-2c31-41ef-bc00-23e72f632f2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e56660-2c31-41ef-bc00-23e72f632f2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0E02B1E-CF0A-4410-8085-71AFF7E34312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9863021D-F80B-4F53-AE58-2DDF0C179AEB}">
  <ds:schemaRefs>
    <ds:schemaRef ds:uri="http://www.w3.org/XML/1998/namespac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9be56660-2c31-41ef-bc00-23e72f632f2a"/>
    <ds:schemaRef ds:uri="http://schemas.microsoft.com/office/2006/metadata/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67C15A2A-1DD2-4F51-8BC7-66E09811B7D9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FC7E1DE5-9408-4BF1-8C8B-B0BD9A350E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be56660-2c31-41ef-bc00-23e72f632f2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A8A20901-2C88-46D4-802F-207043020B7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NRW PowerPoint Template</Template>
  <TotalTime>5441</TotalTime>
  <Words>4688</Words>
  <Application>Microsoft Office PowerPoint</Application>
  <PresentationFormat>On-screen Show (4:3)</PresentationFormat>
  <Paragraphs>671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Times New Roman</vt:lpstr>
      <vt:lpstr>Wingdings</vt:lpstr>
      <vt:lpstr>NRW PPT 2010 Final</vt:lpstr>
      <vt:lpstr>Developing NRW’s Teams and People - Our Strategy (2016-20) Datblygu Timau a Phobl CNC – Ein Strategaeth (2016-20)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People Management Focus</vt:lpstr>
      <vt:lpstr>Our Delivery Plan 2016/17   </vt:lpstr>
      <vt:lpstr>PowerPoint Presentation</vt:lpstr>
      <vt:lpstr>PowerPoint Presentation</vt:lpstr>
      <vt:lpstr>PowerPoint Presentation</vt:lpstr>
      <vt:lpstr>PowerPoint Presentation</vt:lpstr>
    </vt:vector>
  </TitlesOfParts>
  <Company>Forestry Commission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Organisational Development &amp; People Management Strategy</dc:title>
  <dc:creator>Dawson, Hannah</dc:creator>
  <cp:lastModifiedBy>Mills, Geralene</cp:lastModifiedBy>
  <cp:revision>309</cp:revision>
  <cp:lastPrinted>2016-02-17T09:30:02Z</cp:lastPrinted>
  <dcterms:created xsi:type="dcterms:W3CDTF">2015-09-22T08:20:41Z</dcterms:created>
  <dcterms:modified xsi:type="dcterms:W3CDTF">2016-03-15T09:54:17Z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0x01010067EB80C5FE939D4A9B3D8BA62129B7F501006EBBF0D1A08A684FAD13D553B24344EB</vt:lpwstr>
  </property>
  <property fmtid="{D5CDD505-2E9C-101B-9397-08002B2CF9AE}" pid="3" name="_dlc_DocIdItemGuid">
    <vt:lpwstr>8f96d0c2-2f53-455f-8951-ad306c410f7c</vt:lpwstr>
  </property>
</Properties>
</file>