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9" r:id="rId5"/>
  </p:sldMasterIdLst>
  <p:notesMasterIdLst>
    <p:notesMasterId r:id="rId29"/>
  </p:notesMasterIdLst>
  <p:handoutMasterIdLst>
    <p:handoutMasterId r:id="rId30"/>
  </p:handoutMasterIdLst>
  <p:sldIdLst>
    <p:sldId id="265" r:id="rId6"/>
    <p:sldId id="266" r:id="rId7"/>
    <p:sldId id="309" r:id="rId8"/>
    <p:sldId id="285" r:id="rId9"/>
    <p:sldId id="286" r:id="rId10"/>
    <p:sldId id="270" r:id="rId11"/>
    <p:sldId id="271" r:id="rId12"/>
    <p:sldId id="272" r:id="rId13"/>
    <p:sldId id="296" r:id="rId14"/>
    <p:sldId id="297" r:id="rId15"/>
    <p:sldId id="322" r:id="rId16"/>
    <p:sldId id="323" r:id="rId17"/>
    <p:sldId id="327" r:id="rId18"/>
    <p:sldId id="328" r:id="rId19"/>
    <p:sldId id="324" r:id="rId20"/>
    <p:sldId id="329" r:id="rId21"/>
    <p:sldId id="326" r:id="rId22"/>
    <p:sldId id="330" r:id="rId23"/>
    <p:sldId id="334" r:id="rId24"/>
    <p:sldId id="333" r:id="rId25"/>
    <p:sldId id="321" r:id="rId26"/>
    <p:sldId id="281" r:id="rId27"/>
    <p:sldId id="264" r:id="rId28"/>
  </p:sldIdLst>
  <p:sldSz cx="12801600" cy="9601200" type="A3"/>
  <p:notesSz cx="9866313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F9F"/>
    <a:srgbClr val="4081A2"/>
    <a:srgbClr val="FF00FF"/>
    <a:srgbClr val="FF6600"/>
    <a:srgbClr val="FF0000"/>
    <a:srgbClr val="4C94B8"/>
    <a:srgbClr val="5D9EBF"/>
    <a:srgbClr val="005071"/>
    <a:srgbClr val="5E9EB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4" autoAdjust="0"/>
    <p:restoredTop sz="84343" autoAdjust="0"/>
  </p:normalViewPr>
  <p:slideViewPr>
    <p:cSldViewPr>
      <p:cViewPr varScale="1">
        <p:scale>
          <a:sx n="40" d="100"/>
          <a:sy n="40" d="100"/>
        </p:scale>
        <p:origin x="1720" y="6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c-dns01.corp.cartreficonwy.org\data\Capital\10.0%20ENVIRONMENTAL\ENVIRO%20STREAMS\MAJOR%20ENVIRO%20PROJECTS\TRE%20CWM\TENANT%20LIAISON\CONSULTATION\CONSULTATION%201\TRE%20CWM%20ConsultationAnalysi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Emotional</a:t>
            </a:r>
            <a:r>
              <a:rPr lang="en-GB" baseline="0"/>
              <a:t> Response (All stations)</a:t>
            </a:r>
            <a:endParaRPr lang="en-GB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'Emotion Response'!$A$34:$A$35</c:f>
              <c:strCache>
                <c:ptCount val="2"/>
                <c:pt idx="0">
                  <c:v>Total Positive responses</c:v>
                </c:pt>
                <c:pt idx="1">
                  <c:v>Total Negative responses</c:v>
                </c:pt>
              </c:strCache>
            </c:strRef>
          </c:cat>
          <c:val>
            <c:numRef>
              <c:f>'Emotion Response'!$G$34:$G$35</c:f>
              <c:numCache>
                <c:formatCode>0</c:formatCode>
                <c:ptCount val="2"/>
                <c:pt idx="0">
                  <c:v>48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8-42D0-936E-48E96CD4310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3" tIns="45736" rIns="91473" bIns="4573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3" tIns="45736" rIns="91473" bIns="4573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3" tIns="45736" rIns="91473" bIns="4573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3" tIns="45736" rIns="91473" bIns="4573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157C4B8-1616-42E8-A1BB-E7DF5E294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3" tIns="45736" rIns="91473" bIns="4573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3" tIns="45736" rIns="91473" bIns="4573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9463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3" tIns="45736" rIns="91473" bIns="45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3" tIns="45736" rIns="91473" bIns="4573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3" tIns="45736" rIns="91473" bIns="4573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2C3C070-F705-4B02-ABD1-E9702F536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="1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Next slide- finished projects</a:t>
            </a:r>
          </a:p>
          <a:p>
            <a:r>
              <a:rPr lang="en-GB" dirty="0"/>
              <a:t>Introducing trees into the streetscape…</a:t>
            </a:r>
          </a:p>
          <a:p>
            <a:r>
              <a:rPr lang="en-GB" dirty="0"/>
              <a:t>Attractiveness</a:t>
            </a:r>
          </a:p>
          <a:p>
            <a:r>
              <a:rPr lang="en-GB" dirty="0"/>
              <a:t>Quality</a:t>
            </a:r>
            <a:r>
              <a:rPr lang="en-GB" baseline="0" dirty="0"/>
              <a:t> of air</a:t>
            </a:r>
          </a:p>
          <a:p>
            <a:r>
              <a:rPr lang="en-GB" baseline="0" dirty="0"/>
              <a:t>Green space</a:t>
            </a:r>
          </a:p>
          <a:p>
            <a:r>
              <a:rPr lang="en-GB" baseline="0" dirty="0"/>
              <a:t>Pride in the area</a:t>
            </a:r>
          </a:p>
          <a:p>
            <a:r>
              <a:rPr lang="en-GB" baseline="0" dirty="0"/>
              <a:t>biodiversity</a:t>
            </a:r>
          </a:p>
          <a:p>
            <a:endParaRPr lang="en-GB" baseline="0" dirty="0"/>
          </a:p>
          <a:p>
            <a:r>
              <a:rPr lang="en-GB" baseline="0" dirty="0"/>
              <a:t>Defensible space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C070-F705-4B02-ABD1-E9702F536E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b="1" dirty="0">
                <a:latin typeface="Arial" pitchFamily="34" charset="0"/>
                <a:ea typeface="ＭＳ Ｐゴシック" pitchFamily="34" charset="-128"/>
              </a:rPr>
              <a:t>Next</a:t>
            </a:r>
            <a:r>
              <a:rPr lang="en-US" altLang="en-US" b="1" baseline="0" dirty="0">
                <a:latin typeface="Arial" pitchFamily="34" charset="0"/>
                <a:ea typeface="ＭＳ Ｐゴシック" pitchFamily="34" charset="-128"/>
              </a:rPr>
              <a:t> slide- satisfaction results</a:t>
            </a:r>
            <a:endParaRPr lang="en-US" altLang="en-US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baseline="0" dirty="0">
                <a:latin typeface="Arial" pitchFamily="34" charset="0"/>
                <a:ea typeface="ＭＳ Ｐゴシック" pitchFamily="34" charset="-128"/>
              </a:rPr>
              <a:t>Next slide- lessons learned</a:t>
            </a: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i="1" dirty="0"/>
              <a:t>CC Ethos regarding the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WHQS as prompter for org to start down path of KTP , </a:t>
            </a:r>
            <a:r>
              <a:rPr lang="en-US" sz="1200" i="1" dirty="0" err="1"/>
              <a:t>etc</a:t>
            </a:r>
            <a:endParaRPr lang="en-US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Employment and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 </a:t>
            </a:r>
            <a:r>
              <a:rPr lang="en-GB" sz="1200" i="1" dirty="0"/>
              <a:t>Functional – community</a:t>
            </a:r>
            <a:r>
              <a:rPr lang="en-GB" sz="1200" i="1" baseline="0" dirty="0"/>
              <a:t> to be proud of</a:t>
            </a:r>
            <a:endParaRPr lang="en-GB" altLang="en-US" dirty="0">
              <a:latin typeface="Arial" pitchFamily="34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latin typeface="Arial" pitchFamily="34" charset="0"/>
              <a:ea typeface="ＭＳ Ｐゴシック" pitchFamily="34" charset="-128"/>
            </a:endParaRPr>
          </a:p>
          <a:p>
            <a:endParaRPr lang="en-GB" altLang="en-US" b="1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baseline="0" dirty="0">
                <a:latin typeface="Arial" pitchFamily="34" charset="0"/>
                <a:ea typeface="ＭＳ Ｐゴシック" pitchFamily="34" charset="-128"/>
              </a:rPr>
              <a:t>Next slide- </a:t>
            </a:r>
            <a:r>
              <a:rPr lang="en-US" altLang="en-US" b="1" baseline="0">
                <a:latin typeface="Arial" pitchFamily="34" charset="0"/>
                <a:ea typeface="ＭＳ Ｐゴシック" pitchFamily="34" charset="-128"/>
              </a:rPr>
              <a:t>other facts and figures</a:t>
            </a:r>
            <a:endParaRPr lang="en-US" altLang="en-US" b="1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itchFamily="34" charset="0"/>
                <a:ea typeface="ＭＳ Ｐゴシック" pitchFamily="34" charset="-128"/>
              </a:rPr>
              <a:t>As you saw from the graphs we had a constant negativity- </a:t>
            </a:r>
          </a:p>
          <a:p>
            <a:r>
              <a:rPr lang="en-GB" altLang="en-US" dirty="0">
                <a:latin typeface="Arial" pitchFamily="34" charset="0"/>
                <a:ea typeface="ＭＳ Ｐゴシック" pitchFamily="34" charset="-128"/>
              </a:rPr>
              <a:t>Difference in engagement on different estates</a:t>
            </a:r>
          </a:p>
          <a:p>
            <a:r>
              <a:rPr lang="en-GB" altLang="en-US" dirty="0">
                <a:latin typeface="Arial" pitchFamily="34" charset="0"/>
                <a:ea typeface="ＭＳ Ｐゴシック" pitchFamily="34" charset="-128"/>
              </a:rPr>
              <a:t>Plan out project from start</a:t>
            </a:r>
          </a:p>
          <a:p>
            <a:r>
              <a:rPr lang="en-GB" altLang="en-US" dirty="0">
                <a:latin typeface="Arial" pitchFamily="34" charset="0"/>
                <a:ea typeface="ＭＳ Ｐゴシック" pitchFamily="34" charset="-128"/>
              </a:rPr>
              <a:t>Timing of engagement- spring summer</a:t>
            </a:r>
          </a:p>
          <a:p>
            <a:r>
              <a:rPr lang="en-GB" altLang="en-US" dirty="0">
                <a:latin typeface="Arial" pitchFamily="34" charset="0"/>
                <a:ea typeface="ＭＳ Ｐゴシック" pitchFamily="34" charset="-128"/>
              </a:rPr>
              <a:t>Time to consult again on concepts- site specific</a:t>
            </a:r>
          </a:p>
          <a:p>
            <a:r>
              <a:rPr lang="en-GB" altLang="en-US" dirty="0">
                <a:latin typeface="Arial" pitchFamily="34" charset="0"/>
                <a:ea typeface="ＭＳ Ｐゴシック" pitchFamily="34" charset="-128"/>
              </a:rPr>
              <a:t>Strategic partners- change in the economic / political landscape- austerity</a:t>
            </a:r>
          </a:p>
          <a:p>
            <a:r>
              <a:rPr lang="en-GB" altLang="en-US" dirty="0">
                <a:latin typeface="Arial" pitchFamily="34" charset="0"/>
                <a:ea typeface="ＭＳ Ｐゴシック" pitchFamily="34" charset="-128"/>
              </a:rPr>
              <a:t>Community action group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C070-F705-4B02-ABD1-E9702F536E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2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C070-F705-4B02-ABD1-E9702F536E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5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C070-F705-4B02-ABD1-E9702F536E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Historically Tre Cwm has had a negative reputation…</a:t>
            </a:r>
          </a:p>
          <a:p>
            <a:pPr marL="0" indent="0" eaLnBrk="1" hangingPunct="1">
              <a:lnSpc>
                <a:spcPct val="150000"/>
              </a:lnSpc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571500" indent="-5715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High levels of unemployment, crime and ASB</a:t>
            </a:r>
          </a:p>
          <a:p>
            <a:pPr marL="571500" indent="-5715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Long-term Communities First area</a:t>
            </a:r>
          </a:p>
          <a:p>
            <a:pPr marL="571500" indent="-5715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Within top 10% of Welsh Index of Multiple Deprivation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C070-F705-4B02-ABD1-E9702F536E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C070-F705-4B02-ABD1-E9702F536E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4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57200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  <a:p>
            <a:pPr marL="171450" indent="-171450" defTabSz="457200">
              <a:buFontTx/>
              <a:buChar char="•"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First consultation held on 23</a:t>
            </a:r>
            <a:r>
              <a:rPr lang="en-US" altLang="en-US" baseline="30000" dirty="0">
                <a:latin typeface="Arial" pitchFamily="34" charset="0"/>
                <a:ea typeface="ＭＳ Ｐゴシック" pitchFamily="34" charset="-128"/>
              </a:rPr>
              <a:t>rd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 October 2014</a:t>
            </a:r>
          </a:p>
          <a:p>
            <a:pPr marL="171450" indent="-171450" defTabSz="457200">
              <a:buFontTx/>
              <a:buChar char="•"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  <a:p>
            <a:pPr marL="171450" indent="-171450" defTabSz="457200">
              <a:buFontTx/>
              <a:buChar char="•"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We used the same consultation technique as for Peulwys</a:t>
            </a:r>
          </a:p>
          <a:p>
            <a:pPr marL="0" indent="0" defTabSz="45720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  <a:p>
            <a:pPr marL="171450" indent="-171450" defTabSz="457200">
              <a:buFontTx/>
              <a:buChar char="•"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This gave us a clear brief of the main</a:t>
            </a:r>
            <a:r>
              <a:rPr lang="en-US" altLang="en-US" baseline="0" dirty="0">
                <a:latin typeface="Arial" pitchFamily="34" charset="0"/>
                <a:ea typeface="ＭＳ Ｐゴシック" pitchFamily="34" charset="-128"/>
              </a:rPr>
              <a:t> issues affecting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 the community</a:t>
            </a:r>
          </a:p>
          <a:p>
            <a:pPr marL="171450" indent="-171450" defTabSz="457200">
              <a:buFontTx/>
              <a:buChar char="•"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171450" indent="-171450" defTabSz="457200">
              <a:buFontTx/>
              <a:buChar char="•"/>
            </a:pPr>
            <a:r>
              <a:rPr lang="en-US" altLang="en-US" baseline="0" dirty="0">
                <a:latin typeface="Arial" pitchFamily="34" charset="0"/>
                <a:ea typeface="ＭＳ Ｐゴシック" pitchFamily="34" charset="-128"/>
              </a:rPr>
              <a:t>Consultation also held with County </a:t>
            </a:r>
            <a:r>
              <a:rPr lang="en-US" altLang="en-US" baseline="0" dirty="0" err="1">
                <a:latin typeface="Arial" pitchFamily="34" charset="0"/>
                <a:ea typeface="ＭＳ Ｐゴシック" pitchFamily="34" charset="-128"/>
              </a:rPr>
              <a:t>Councillors</a:t>
            </a: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171450" indent="-171450" defTabSz="457200">
              <a:buFontTx/>
              <a:buChar char="•"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 defTabSz="45720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 defTabSz="457200">
              <a:buFontTx/>
              <a:buNone/>
            </a:pPr>
            <a:endParaRPr lang="en-US" altLang="en-US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62D83D2-7C7F-454E-A35B-8118F66A0935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Pie</a:t>
            </a:r>
            <a:r>
              <a:rPr lang="en-US" altLang="en-US" baseline="0" dirty="0">
                <a:latin typeface="Arial" pitchFamily="34" charset="0"/>
                <a:ea typeface="ＭＳ Ｐゴシック" pitchFamily="34" charset="-128"/>
              </a:rPr>
              <a:t> chart shows results from emotional response </a:t>
            </a:r>
            <a:r>
              <a:rPr lang="en-US" altLang="en-US" b="1" baseline="0" dirty="0">
                <a:latin typeface="Arial" pitchFamily="34" charset="0"/>
                <a:ea typeface="ＭＳ Ｐゴシック" pitchFamily="34" charset="-128"/>
              </a:rPr>
              <a:t>across all 5 feedback stations</a:t>
            </a:r>
          </a:p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baseline="0" dirty="0">
                <a:latin typeface="Arial" pitchFamily="34" charset="0"/>
                <a:ea typeface="ＭＳ Ｐゴシック" pitchFamily="34" charset="-128"/>
              </a:rPr>
              <a:t>When asked </a:t>
            </a:r>
            <a:r>
              <a:rPr lang="en-US" altLang="en-US" b="1" baseline="0" dirty="0">
                <a:latin typeface="Arial" pitchFamily="34" charset="0"/>
                <a:ea typeface="ＭＳ Ｐゴシック" pitchFamily="34" charset="-128"/>
              </a:rPr>
              <a:t>how does this space make you feel?</a:t>
            </a:r>
          </a:p>
          <a:p>
            <a:pPr marL="0" indent="0">
              <a:buFontTx/>
              <a:buNone/>
            </a:pP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A1E7FD-9304-4CBC-B2B1-88AD4063293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There were </a:t>
            </a:r>
            <a:r>
              <a:rPr lang="en-US" altLang="en-US" b="1" dirty="0">
                <a:latin typeface="Arial" pitchFamily="34" charset="0"/>
                <a:ea typeface="ＭＳ Ｐゴシック" pitchFamily="34" charset="-128"/>
              </a:rPr>
              <a:t>three clear themes 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that came from our consultation…</a:t>
            </a:r>
            <a:endParaRPr lang="en-US" alt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..so in summary..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758A784-8F18-4083-84B2-4B577EC77B0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Visuals to help communicate the vision</a:t>
            </a:r>
          </a:p>
          <a:p>
            <a:endParaRPr lang="en-GB" dirty="0"/>
          </a:p>
          <a:p>
            <a:r>
              <a:rPr lang="en-GB" dirty="0"/>
              <a:t>Integrating</a:t>
            </a:r>
            <a:r>
              <a:rPr lang="en-GB" baseline="0" dirty="0"/>
              <a:t> Ty Llywelyn by providing better access…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3C070-F705-4B02-ABD1-E9702F536E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9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7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0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5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5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8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6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5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0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89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8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6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0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0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61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7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4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91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849" indent="0">
              <a:buNone/>
              <a:defRPr sz="3900"/>
            </a:lvl2pPr>
            <a:lvl3pPr marL="1279698" indent="0">
              <a:buNone/>
              <a:defRPr sz="3400"/>
            </a:lvl3pPr>
            <a:lvl4pPr marL="1919547" indent="0">
              <a:buNone/>
              <a:defRPr sz="2800"/>
            </a:lvl4pPr>
            <a:lvl5pPr marL="2559397" indent="0">
              <a:buNone/>
              <a:defRPr sz="2800"/>
            </a:lvl5pPr>
            <a:lvl6pPr marL="3199246" indent="0">
              <a:buNone/>
              <a:defRPr sz="2800"/>
            </a:lvl6pPr>
            <a:lvl7pPr marL="3839098" indent="0">
              <a:buNone/>
              <a:defRPr sz="2800"/>
            </a:lvl7pPr>
            <a:lvl8pPr marL="4478947" indent="0">
              <a:buNone/>
              <a:defRPr sz="2800"/>
            </a:lvl8pPr>
            <a:lvl9pPr marL="5118796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70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4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328192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928393"/>
            <a:ext cx="11522075" cy="56488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833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3" y="537845"/>
            <a:ext cx="4031615" cy="114703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0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272208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928391"/>
            <a:ext cx="5684837" cy="56488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928391"/>
            <a:ext cx="5684838" cy="56488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78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256184"/>
            <a:ext cx="11522075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897138"/>
            <a:ext cx="5656262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3792489"/>
            <a:ext cx="5656262" cy="478477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2897138"/>
            <a:ext cx="5659438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792487"/>
            <a:ext cx="5659438" cy="47847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256184"/>
            <a:ext cx="11522075" cy="16002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31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05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4" y="1272208"/>
            <a:ext cx="5400599" cy="1584176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054" y="1272208"/>
            <a:ext cx="7156450" cy="730505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104" y="2928391"/>
            <a:ext cx="5400599" cy="5648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44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1272208"/>
            <a:ext cx="7680325" cy="534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30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9" descr="CC Logo with strapline 08050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30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2513013" y="912813"/>
            <a:ext cx="10288587" cy="287337"/>
          </a:xfrm>
          <a:prstGeom prst="rect">
            <a:avLst/>
          </a:prstGeom>
          <a:solidFill>
            <a:srgbClr val="5E9EBF"/>
          </a:solidFill>
          <a:ln w="9525">
            <a:solidFill>
              <a:srgbClr val="5E9E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8832850"/>
            <a:ext cx="12801600" cy="768350"/>
          </a:xfrm>
          <a:prstGeom prst="rect">
            <a:avLst/>
          </a:prstGeom>
          <a:solidFill>
            <a:srgbClr val="5E9EBF"/>
          </a:solidFill>
          <a:ln w="9525">
            <a:solidFill>
              <a:srgbClr val="5E9E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" name="Picture 4" descr="HouseInO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2850"/>
            <a:ext cx="592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12788" y="9049072"/>
            <a:ext cx="12088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>
                <a:solidFill>
                  <a:srgbClr val="3F7F9F"/>
                </a:solidFill>
              </a:rPr>
              <a:t>Creu</a:t>
            </a:r>
            <a:r>
              <a:rPr lang="en-US" sz="2000" b="1" i="1" dirty="0">
                <a:solidFill>
                  <a:srgbClr val="3F7F9F"/>
                </a:solidFill>
              </a:rPr>
              <a:t> </a:t>
            </a:r>
            <a:r>
              <a:rPr lang="en-US" sz="2000" b="1" i="1" dirty="0" err="1">
                <a:solidFill>
                  <a:srgbClr val="3F7F9F"/>
                </a:solidFill>
              </a:rPr>
              <a:t>cymunedau</a:t>
            </a:r>
            <a:r>
              <a:rPr lang="en-US" sz="2000" b="1" i="1" dirty="0">
                <a:solidFill>
                  <a:srgbClr val="3F7F9F"/>
                </a:solidFill>
              </a:rPr>
              <a:t> </a:t>
            </a:r>
            <a:r>
              <a:rPr lang="en-US" sz="2000" b="1" i="1" dirty="0" err="1">
                <a:solidFill>
                  <a:srgbClr val="3F7F9F"/>
                </a:solidFill>
              </a:rPr>
              <a:t>i</a:t>
            </a:r>
            <a:r>
              <a:rPr lang="en-US" sz="2000" b="1" i="1" dirty="0">
                <a:solidFill>
                  <a:srgbClr val="3F7F9F"/>
                </a:solidFill>
              </a:rPr>
              <a:t> </a:t>
            </a:r>
            <a:r>
              <a:rPr lang="en-US" sz="2000" b="1" i="1" dirty="0" err="1">
                <a:solidFill>
                  <a:srgbClr val="3F7F9F"/>
                </a:solidFill>
              </a:rPr>
              <a:t>fod</a:t>
            </a:r>
            <a:r>
              <a:rPr lang="en-US" sz="2000" b="1" i="1" dirty="0">
                <a:solidFill>
                  <a:srgbClr val="3F7F9F"/>
                </a:solidFill>
              </a:rPr>
              <a:t> </a:t>
            </a:r>
            <a:r>
              <a:rPr lang="en-US" sz="2000" b="1" i="1" dirty="0" err="1">
                <a:solidFill>
                  <a:srgbClr val="3F7F9F"/>
                </a:solidFill>
              </a:rPr>
              <a:t>yn</a:t>
            </a:r>
            <a:r>
              <a:rPr lang="en-US" sz="2000" b="1" i="1" dirty="0">
                <a:solidFill>
                  <a:srgbClr val="3F7F9F"/>
                </a:solidFill>
              </a:rPr>
              <a:t> </a:t>
            </a:r>
            <a:r>
              <a:rPr lang="en-US" sz="2000" b="1" i="1" dirty="0" err="1">
                <a:solidFill>
                  <a:srgbClr val="3F7F9F"/>
                </a:solidFill>
              </a:rPr>
              <a:t>falch</a:t>
            </a:r>
            <a:r>
              <a:rPr lang="en-US" sz="2000" b="1" i="1" dirty="0">
                <a:solidFill>
                  <a:srgbClr val="3F7F9F"/>
                </a:solidFill>
              </a:rPr>
              <a:t> </a:t>
            </a:r>
            <a:r>
              <a:rPr lang="en-US" sz="2000" b="1" i="1" dirty="0" err="1">
                <a:solidFill>
                  <a:srgbClr val="3F7F9F"/>
                </a:solidFill>
              </a:rPr>
              <a:t>ohonynt</a:t>
            </a:r>
            <a:r>
              <a:rPr lang="en-US" sz="2000" b="1" i="1" dirty="0">
                <a:solidFill>
                  <a:srgbClr val="3F7F9F"/>
                </a:solidFill>
              </a:rPr>
              <a:t>     </a:t>
            </a:r>
            <a:r>
              <a:rPr lang="en-US" sz="2000" b="1" i="1" dirty="0">
                <a:solidFill>
                  <a:srgbClr val="3F7F9F"/>
                </a:solidFill>
                <a:latin typeface="Calibri"/>
                <a:cs typeface="Calibri"/>
              </a:rPr>
              <a:t>•</a:t>
            </a:r>
            <a:r>
              <a:rPr lang="en-US" sz="2000" b="1" i="1" dirty="0">
                <a:solidFill>
                  <a:srgbClr val="3F7F9F"/>
                </a:solidFill>
              </a:rPr>
              <a:t>     Creating communities to be proud of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1279525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2pPr>
      <a:lvl3pPr algn="ctr" defTabSz="1279525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3pPr>
      <a:lvl4pPr algn="ctr" defTabSz="1279525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4pPr>
      <a:lvl5pPr algn="ctr" defTabSz="1279525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279525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279525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279525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279525" rtl="0" eaLnBrk="1" fontAlgn="base" hangingPunct="1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79425" indent="-479425" algn="l" defTabSz="1279525" rtl="0" eaLnBrk="1" fontAlgn="base" hangingPunct="1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1" fontAlgn="base" hangingPunct="1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600200" indent="-320675" algn="l" defTabSz="1279525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9963" indent="-319088" algn="l" defTabSz="127952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9725" indent="-319088" algn="l" defTabSz="1279525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336925" indent="-319088" algn="l" defTabSz="1279525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794125" indent="-319088" algn="l" defTabSz="1279525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251325" indent="-319088" algn="l" defTabSz="1279525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708525" indent="-319088" algn="l" defTabSz="1279525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70" tIns="63987" rIns="127970" bIns="6398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70" tIns="63987" rIns="127970" bIns="639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4A99-05E2-4695-8B86-137E7623F44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F1F0-F22D-46D2-BB9B-BD7D2393B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1279698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888" indent="-479888" algn="l" defTabSz="1279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56" indent="-399904" algn="l" defTabSz="1279698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625" indent="-319925" algn="l" defTabSz="1279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474" indent="-319925" algn="l" defTabSz="12796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323" indent="-319925" algn="l" defTabSz="1279698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172" indent="-319925" algn="l" defTabSz="1279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021" indent="-319925" algn="l" defTabSz="1279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872" indent="-319925" algn="l" defTabSz="1279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8723" indent="-319925" algn="l" defTabSz="1279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9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6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39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24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0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9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79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wen.veldhuizen@cartreficonwy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tthew.stowe@cartreficonwy.or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072208" y="3144416"/>
            <a:ext cx="10585176" cy="49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GB" sz="3600" b="1" dirty="0"/>
              <a:t>From grey to green –</a:t>
            </a:r>
          </a:p>
          <a:p>
            <a:pPr algn="ctr"/>
            <a:r>
              <a:rPr lang="en-GB" sz="3600" b="1" dirty="0"/>
              <a:t>Working with people and nature to regenerate the Tre Cwm housing estate.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r>
              <a:rPr lang="en-GB" sz="3600" b="1" dirty="0">
                <a:solidFill>
                  <a:srgbClr val="3F7F9F"/>
                </a:solidFill>
              </a:rPr>
              <a:t>Wales Green Infrastructure Forum</a:t>
            </a:r>
          </a:p>
          <a:p>
            <a:pPr algn="ctr"/>
            <a:r>
              <a:rPr lang="en-GB" sz="3200" dirty="0">
                <a:solidFill>
                  <a:srgbClr val="3F7F9F"/>
                </a:solidFill>
              </a:rPr>
              <a:t>Annual Meeting</a:t>
            </a:r>
          </a:p>
          <a:p>
            <a:pPr algn="ctr"/>
            <a:endParaRPr lang="en-GB" sz="3600" b="1" dirty="0">
              <a:solidFill>
                <a:srgbClr val="3F7F9F"/>
              </a:solidFill>
            </a:endParaRPr>
          </a:p>
          <a:p>
            <a:pPr algn="ctr"/>
            <a:r>
              <a:rPr lang="en-GB" sz="3200" b="1" dirty="0">
                <a:solidFill>
                  <a:srgbClr val="3F7F9F"/>
                </a:solidFill>
              </a:rPr>
              <a:t>16 October 2019</a:t>
            </a:r>
          </a:p>
        </p:txBody>
      </p:sp>
      <p:pic>
        <p:nvPicPr>
          <p:cNvPr id="28677" name="Picture 4" descr="CC Logo with strapline 08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85" y="264479"/>
            <a:ext cx="4207193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12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eet Trees phot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4" y="1051598"/>
            <a:ext cx="10579835" cy="7475210"/>
          </a:xfrm>
          <a:prstGeom prst="rect">
            <a:avLst/>
          </a:prstGeom>
        </p:spPr>
      </p:pic>
      <p:pic>
        <p:nvPicPr>
          <p:cNvPr id="5" name="Picture 4" descr="StreetTrees.jp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82" y="924876"/>
            <a:ext cx="10836000" cy="76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0160" y="1344216"/>
            <a:ext cx="11521440" cy="1245860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rgbClr val="0070C0"/>
                </a:solidFill>
              </a:rPr>
              <a:t>Approval of a £75k </a:t>
            </a:r>
            <a:r>
              <a:rPr lang="en-GB" sz="3400" b="1" dirty="0" err="1">
                <a:solidFill>
                  <a:srgbClr val="0070C0"/>
                </a:solidFill>
              </a:rPr>
              <a:t>Gwynt</a:t>
            </a:r>
            <a:r>
              <a:rPr lang="en-GB" sz="3400" b="1" dirty="0">
                <a:solidFill>
                  <a:srgbClr val="0070C0"/>
                </a:solidFill>
              </a:rPr>
              <a:t> y </a:t>
            </a:r>
            <a:r>
              <a:rPr lang="en-GB" sz="3400" b="1" dirty="0" err="1">
                <a:solidFill>
                  <a:srgbClr val="0070C0"/>
                </a:solidFill>
              </a:rPr>
              <a:t>Mor</a:t>
            </a:r>
            <a:r>
              <a:rPr lang="en-GB" sz="3400" b="1" dirty="0">
                <a:solidFill>
                  <a:srgbClr val="0070C0"/>
                </a:solidFill>
              </a:rPr>
              <a:t> grant enabled</a:t>
            </a:r>
            <a:br>
              <a:rPr lang="en-GB" sz="3400" b="1" dirty="0">
                <a:solidFill>
                  <a:srgbClr val="0070C0"/>
                </a:solidFill>
              </a:rPr>
            </a:br>
            <a:r>
              <a:rPr lang="en-GB" sz="3400" b="1" dirty="0">
                <a:solidFill>
                  <a:srgbClr val="0070C0"/>
                </a:solidFill>
              </a:rPr>
              <a:t>construction of the first of several natural play spaces</a:t>
            </a:r>
          </a:p>
        </p:txBody>
      </p:sp>
      <p:pic>
        <p:nvPicPr>
          <p:cNvPr id="7" name="Content Placeholder 21" descr="S:\Capital\10.0 ENVIRONMENTAL\ENVIRO STREAMS\MAJOR ENVIRO PROJECTS\TRE CWM\1. CONTRACT DOCUMENTATION\PROJECT SYNOPSIS\D4 - Cwm Howard Greenspace\Photos\Before\DSCF0128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38" y="2680548"/>
            <a:ext cx="11322794" cy="5936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35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\\Ccfp01\ccdata\Community Involvement\Tre Cwm\Celebration event\Presentation &amp; photos\Final photos\D4 final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52" y="1776264"/>
            <a:ext cx="11654170" cy="6569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1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7" descr="S:\Capital\10.0 ENVIRONMENTAL\ENVIRO STREAMS\MAJOR ENVIRO PROJECTS\TRE CWM\1. CONTRACT DOCUMENTATION\PROJECT SYNOPSIS\B6 - Play Area Development\Location panorama.jp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1929" y="1344216"/>
            <a:ext cx="14193133" cy="736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97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apital\10.0 ENVIRONMENTAL\ENVIRO STREAMS\MAJOR ENVIRO PROJECTS\TRE CWM\PHOTOS\Mandys After Photos\20062019 Tre Cwm-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912" y="1344216"/>
            <a:ext cx="12875980" cy="73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9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apital\10.0 ENVIRONMENTAL\ENVIRO STREAMS\MAJOR ENVIRO PROJECTS\TRE CWM\PHOTOS\Mandys After Photos\20062019 Tre Cwm-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2" y="1390528"/>
            <a:ext cx="11017224" cy="73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4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apital\10.0 ENVIRONMENTAL\ENVIRO STREAMS\MAJOR ENVIRO PROJECTS\TRE CWM\PHOTOS\Mandys After Photos\20062019 Tre Cwm-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4" y="1367971"/>
            <a:ext cx="11086672" cy="73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3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:\Capital\10.0 ENVIRONMENTAL\ENVIRO STREAMS\MAJOR ENVIRO PROJECTS\TRE CWM\1. CONTRACT DOCUMENTATION\PROJECT SYNOPSIS\B2 - Tre Cwm shop impovements\Photos\Shop pr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7" b="9449"/>
          <a:stretch/>
        </p:blipFill>
        <p:spPr bwMode="auto">
          <a:xfrm>
            <a:off x="-12715" y="1324993"/>
            <a:ext cx="12894235" cy="74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49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Ccfp01\ccdata\Community Involvement\Tre Cwm\Celebration event\Presentation &amp; photos\Final photos\B2 f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920" y="1416224"/>
            <a:ext cx="12967071" cy="73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1373" y="1560240"/>
            <a:ext cx="11522075" cy="6840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000" dirty="0"/>
              <a:t>Over 50 trees and 3000 shrubs planted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10140 Tons of waste was moved off the estate and recycled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84 people worked on the project…with 98% of them coming from North Wales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20 work trials for unemployed tenants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2 residents hired from the Tre Cwm community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17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144" y="2352328"/>
            <a:ext cx="11881319" cy="5976664"/>
          </a:xfrm>
        </p:spPr>
        <p:txBody>
          <a:bodyPr lIns="128016" tIns="64008" rIns="128016" bIns="64008"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en-US" sz="4100" b="1" dirty="0">
                <a:ea typeface="ＭＳ Ｐゴシック" pitchFamily="34" charset="-128"/>
              </a:rPr>
              <a:t>During a visit to Cartrefi Conwy in 2010, Jocelyn Davies- Former Deputy Minister for Housing stated:</a:t>
            </a:r>
            <a:br>
              <a:rPr lang="en-GB" altLang="en-US" sz="4500" b="1" dirty="0">
                <a:ea typeface="ＭＳ Ｐゴシック" pitchFamily="34" charset="-128"/>
              </a:rPr>
            </a:br>
            <a:br>
              <a:rPr lang="en-GB" altLang="en-US" sz="4500" dirty="0">
                <a:ea typeface="ＭＳ Ｐゴシック" pitchFamily="34" charset="-128"/>
              </a:rPr>
            </a:br>
            <a:r>
              <a:rPr lang="en-GB" altLang="en-US" sz="4300" dirty="0">
                <a:ea typeface="ＭＳ Ｐゴシック" pitchFamily="34" charset="-128"/>
              </a:rPr>
              <a:t>With regards to the WHQS Environmental Standard- </a:t>
            </a:r>
            <a:br>
              <a:rPr lang="en-GB" altLang="en-US" sz="4500" dirty="0">
                <a:ea typeface="ＭＳ Ｐゴシック" pitchFamily="34" charset="-128"/>
              </a:rPr>
            </a:br>
            <a:br>
              <a:rPr lang="en-GB" altLang="en-US" sz="4500" dirty="0">
                <a:ea typeface="ＭＳ Ｐゴシック" pitchFamily="34" charset="-128"/>
              </a:rPr>
            </a:br>
            <a:r>
              <a:rPr lang="en-GB" altLang="en-US" sz="4100" i="1" dirty="0">
                <a:ea typeface="ＭＳ Ｐゴシック" pitchFamily="34" charset="-128"/>
              </a:rPr>
              <a:t>“I want to walk onto neighbourhoods and immediately be able to see the difference that environmental improvements have made to the area."</a:t>
            </a:r>
          </a:p>
        </p:txBody>
      </p:sp>
    </p:spTree>
    <p:extLst>
      <p:ext uri="{BB962C8B-B14F-4D97-AF65-F5344CB8AC3E}">
        <p14:creationId xmlns:p14="http://schemas.microsoft.com/office/powerpoint/2010/main" val="161673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apital\10.0 ENVIRONMENTAL\ENVIRO STREAMS\MAJOR ENVIRO PROJECTS\TRE CWM\6. TENANT LIAISON AND COMMUNITY INVOLVEMENT\SATISFACTION SURVEY\REsults graphs\3. Look Bett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8" y="1341800"/>
            <a:ext cx="4752528" cy="36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S:\Capital\10.0 ENVIRONMENTAL\ENVIRO STREAMS\MAJOR ENVIRO PROJECTS\TRE CWM\6. TENANT LIAISON AND COMMUNITY INVOLVEMENT\SATISFACTION SURVEY\REsults graphs\5. Good for Envir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40" y="1341800"/>
            <a:ext cx="4732487" cy="35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:\Capital\10.0 ENVIRONMENTAL\ENVIRO STREAMS\MAJOR ENVIRO PROJECTS\TRE CWM\6. TENANT LIAISON AND COMMUNITY INVOLVEMENT\SATISFACTION SURVEY\REsults graphs\7. Friends respons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40" y="4996215"/>
            <a:ext cx="5003900" cy="37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:\Capital\10.0 ENVIRONMENTAL\ENVIRO STREAMS\MAJOR ENVIRO PROJECTS\TRE CWM\6. TENANT LIAISON AND COMMUNITY INVOLVEMENT\SATISFACTION SURVEY\REsults graphs\6. Friend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27" y="4996215"/>
            <a:ext cx="5001749" cy="37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152" y="1488232"/>
            <a:ext cx="11522075" cy="1080120"/>
          </a:xfrm>
        </p:spPr>
        <p:txBody>
          <a:bodyPr lIns="128016" tIns="64008" rIns="128016" bIns="64008"/>
          <a:lstStyle/>
          <a:p>
            <a:r>
              <a:rPr lang="en-GB" altLang="en-US" dirty="0">
                <a:latin typeface="Arial" pitchFamily="34" charset="0"/>
                <a:ea typeface="ＭＳ Ｐゴシック" pitchFamily="34" charset="-128"/>
              </a:rPr>
              <a:t>Lessons Learned</a:t>
            </a:r>
            <a:endParaRPr lang="en-GB" altLang="en-US" b="1" dirty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168" y="2712368"/>
            <a:ext cx="11522075" cy="49699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4400" dirty="0">
                <a:latin typeface="Arial" pitchFamily="34" charset="0"/>
                <a:ea typeface="ＭＳ Ｐゴシック" pitchFamily="34" charset="-128"/>
              </a:rPr>
              <a:t>Different estates, different people</a:t>
            </a:r>
          </a:p>
          <a:p>
            <a:pPr>
              <a:lnSpc>
                <a:spcPct val="150000"/>
              </a:lnSpc>
            </a:pPr>
            <a:r>
              <a:rPr lang="en-GB" altLang="en-US" sz="4400" dirty="0">
                <a:latin typeface="Arial" pitchFamily="34" charset="0"/>
                <a:ea typeface="ＭＳ Ｐゴシック" pitchFamily="34" charset="-128"/>
              </a:rPr>
              <a:t>Nay </a:t>
            </a:r>
            <a:r>
              <a:rPr lang="en-GB" altLang="en-US" sz="4400" dirty="0" err="1">
                <a:latin typeface="Arial" pitchFamily="34" charset="0"/>
                <a:ea typeface="ＭＳ Ｐゴシック" pitchFamily="34" charset="-128"/>
              </a:rPr>
              <a:t>sayers</a:t>
            </a:r>
            <a:endParaRPr lang="en-GB" altLang="en-US" sz="4400" dirty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r>
              <a:rPr lang="en-GB" altLang="en-US" sz="4400" dirty="0">
                <a:latin typeface="Arial" pitchFamily="34" charset="0"/>
                <a:ea typeface="ＭＳ Ｐゴシック" pitchFamily="34" charset="-128"/>
              </a:rPr>
              <a:t>Consultation timing!</a:t>
            </a:r>
          </a:p>
          <a:p>
            <a:pPr>
              <a:lnSpc>
                <a:spcPct val="150000"/>
              </a:lnSpc>
            </a:pPr>
            <a:r>
              <a:rPr lang="en-GB" altLang="en-US" sz="4400" dirty="0">
                <a:latin typeface="Arial" pitchFamily="34" charset="0"/>
                <a:ea typeface="ＭＳ Ｐゴシック" pitchFamily="34" charset="-128"/>
              </a:rPr>
              <a:t>Involving strategic partners</a:t>
            </a:r>
          </a:p>
          <a:p>
            <a:pPr>
              <a:lnSpc>
                <a:spcPct val="150000"/>
              </a:lnSpc>
            </a:pPr>
            <a:r>
              <a:rPr lang="en-GB" altLang="en-US" sz="4400" dirty="0">
                <a:latin typeface="Arial" pitchFamily="34" charset="0"/>
                <a:ea typeface="ＭＳ Ｐゴシック" pitchFamily="34" charset="-128"/>
              </a:rPr>
              <a:t>Community action group</a:t>
            </a:r>
          </a:p>
        </p:txBody>
      </p:sp>
    </p:spTree>
    <p:extLst>
      <p:ext uri="{BB962C8B-B14F-4D97-AF65-F5344CB8AC3E}">
        <p14:creationId xmlns:p14="http://schemas.microsoft.com/office/powerpoint/2010/main" val="1546485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28016" tIns="64008" rIns="128016" bIns="64008"/>
          <a:lstStyle/>
          <a:p>
            <a:r>
              <a:rPr lang="en-GB" altLang="en-US">
                <a:ea typeface="ＭＳ Ｐゴシック" pitchFamily="34" charset="-128"/>
              </a:rPr>
              <a:t>Key contacts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8074" y="3432449"/>
            <a:ext cx="9505453" cy="4968551"/>
          </a:xfrm>
        </p:spPr>
        <p:txBody>
          <a:bodyPr lIns="128016" tIns="64008" rIns="128016" bIns="64008"/>
          <a:lstStyle/>
          <a:p>
            <a:r>
              <a:rPr lang="en-GB" altLang="en-US" b="1" dirty="0">
                <a:ea typeface="ＭＳ Ｐゴシック" pitchFamily="34" charset="-128"/>
              </a:rPr>
              <a:t>Owen Veldhuizen</a:t>
            </a:r>
            <a:r>
              <a:rPr lang="en-GB" altLang="en-US" dirty="0">
                <a:ea typeface="ＭＳ Ｐゴシック" pitchFamily="34" charset="-128"/>
              </a:rPr>
              <a:t> </a:t>
            </a:r>
            <a:r>
              <a:rPr lang="en-GB" altLang="en-US" dirty="0">
                <a:ea typeface="ＭＳ Ｐゴシック" pitchFamily="34" charset="-128"/>
                <a:hlinkClick r:id="rId3"/>
              </a:rPr>
              <a:t>owen.veldhuizen@cartreficonwy.org</a:t>
            </a:r>
            <a:endParaRPr lang="en-GB" altLang="en-US" dirty="0">
              <a:ea typeface="ＭＳ Ｐゴシック" pitchFamily="34" charset="-128"/>
            </a:endParaRPr>
          </a:p>
          <a:p>
            <a:pPr lvl="1"/>
            <a:r>
              <a:rPr lang="en-GB" altLang="en-US" dirty="0">
                <a:ea typeface="ＭＳ Ｐゴシック" pitchFamily="34" charset="-128"/>
              </a:rPr>
              <a:t>Tel: 01745 335530</a:t>
            </a:r>
          </a:p>
          <a:p>
            <a:r>
              <a:rPr lang="en-GB" altLang="en-US" b="1" dirty="0">
                <a:ea typeface="ＭＳ Ｐゴシック" pitchFamily="34" charset="-128"/>
              </a:rPr>
              <a:t>Matt Stowe</a:t>
            </a:r>
            <a:r>
              <a:rPr lang="en-GB" altLang="en-US" dirty="0">
                <a:ea typeface="ＭＳ Ｐゴシック" pitchFamily="34" charset="-128"/>
              </a:rPr>
              <a:t> </a:t>
            </a:r>
            <a:r>
              <a:rPr lang="en-GB" altLang="en-US" dirty="0">
                <a:ea typeface="ＭＳ Ｐゴシック" pitchFamily="34" charset="-128"/>
                <a:hlinkClick r:id="rId4"/>
              </a:rPr>
              <a:t>matthew.stowe@cartreficonwy.org</a:t>
            </a:r>
            <a:endParaRPr lang="en-GB" altLang="en-US" dirty="0">
              <a:ea typeface="ＭＳ Ｐゴシック" pitchFamily="34" charset="-128"/>
            </a:endParaRPr>
          </a:p>
          <a:p>
            <a:pPr lvl="1"/>
            <a:r>
              <a:rPr lang="en-GB" altLang="en-US" dirty="0">
                <a:ea typeface="ＭＳ Ｐゴシック" pitchFamily="34" charset="-128"/>
              </a:rPr>
              <a:t>Tel: 01745 335539</a:t>
            </a:r>
          </a:p>
        </p:txBody>
      </p:sp>
    </p:spTree>
    <p:extLst>
      <p:ext uri="{BB962C8B-B14F-4D97-AF65-F5344CB8AC3E}">
        <p14:creationId xmlns:p14="http://schemas.microsoft.com/office/powerpoint/2010/main" val="2501893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856384"/>
            <a:ext cx="10880725" cy="397792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err="1"/>
              <a:t>Diolch</a:t>
            </a:r>
            <a:br>
              <a:rPr lang="en-GB" dirty="0"/>
            </a:br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8087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328192"/>
            <a:ext cx="11522075" cy="1240160"/>
          </a:xfrm>
        </p:spPr>
        <p:txBody>
          <a:bodyPr/>
          <a:lstStyle/>
          <a:p>
            <a:r>
              <a:rPr lang="en-GB" dirty="0" err="1"/>
              <a:t>Parc</a:t>
            </a:r>
            <a:r>
              <a:rPr lang="en-GB" dirty="0"/>
              <a:t> </a:t>
            </a:r>
            <a:r>
              <a:rPr lang="en-GB" dirty="0" err="1"/>
              <a:t>Peulwys</a:t>
            </a:r>
            <a:r>
              <a:rPr lang="en-GB" dirty="0"/>
              <a:t> Green Flag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90" y="2392182"/>
            <a:ext cx="9277621" cy="6185081"/>
          </a:xfrm>
        </p:spPr>
      </p:pic>
    </p:spTree>
    <p:extLst>
      <p:ext uri="{BB962C8B-B14F-4D97-AF65-F5344CB8AC3E}">
        <p14:creationId xmlns:p14="http://schemas.microsoft.com/office/powerpoint/2010/main" val="58553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360440"/>
            <a:ext cx="11521440" cy="3235176"/>
          </a:xfrm>
        </p:spPr>
        <p:txBody>
          <a:bodyPr lIns="128016" tIns="64008" rIns="128016" bIns="64008">
            <a:normAutofit/>
          </a:bodyPr>
          <a:lstStyle/>
          <a:p>
            <a:r>
              <a:rPr lang="en-GB" dirty="0"/>
              <a:t>Our challenge summarised in 52 seconds…</a:t>
            </a:r>
          </a:p>
        </p:txBody>
      </p:sp>
    </p:spTree>
    <p:extLst>
      <p:ext uri="{BB962C8B-B14F-4D97-AF65-F5344CB8AC3E}">
        <p14:creationId xmlns:p14="http://schemas.microsoft.com/office/powerpoint/2010/main" val="270962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712168" y="1249285"/>
            <a:ext cx="11521440" cy="1253490"/>
          </a:xfrm>
        </p:spPr>
        <p:txBody>
          <a:bodyPr lIns="128016" tIns="64008" rIns="128016" bIns="64008"/>
          <a:lstStyle/>
          <a:p>
            <a:pPr eaLnBrk="1" hangingPunct="1"/>
            <a:r>
              <a:rPr lang="en-US" altLang="en-US" dirty="0">
                <a:solidFill>
                  <a:srgbClr val="7F7F7F"/>
                </a:solidFill>
                <a:ea typeface="ＭＳ Ｐゴシック" pitchFamily="34" charset="-128"/>
              </a:rPr>
              <a:t>Community Consultation</a:t>
            </a:r>
          </a:p>
        </p:txBody>
      </p:sp>
      <p:pic>
        <p:nvPicPr>
          <p:cNvPr id="3074" name="Picture 2" descr="S:\Capital\10.0 ENVIRONMENTAL\ENVIRO STREAMS\MAJOR ENVIRO PROJECTS\TRE CWM\PHOTOS\CONSULTATION 1\3010TreCwym88-Edi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/>
          <a:stretch/>
        </p:blipFill>
        <p:spPr bwMode="auto">
          <a:xfrm>
            <a:off x="1502610" y="5495789"/>
            <a:ext cx="4755762" cy="31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Capital\10.0 ENVIRONMENTAL\ENVIRO STREAMS\MAJOR ENVIRO PROJECTS\TRE CWM\PHOTOS\CONSULTATION 1\p735438123-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64" y="2156906"/>
            <a:ext cx="4814957" cy="32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Capital\10.0 ENVIRONMENTAL\ENVIRO STREAMS\MAJOR ENVIRO PROJECTS\TRE CWM\PHOTOS\CONSULTATION 1\3010TreCwym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64" y="5495789"/>
            <a:ext cx="4787534" cy="31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Capital\10.0 ENVIRONMENTAL\ENVIRO STREAMS\MAJOR ENVIRO PROJECTS\TRE CWM\PHOTOS\CONSULTATION 1\p919318137-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10" y="2196345"/>
            <a:ext cx="4755762" cy="31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68152" y="1128192"/>
            <a:ext cx="11521440" cy="1073467"/>
          </a:xfrm>
        </p:spPr>
        <p:txBody>
          <a:bodyPr lIns="128016" tIns="64008" rIns="128016" bIns="64008"/>
          <a:lstStyle/>
          <a:p>
            <a:pPr eaLnBrk="1" hangingPunct="1"/>
            <a:r>
              <a:rPr lang="en-US" altLang="en-US" dirty="0">
                <a:solidFill>
                  <a:srgbClr val="7F7F7F"/>
                </a:solidFill>
                <a:ea typeface="ＭＳ Ｐゴシック" pitchFamily="34" charset="-128"/>
              </a:rPr>
              <a:t>Consultation 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013250"/>
              </p:ext>
            </p:extLst>
          </p:nvPr>
        </p:nvGraphicFramePr>
        <p:xfrm>
          <a:off x="1276231" y="2712368"/>
          <a:ext cx="10249139" cy="614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439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61792"/>
            <a:ext cx="11521440" cy="1271270"/>
          </a:xfrm>
        </p:spPr>
        <p:txBody>
          <a:bodyPr lIns="128016" tIns="64008" rIns="128016" bIns="64008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Community Aspirations</a:t>
            </a:r>
          </a:p>
        </p:txBody>
      </p:sp>
      <p:sp>
        <p:nvSpPr>
          <p:cNvPr id="65540" name="TextBox 7"/>
          <p:cNvSpPr txBox="1">
            <a:spLocks noChangeArrowheads="1"/>
          </p:cNvSpPr>
          <p:nvPr/>
        </p:nvSpPr>
        <p:spPr bwMode="auto">
          <a:xfrm>
            <a:off x="640080" y="2485540"/>
            <a:ext cx="7128872" cy="20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016" tIns="64008" rIns="128016" bIns="64008">
            <a:spAutoFit/>
          </a:bodyPr>
          <a:lstStyle>
            <a:lvl1pPr defTabSz="4572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3600" dirty="0">
                <a:latin typeface="Calibri" pitchFamily="34" charset="0"/>
              </a:rPr>
              <a:t>Better play for children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dirty="0">
                <a:latin typeface="Calibri" pitchFamily="34" charset="0"/>
              </a:rPr>
              <a:t>  Enhanced green spaces</a:t>
            </a:r>
          </a:p>
          <a:p>
            <a:pPr algn="r" eaLnBrk="1" hangingPunct="1">
              <a:spcAft>
                <a:spcPts val="1200"/>
              </a:spcAft>
            </a:pPr>
            <a:r>
              <a:rPr lang="en-US" altLang="en-US" sz="3600" dirty="0">
                <a:latin typeface="Calibri" pitchFamily="34" charset="0"/>
              </a:rPr>
              <a:t>A cleaner environment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4976" y="2496344"/>
            <a:ext cx="4352925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8" y="4728592"/>
            <a:ext cx="50292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769" y="5453286"/>
            <a:ext cx="6239196" cy="30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6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Llywelynphot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91" y="1276101"/>
            <a:ext cx="11637819" cy="7367549"/>
          </a:xfrm>
          <a:prstGeom prst="rect">
            <a:avLst/>
          </a:prstGeom>
        </p:spPr>
      </p:pic>
      <p:pic>
        <p:nvPicPr>
          <p:cNvPr id="6" name="Picture 5" descr="TyLlewelynAccess.jp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1" y="1286089"/>
            <a:ext cx="11808719" cy="73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trefi Conwy EXTERNAL presentatio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F31472186FD49A80A75D6CA842E4D" ma:contentTypeVersion="11" ma:contentTypeDescription="Create a new document." ma:contentTypeScope="" ma:versionID="0b4413fd0c06191f8919ccfd0b40c7be">
  <xsd:schema xmlns:xsd="http://www.w3.org/2001/XMLSchema" xmlns:xs="http://www.w3.org/2001/XMLSchema" xmlns:p="http://schemas.microsoft.com/office/2006/metadata/properties" xmlns:ns3="32fe3614-5469-4612-a57c-cda22c25e205" xmlns:ns4="0e38bcf9-fef5-48fc-ab14-176359f8f434" targetNamespace="http://schemas.microsoft.com/office/2006/metadata/properties" ma:root="true" ma:fieldsID="e11d78fa9b845282dfa143e49c96e9b6" ns3:_="" ns4:_="">
    <xsd:import namespace="32fe3614-5469-4612-a57c-cda22c25e205"/>
    <xsd:import namespace="0e38bcf9-fef5-48fc-ab14-176359f8f43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e3614-5469-4612-a57c-cda22c25e2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8bcf9-fef5-48fc-ab14-176359f8f4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193F55-3978-416D-8739-CAD464F40FFE}">
  <ds:schemaRefs>
    <ds:schemaRef ds:uri="32fe3614-5469-4612-a57c-cda22c25e20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e38bcf9-fef5-48fc-ab14-176359f8f4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885699-FBA3-4693-9173-E70774044A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CAB5F1-C4B2-4783-A11E-F673CBB15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e3614-5469-4612-a57c-cda22c25e205"/>
    <ds:schemaRef ds:uri="0e38bcf9-fef5-48fc-ab14-176359f8f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437</Words>
  <Application>Microsoft Office PowerPoint</Application>
  <PresentationFormat>A3 Paper (297x420 mm)</PresentationFormat>
  <Paragraphs>105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Cartrefi Conwy EXTERNAL presentation</vt:lpstr>
      <vt:lpstr>Office Theme</vt:lpstr>
      <vt:lpstr>PowerPoint Presentation</vt:lpstr>
      <vt:lpstr>During a visit to Cartrefi Conwy in 2010, Jocelyn Davies- Former Deputy Minister for Housing stated:  With regards to the WHQS Environmental Standard-   “I want to walk onto neighbourhoods and immediately be able to see the difference that environmental improvements have made to the area."</vt:lpstr>
      <vt:lpstr>Parc Peulwys Green Flag</vt:lpstr>
      <vt:lpstr>Our challenge summarised in 52 seconds…</vt:lpstr>
      <vt:lpstr>PowerPoint Presentation</vt:lpstr>
      <vt:lpstr>Community Consultation</vt:lpstr>
      <vt:lpstr>Consultation Results</vt:lpstr>
      <vt:lpstr>Community Aspirations</vt:lpstr>
      <vt:lpstr>PowerPoint Presentation</vt:lpstr>
      <vt:lpstr>PowerPoint Presentation</vt:lpstr>
      <vt:lpstr>Approval of a £75k Gwynt y Mor grant enabled construction of the first of several natural play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Key contacts</vt:lpstr>
      <vt:lpstr>Diolch Thank you</vt:lpstr>
    </vt:vector>
  </TitlesOfParts>
  <Company>Cartrefi Conwy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Veldhuizen</dc:creator>
  <cp:lastModifiedBy>Evans, Alison</cp:lastModifiedBy>
  <cp:revision>123</cp:revision>
  <cp:lastPrinted>2015-08-03T08:23:24Z</cp:lastPrinted>
  <dcterms:created xsi:type="dcterms:W3CDTF">2015-03-16T16:24:37Z</dcterms:created>
  <dcterms:modified xsi:type="dcterms:W3CDTF">2019-12-16T16:13:02Z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0x010100398F31472186FD49A80A75D6CA842E4D</vt:lpwstr>
  </property>
  <property fmtid="{D5CDD505-2E9C-101B-9397-08002B2CF9AE}" pid="3" name="_dlc_DocIdItemGuid">
    <vt:lpwstr>443deace-b1b1-4cf4-828b-ac392bdedf75</vt:lpwstr>
  </property>
</Properties>
</file>