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2"/>
  </p:notesMasterIdLst>
  <p:sldIdLst>
    <p:sldId id="273" r:id="rId6"/>
    <p:sldId id="289" r:id="rId7"/>
    <p:sldId id="311" r:id="rId8"/>
    <p:sldId id="290" r:id="rId9"/>
    <p:sldId id="298" r:id="rId10"/>
    <p:sldId id="274" r:id="rId11"/>
    <p:sldId id="275" r:id="rId12"/>
    <p:sldId id="291" r:id="rId13"/>
    <p:sldId id="306" r:id="rId14"/>
    <p:sldId id="293" r:id="rId15"/>
    <p:sldId id="283" r:id="rId16"/>
    <p:sldId id="300" r:id="rId17"/>
    <p:sldId id="301" r:id="rId18"/>
    <p:sldId id="281" r:id="rId19"/>
    <p:sldId id="310" r:id="rId20"/>
    <p:sldId id="294" r:id="rId21"/>
    <p:sldId id="307" r:id="rId22"/>
    <p:sldId id="299" r:id="rId23"/>
    <p:sldId id="284" r:id="rId24"/>
    <p:sldId id="292" r:id="rId25"/>
    <p:sldId id="295" r:id="rId26"/>
    <p:sldId id="277" r:id="rId27"/>
    <p:sldId id="297" r:id="rId28"/>
    <p:sldId id="296" r:id="rId29"/>
    <p:sldId id="278" r:id="rId30"/>
    <p:sldId id="308" r:id="rId31"/>
    <p:sldId id="309" r:id="rId32"/>
    <p:sldId id="279" r:id="rId33"/>
    <p:sldId id="287" r:id="rId34"/>
    <p:sldId id="302" r:id="rId35"/>
    <p:sldId id="303" r:id="rId36"/>
    <p:sldId id="288" r:id="rId37"/>
    <p:sldId id="286" r:id="rId38"/>
    <p:sldId id="305" r:id="rId39"/>
    <p:sldId id="280" r:id="rId40"/>
    <p:sldId id="304" r:id="rId4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695CFA-2B01-44EB-AD7F-AB0D099F840C}">
          <p14:sldIdLst>
            <p14:sldId id="273"/>
            <p14:sldId id="289"/>
            <p14:sldId id="311"/>
            <p14:sldId id="290"/>
            <p14:sldId id="298"/>
            <p14:sldId id="274"/>
            <p14:sldId id="275"/>
            <p14:sldId id="291"/>
            <p14:sldId id="306"/>
            <p14:sldId id="293"/>
            <p14:sldId id="283"/>
            <p14:sldId id="300"/>
            <p14:sldId id="301"/>
            <p14:sldId id="281"/>
            <p14:sldId id="310"/>
            <p14:sldId id="294"/>
            <p14:sldId id="307"/>
            <p14:sldId id="299"/>
            <p14:sldId id="284"/>
            <p14:sldId id="292"/>
            <p14:sldId id="295"/>
            <p14:sldId id="277"/>
            <p14:sldId id="297"/>
            <p14:sldId id="296"/>
            <p14:sldId id="278"/>
            <p14:sldId id="308"/>
            <p14:sldId id="309"/>
            <p14:sldId id="279"/>
            <p14:sldId id="287"/>
            <p14:sldId id="302"/>
            <p14:sldId id="303"/>
            <p14:sldId id="288"/>
            <p14:sldId id="286"/>
            <p14:sldId id="305"/>
            <p14:sldId id="280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91A5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9021" autoAdjust="0"/>
    <p:restoredTop sz="71879" autoAdjust="0"/>
  </p:normalViewPr>
  <p:slideViewPr>
    <p:cSldViewPr snapToGrid="0">
      <p:cViewPr varScale="1">
        <p:scale>
          <a:sx n="85" d="100"/>
          <a:sy n="85" d="100"/>
        </p:scale>
        <p:origin x="102" y="570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3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hes, Ffion" userId="b2b1aaa3-abdb-4362-bdd1-c2a453b42c86" providerId="ADAL" clId="{F89F2262-C925-4C44-8EDB-E1DF20578ECC}"/>
    <pc:docChg chg="custSel modSld">
      <pc:chgData name="Hughes, Ffion" userId="b2b1aaa3-abdb-4362-bdd1-c2a453b42c86" providerId="ADAL" clId="{F89F2262-C925-4C44-8EDB-E1DF20578ECC}" dt="2019-07-03T12:32:34.104" v="120" actId="1076"/>
      <pc:docMkLst>
        <pc:docMk/>
      </pc:docMkLst>
      <pc:sldChg chg="modSp">
        <pc:chgData name="Hughes, Ffion" userId="b2b1aaa3-abdb-4362-bdd1-c2a453b42c86" providerId="ADAL" clId="{F89F2262-C925-4C44-8EDB-E1DF20578ECC}" dt="2019-07-03T12:26:31.303" v="93" actId="255"/>
        <pc:sldMkLst>
          <pc:docMk/>
          <pc:sldMk cId="71516904" sldId="277"/>
        </pc:sldMkLst>
        <pc:spChg chg="mod">
          <ac:chgData name="Hughes, Ffion" userId="b2b1aaa3-abdb-4362-bdd1-c2a453b42c86" providerId="ADAL" clId="{F89F2262-C925-4C44-8EDB-E1DF20578ECC}" dt="2019-07-03T12:26:31.303" v="93" actId="255"/>
          <ac:spMkLst>
            <pc:docMk/>
            <pc:sldMk cId="71516904" sldId="277"/>
            <ac:spMk id="4" creationId="{EEA25860-C6B8-439A-B3DA-4A6120B662DB}"/>
          </ac:spMkLst>
        </pc:spChg>
      </pc:sldChg>
      <pc:sldChg chg="addSp delSp modSp">
        <pc:chgData name="Hughes, Ffion" userId="b2b1aaa3-abdb-4362-bdd1-c2a453b42c86" providerId="ADAL" clId="{F89F2262-C925-4C44-8EDB-E1DF20578ECC}" dt="2019-07-03T12:29:50.633" v="113" actId="14100"/>
        <pc:sldMkLst>
          <pc:docMk/>
          <pc:sldMk cId="2906175641" sldId="280"/>
        </pc:sldMkLst>
        <pc:spChg chg="del">
          <ac:chgData name="Hughes, Ffion" userId="b2b1aaa3-abdb-4362-bdd1-c2a453b42c86" providerId="ADAL" clId="{F89F2262-C925-4C44-8EDB-E1DF20578ECC}" dt="2019-07-03T12:29:09.480" v="100" actId="478"/>
          <ac:spMkLst>
            <pc:docMk/>
            <pc:sldMk cId="2906175641" sldId="280"/>
            <ac:spMk id="16" creationId="{CE3BDA4A-541A-43C4-B63D-CA09E817E4EF}"/>
          </ac:spMkLst>
        </pc:spChg>
        <pc:picChg chg="add mod">
          <ac:chgData name="Hughes, Ffion" userId="b2b1aaa3-abdb-4362-bdd1-c2a453b42c86" providerId="ADAL" clId="{F89F2262-C925-4C44-8EDB-E1DF20578ECC}" dt="2019-07-03T12:29:50.633" v="113" actId="14100"/>
          <ac:picMkLst>
            <pc:docMk/>
            <pc:sldMk cId="2906175641" sldId="280"/>
            <ac:picMk id="2" creationId="{0475BFB6-5365-4C52-88BC-D9BE0A55699E}"/>
          </ac:picMkLst>
        </pc:picChg>
        <pc:picChg chg="del">
          <ac:chgData name="Hughes, Ffion" userId="b2b1aaa3-abdb-4362-bdd1-c2a453b42c86" providerId="ADAL" clId="{F89F2262-C925-4C44-8EDB-E1DF20578ECC}" dt="2019-07-03T12:28:28.465" v="97" actId="478"/>
          <ac:picMkLst>
            <pc:docMk/>
            <pc:sldMk cId="2906175641" sldId="280"/>
            <ac:picMk id="15" creationId="{A5330746-FC7A-46B3-AE9E-95D2FEAFD076}"/>
          </ac:picMkLst>
        </pc:picChg>
      </pc:sldChg>
      <pc:sldChg chg="addSp modSp">
        <pc:chgData name="Hughes, Ffion" userId="b2b1aaa3-abdb-4362-bdd1-c2a453b42c86" providerId="ADAL" clId="{F89F2262-C925-4C44-8EDB-E1DF20578ECC}" dt="2019-07-03T12:22:40.549" v="18" actId="1076"/>
        <pc:sldMkLst>
          <pc:docMk/>
          <pc:sldMk cId="584211628" sldId="291"/>
        </pc:sldMkLst>
        <pc:spChg chg="add mod">
          <ac:chgData name="Hughes, Ffion" userId="b2b1aaa3-abdb-4362-bdd1-c2a453b42c86" providerId="ADAL" clId="{F89F2262-C925-4C44-8EDB-E1DF20578ECC}" dt="2019-07-03T12:22:24.234" v="17" actId="164"/>
          <ac:spMkLst>
            <pc:docMk/>
            <pc:sldMk cId="584211628" sldId="291"/>
            <ac:spMk id="4" creationId="{51E24517-DC1F-4653-B5F1-59F428B967E1}"/>
          </ac:spMkLst>
        </pc:spChg>
        <pc:grpChg chg="add mod">
          <ac:chgData name="Hughes, Ffion" userId="b2b1aaa3-abdb-4362-bdd1-c2a453b42c86" providerId="ADAL" clId="{F89F2262-C925-4C44-8EDB-E1DF20578ECC}" dt="2019-07-03T12:22:40.549" v="18" actId="1076"/>
          <ac:grpSpMkLst>
            <pc:docMk/>
            <pc:sldMk cId="584211628" sldId="291"/>
            <ac:grpSpMk id="5" creationId="{C3F52CD3-F092-458D-9284-CBB186D95C20}"/>
          </ac:grpSpMkLst>
        </pc:grpChg>
        <pc:picChg chg="mod">
          <ac:chgData name="Hughes, Ffion" userId="b2b1aaa3-abdb-4362-bdd1-c2a453b42c86" providerId="ADAL" clId="{F89F2262-C925-4C44-8EDB-E1DF20578ECC}" dt="2019-07-03T12:22:24.234" v="17" actId="164"/>
          <ac:picMkLst>
            <pc:docMk/>
            <pc:sldMk cId="584211628" sldId="291"/>
            <ac:picMk id="10" creationId="{A6D2558C-7200-4DE8-9B69-AC2BA559F208}"/>
          </ac:picMkLst>
        </pc:picChg>
      </pc:sldChg>
      <pc:sldChg chg="modSp">
        <pc:chgData name="Hughes, Ffion" userId="b2b1aaa3-abdb-4362-bdd1-c2a453b42c86" providerId="ADAL" clId="{F89F2262-C925-4C44-8EDB-E1DF20578ECC}" dt="2019-07-03T12:26:13.738" v="91" actId="20577"/>
        <pc:sldMkLst>
          <pc:docMk/>
          <pc:sldMk cId="2843921109" sldId="295"/>
        </pc:sldMkLst>
        <pc:spChg chg="mod">
          <ac:chgData name="Hughes, Ffion" userId="b2b1aaa3-abdb-4362-bdd1-c2a453b42c86" providerId="ADAL" clId="{F89F2262-C925-4C44-8EDB-E1DF20578ECC}" dt="2019-07-03T12:25:54.638" v="59" actId="20577"/>
          <ac:spMkLst>
            <pc:docMk/>
            <pc:sldMk cId="2843921109" sldId="295"/>
            <ac:spMk id="8" creationId="{F24A6D2D-DEED-4461-A2E9-280D5D4297D9}"/>
          </ac:spMkLst>
        </pc:spChg>
        <pc:spChg chg="mod">
          <ac:chgData name="Hughes, Ffion" userId="b2b1aaa3-abdb-4362-bdd1-c2a453b42c86" providerId="ADAL" clId="{F89F2262-C925-4C44-8EDB-E1DF20578ECC}" dt="2019-07-03T12:24:56.168" v="37" actId="20577"/>
          <ac:spMkLst>
            <pc:docMk/>
            <pc:sldMk cId="2843921109" sldId="295"/>
            <ac:spMk id="10" creationId="{8221DAA3-21B7-418F-BB3A-87DCD987CCB2}"/>
          </ac:spMkLst>
        </pc:spChg>
        <pc:spChg chg="mod">
          <ac:chgData name="Hughes, Ffion" userId="b2b1aaa3-abdb-4362-bdd1-c2a453b42c86" providerId="ADAL" clId="{F89F2262-C925-4C44-8EDB-E1DF20578ECC}" dt="2019-07-03T12:26:13.738" v="91" actId="20577"/>
          <ac:spMkLst>
            <pc:docMk/>
            <pc:sldMk cId="2843921109" sldId="295"/>
            <ac:spMk id="14" creationId="{33E9FFF1-9D47-4640-9CE7-C31B63E88B1E}"/>
          </ac:spMkLst>
        </pc:spChg>
        <pc:spChg chg="mod">
          <ac:chgData name="Hughes, Ffion" userId="b2b1aaa3-abdb-4362-bdd1-c2a453b42c86" providerId="ADAL" clId="{F89F2262-C925-4C44-8EDB-E1DF20578ECC}" dt="2019-07-03T12:26:04.945" v="73" actId="14100"/>
          <ac:spMkLst>
            <pc:docMk/>
            <pc:sldMk cId="2843921109" sldId="295"/>
            <ac:spMk id="17" creationId="{6625FD3A-2EFC-4190-89A5-C31AACFF5F25}"/>
          </ac:spMkLst>
        </pc:spChg>
      </pc:sldChg>
      <pc:sldChg chg="modSp">
        <pc:chgData name="Hughes, Ffion" userId="b2b1aaa3-abdb-4362-bdd1-c2a453b42c86" providerId="ADAL" clId="{F89F2262-C925-4C44-8EDB-E1DF20578ECC}" dt="2019-07-03T12:26:48.583" v="96" actId="1076"/>
        <pc:sldMkLst>
          <pc:docMk/>
          <pc:sldMk cId="768293640" sldId="296"/>
        </pc:sldMkLst>
        <pc:picChg chg="mod">
          <ac:chgData name="Hughes, Ffion" userId="b2b1aaa3-abdb-4362-bdd1-c2a453b42c86" providerId="ADAL" clId="{F89F2262-C925-4C44-8EDB-E1DF20578ECC}" dt="2019-07-03T12:26:48.583" v="96" actId="1076"/>
          <ac:picMkLst>
            <pc:docMk/>
            <pc:sldMk cId="768293640" sldId="296"/>
            <ac:picMk id="6" creationId="{91BEED5E-44C4-48A2-BF23-42C69ED7BBAB}"/>
          </ac:picMkLst>
        </pc:picChg>
      </pc:sldChg>
      <pc:sldChg chg="modSp">
        <pc:chgData name="Hughes, Ffion" userId="b2b1aaa3-abdb-4362-bdd1-c2a453b42c86" providerId="ADAL" clId="{F89F2262-C925-4C44-8EDB-E1DF20578ECC}" dt="2019-07-03T12:26:40.266" v="94" actId="6549"/>
        <pc:sldMkLst>
          <pc:docMk/>
          <pc:sldMk cId="1582089741" sldId="297"/>
        </pc:sldMkLst>
        <pc:spChg chg="mod">
          <ac:chgData name="Hughes, Ffion" userId="b2b1aaa3-abdb-4362-bdd1-c2a453b42c86" providerId="ADAL" clId="{F89F2262-C925-4C44-8EDB-E1DF20578ECC}" dt="2019-07-03T12:26:40.266" v="94" actId="6549"/>
          <ac:spMkLst>
            <pc:docMk/>
            <pc:sldMk cId="1582089741" sldId="297"/>
            <ac:spMk id="5" creationId="{B12F7D76-1628-435B-8858-118A5E60DC4B}"/>
          </ac:spMkLst>
        </pc:spChg>
      </pc:sldChg>
      <pc:sldChg chg="modSp">
        <pc:chgData name="Hughes, Ffion" userId="b2b1aaa3-abdb-4362-bdd1-c2a453b42c86" providerId="ADAL" clId="{F89F2262-C925-4C44-8EDB-E1DF20578ECC}" dt="2019-07-03T12:23:29.536" v="22" actId="255"/>
        <pc:sldMkLst>
          <pc:docMk/>
          <pc:sldMk cId="3383469017" sldId="300"/>
        </pc:sldMkLst>
        <pc:spChg chg="mod">
          <ac:chgData name="Hughes, Ffion" userId="b2b1aaa3-abdb-4362-bdd1-c2a453b42c86" providerId="ADAL" clId="{F89F2262-C925-4C44-8EDB-E1DF20578ECC}" dt="2019-07-03T12:23:29.536" v="22" actId="255"/>
          <ac:spMkLst>
            <pc:docMk/>
            <pc:sldMk cId="3383469017" sldId="300"/>
            <ac:spMk id="3" creationId="{42BA181A-4F3A-45C5-8FB4-647EB057F4BA}"/>
          </ac:spMkLst>
        </pc:spChg>
      </pc:sldChg>
      <pc:sldChg chg="delSp modSp">
        <pc:chgData name="Hughes, Ffion" userId="b2b1aaa3-abdb-4362-bdd1-c2a453b42c86" providerId="ADAL" clId="{F89F2262-C925-4C44-8EDB-E1DF20578ECC}" dt="2019-07-03T12:32:34.104" v="120" actId="1076"/>
        <pc:sldMkLst>
          <pc:docMk/>
          <pc:sldMk cId="4050407556" sldId="304"/>
        </pc:sldMkLst>
        <pc:spChg chg="mod">
          <ac:chgData name="Hughes, Ffion" userId="b2b1aaa3-abdb-4362-bdd1-c2a453b42c86" providerId="ADAL" clId="{F89F2262-C925-4C44-8EDB-E1DF20578ECC}" dt="2019-07-03T12:32:34.104" v="120" actId="1076"/>
          <ac:spMkLst>
            <pc:docMk/>
            <pc:sldMk cId="4050407556" sldId="304"/>
            <ac:spMk id="2" creationId="{00000000-0000-0000-0000-000000000000}"/>
          </ac:spMkLst>
        </pc:spChg>
        <pc:spChg chg="del mod">
          <ac:chgData name="Hughes, Ffion" userId="b2b1aaa3-abdb-4362-bdd1-c2a453b42c86" providerId="ADAL" clId="{F89F2262-C925-4C44-8EDB-E1DF20578ECC}" dt="2019-07-03T12:32:29.691" v="119" actId="478"/>
          <ac:spMkLst>
            <pc:docMk/>
            <pc:sldMk cId="4050407556" sldId="304"/>
            <ac:spMk id="3" creationId="{2195B50D-4B4C-47FF-9CFF-C3CDFEDCFE4E}"/>
          </ac:spMkLst>
        </pc:spChg>
      </pc:sldChg>
      <pc:sldChg chg="modSp">
        <pc:chgData name="Hughes, Ffion" userId="b2b1aaa3-abdb-4362-bdd1-c2a453b42c86" providerId="ADAL" clId="{F89F2262-C925-4C44-8EDB-E1DF20578ECC}" dt="2019-07-03T12:24:23.933" v="24" actId="14100"/>
        <pc:sldMkLst>
          <pc:docMk/>
          <pc:sldMk cId="2461499064" sldId="310"/>
        </pc:sldMkLst>
        <pc:picChg chg="mod">
          <ac:chgData name="Hughes, Ffion" userId="b2b1aaa3-abdb-4362-bdd1-c2a453b42c86" providerId="ADAL" clId="{F89F2262-C925-4C44-8EDB-E1DF20578ECC}" dt="2019-07-03T12:24:23.933" v="24" actId="14100"/>
          <ac:picMkLst>
            <pc:docMk/>
            <pc:sldMk cId="2461499064" sldId="310"/>
            <ac:picMk id="7" creationId="{75F7A38F-F850-47AE-A260-9E422A753DF9}"/>
          </ac:picMkLst>
        </pc:picChg>
        <pc:picChg chg="mod">
          <ac:chgData name="Hughes, Ffion" userId="b2b1aaa3-abdb-4362-bdd1-c2a453b42c86" providerId="ADAL" clId="{F89F2262-C925-4C44-8EDB-E1DF20578ECC}" dt="2019-07-03T12:24:21.417" v="23" actId="14100"/>
          <ac:picMkLst>
            <pc:docMk/>
            <pc:sldMk cId="2461499064" sldId="310"/>
            <ac:picMk id="9" creationId="{C05DD5AF-6226-4FEB-8C64-CDF0F66DE0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739" tIns="45870" rIns="91739" bIns="4587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739" tIns="45870" rIns="91739" bIns="45870" rtlCol="0"/>
          <a:lstStyle>
            <a:lvl1pPr algn="r">
              <a:defRPr sz="1200"/>
            </a:lvl1pPr>
          </a:lstStyle>
          <a:p>
            <a:fld id="{B435F0E6-AC5D-4E26-8358-3D56013EF103}" type="datetimeFigureOut">
              <a:rPr lang="en-GB" smtClean="0"/>
              <a:pPr/>
              <a:t>03/07/2019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9" tIns="45870" rIns="91739" bIns="4587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739" tIns="45870" rIns="91739" bIns="458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739" tIns="45870" rIns="91739" bIns="4587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739" tIns="45870" rIns="91739" bIns="45870" rtlCol="0" anchor="b"/>
          <a:lstStyle>
            <a:lvl1pPr algn="r">
              <a:defRPr sz="1200"/>
            </a:lvl1pPr>
          </a:lstStyle>
          <a:p>
            <a:fld id="{AA83DDEC-5940-4676-957C-C087F04EA5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01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252413"/>
            <a:ext cx="59563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8248" y="3712133"/>
            <a:ext cx="5438140" cy="3909239"/>
          </a:xfrm>
        </p:spPr>
        <p:txBody>
          <a:bodyPr/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417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112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492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277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0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  <a:p>
            <a:pPr marL="172719" indent="-172719">
              <a:buFont typeface="Arial" panose="020B0604020202020204" pitchFamily="34" charset="0"/>
              <a:buChar char="•"/>
            </a:pPr>
            <a:endParaRPr lang="en-GB" dirty="0"/>
          </a:p>
          <a:p>
            <a:pPr marL="172719" indent="-172719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020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138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046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823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486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21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41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08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461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67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322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931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521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>
                <a:effectLst/>
              </a:rPr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925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defRPr/>
            </a:pPr>
            <a:endParaRPr lang="en-GB" dirty="0">
              <a:highlight>
                <a:srgbClr val="FFFF00"/>
              </a:highlight>
            </a:endParaRPr>
          </a:p>
          <a:p>
            <a:pPr defTabSz="921167">
              <a:defRPr/>
            </a:pP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407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095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64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4591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defRPr/>
            </a:pPr>
            <a:endParaRPr lang="en-GB" dirty="0">
              <a:highlight>
                <a:srgbClr val="FFFF00"/>
              </a:highlight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2836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3767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762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176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252413"/>
            <a:ext cx="59563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8248" y="3712133"/>
            <a:ext cx="5438140" cy="3909239"/>
          </a:xfrm>
        </p:spPr>
        <p:txBody>
          <a:bodyPr/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13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293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210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360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defRPr/>
            </a:pPr>
            <a:endParaRPr lang="en-GB" dirty="0"/>
          </a:p>
          <a:p>
            <a:pPr defTabSz="921167"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049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10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6"/>
            <a:ext cx="12192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3359"/>
            <a:ext cx="10363200" cy="14700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26557"/>
            <a:ext cx="8534400" cy="175260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rgbClr val="0091A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fld id="{95B698E4-0AB5-410A-A0CD-38C73D25D732}" type="datetime3">
              <a:rPr lang="en-US">
                <a:solidFill>
                  <a:srgbClr val="3C3C41"/>
                </a:solidFill>
              </a:rPr>
              <a:pPr/>
              <a:t>3 July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3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476250"/>
            <a:ext cx="8760884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799" y="1989138"/>
            <a:ext cx="8760884" cy="4608214"/>
          </a:xfr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06984" y="1989138"/>
            <a:ext cx="2453216" cy="460821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5F934297-E040-40B9-8B9E-1F9726BDDFE6}" type="datetime3">
              <a:rPr lang="en-US" smtClean="0">
                <a:solidFill>
                  <a:srgbClr val="3C3C41"/>
                </a:solidFill>
              </a:rPr>
              <a:pPr/>
              <a:t>3 July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1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1989138"/>
            <a:ext cx="11328400" cy="4536206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6359631-7D1F-459B-928E-43544B05E48E}" type="datetime3">
              <a:rPr lang="en-US" smtClean="0">
                <a:solidFill>
                  <a:srgbClr val="3C3C41"/>
                </a:solidFill>
              </a:rPr>
              <a:pPr/>
              <a:t>3 July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3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984" y="1844824"/>
            <a:ext cx="2453216" cy="4608513"/>
          </a:xfrm>
        </p:spPr>
        <p:txBody>
          <a:bodyPr vert="eaVer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548681"/>
            <a:ext cx="8583084" cy="6003707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5C166BB2-EF58-472A-B562-AE6313B280A8}" type="datetime3">
              <a:rPr lang="en-US" smtClean="0">
                <a:solidFill>
                  <a:srgbClr val="3C3C41"/>
                </a:solidFill>
              </a:rPr>
              <a:pPr/>
              <a:t>3 July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6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916832"/>
            <a:ext cx="11328400" cy="453635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8528" y="54067"/>
            <a:ext cx="2844800" cy="365125"/>
          </a:xfrm>
        </p:spPr>
        <p:txBody>
          <a:bodyPr>
            <a:noAutofit/>
          </a:bodyPr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7E9EFE7B-2BB4-4E22-8F09-F199B7FE1F90}" type="datetime3">
              <a:rPr lang="en-US" smtClean="0"/>
              <a:pPr/>
              <a:t>3 July 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09099" y="107107"/>
            <a:ext cx="2451100" cy="312084"/>
          </a:xfrm>
        </p:spPr>
        <p:txBody>
          <a:bodyPr>
            <a:noAutofit/>
          </a:bodyPr>
          <a:lstStyle>
            <a:lvl1pPr>
              <a:defRPr>
                <a:solidFill>
                  <a:srgbClr val="3C3C4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1EB79DAB-90E4-4F14-9B31-761BB9951B41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709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6"/>
            <a:ext cx="12192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507086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0689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A6D568E-1C59-4CAF-A029-FD62F99FD889}" type="datetime3">
              <a:rPr lang="en-US" smtClean="0">
                <a:solidFill>
                  <a:srgbClr val="3C3C41"/>
                </a:solidFill>
              </a:rPr>
              <a:pPr/>
              <a:t>3 July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8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916833"/>
            <a:ext cx="55584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5495" y="1916833"/>
            <a:ext cx="53848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4AC1BCF0-B662-4372-B5A6-2FF7226A59F1}" type="datetime3">
              <a:rPr lang="en-US" smtClean="0">
                <a:solidFill>
                  <a:srgbClr val="3C3C41"/>
                </a:solidFill>
              </a:rPr>
              <a:pPr/>
              <a:t>3 July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4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A8E4-17AA-4AC4-89B9-B29C821773F6}" type="datetime3">
              <a:rPr lang="en-US">
                <a:solidFill>
                  <a:srgbClr val="3C3C41"/>
                </a:solidFill>
              </a:rPr>
              <a:pPr/>
              <a:t>3 July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916831"/>
            <a:ext cx="11328400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31801" y="4293096"/>
            <a:ext cx="11318495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56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2239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989138"/>
            <a:ext cx="55584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708920"/>
            <a:ext cx="5558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800" y="1989138"/>
            <a:ext cx="55584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800" y="2708920"/>
            <a:ext cx="5558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7986C46A-F843-447A-8F94-C253222F6B0E}" type="datetime3">
              <a:rPr lang="en-US" smtClean="0">
                <a:solidFill>
                  <a:srgbClr val="3C3C41"/>
                </a:solidFill>
              </a:rPr>
              <a:pPr/>
              <a:t>3 July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1FA7E4C7-43F1-4ECF-A514-1D14603EEA9D}" type="datetime3">
              <a:rPr lang="en-US" smtClean="0">
                <a:solidFill>
                  <a:srgbClr val="3C3C41"/>
                </a:solidFill>
              </a:rPr>
              <a:pPr/>
              <a:t>3 July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6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1E02EA0E-FF6F-4CE6-9D55-67502EE03C71}" type="datetime3">
              <a:rPr lang="en-US" smtClean="0">
                <a:solidFill>
                  <a:srgbClr val="3C3C41"/>
                </a:solidFill>
              </a:rPr>
              <a:pPr/>
              <a:t>3 July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8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60884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916833"/>
            <a:ext cx="8760884" cy="460851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06984" y="1978026"/>
            <a:ext cx="2453216" cy="4542032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B8DC4F9-3CF5-46C8-A80A-DE5B03B3E759}" type="datetime3">
              <a:rPr lang="en-US" smtClean="0">
                <a:solidFill>
                  <a:srgbClr val="3C3C41"/>
                </a:solidFill>
              </a:rPr>
              <a:pPr/>
              <a:t>3 July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9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223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26" name="Picture 2" descr="NRW_logo_CMYK_sta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1" y="581026"/>
            <a:ext cx="2207684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916833"/>
            <a:ext cx="11150600" cy="42093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48528" y="63592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41B6A8E4-17AA-4AC4-89B9-B29C821773F6}" type="datetime3">
              <a:rPr lang="en-US">
                <a:solidFill>
                  <a:srgbClr val="3C3C41"/>
                </a:solidFill>
              </a:rPr>
              <a:pPr/>
              <a:t>3 July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09099" y="116632"/>
            <a:ext cx="2451100" cy="3120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7500" y="6413501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9309101" y="428625"/>
            <a:ext cx="2451100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flipV="1">
            <a:off x="431801" y="428625"/>
            <a:ext cx="8775700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8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rgbClr val="0091A5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2762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667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34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slide" Target="slide22.xml"/><Relationship Id="rId17" Type="http://schemas.openxmlformats.org/officeDocument/2006/relationships/slide" Target="slide33.xml"/><Relationship Id="rId2" Type="http://schemas.openxmlformats.org/officeDocument/2006/relationships/notesSlide" Target="../notesSlides/notesSlide3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7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_G_fG9VkWs&amp;feature=youtu.b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addysg@cyfoethnaturiolcymru.gov.uk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101" y="1808999"/>
            <a:ext cx="11595797" cy="1890255"/>
          </a:xfrm>
        </p:spPr>
        <p:txBody>
          <a:bodyPr/>
          <a:lstStyle/>
          <a:p>
            <a:br>
              <a:rPr lang="en-GB" dirty="0"/>
            </a:br>
            <a:br>
              <a:rPr lang="en-GB" sz="4000" dirty="0"/>
            </a:br>
            <a:br>
              <a:rPr lang="en-GB" sz="4000" dirty="0">
                <a:solidFill>
                  <a:srgbClr val="0091A5"/>
                </a:solidFill>
              </a:rPr>
            </a:br>
            <a:br>
              <a:rPr lang="en-GB" sz="4000" dirty="0">
                <a:solidFill>
                  <a:srgbClr val="0091A5"/>
                </a:solidFill>
              </a:rPr>
            </a:br>
            <a:r>
              <a:rPr lang="en-GB" sz="3600" dirty="0" err="1">
                <a:solidFill>
                  <a:srgbClr val="0091A5"/>
                </a:solidFill>
              </a:rPr>
              <a:t>Enghraifft</a:t>
            </a:r>
            <a:r>
              <a:rPr lang="en-GB" sz="3600" dirty="0">
                <a:solidFill>
                  <a:srgbClr val="0091A5"/>
                </a:solidFill>
              </a:rPr>
              <a:t> o </a:t>
            </a:r>
            <a:r>
              <a:rPr lang="en-GB" sz="3600" dirty="0" err="1">
                <a:solidFill>
                  <a:srgbClr val="0091A5"/>
                </a:solidFill>
              </a:rPr>
              <a:t>waith</a:t>
            </a:r>
            <a:r>
              <a:rPr lang="en-GB" sz="3600" dirty="0">
                <a:solidFill>
                  <a:srgbClr val="0091A5"/>
                </a:solidFill>
              </a:rPr>
              <a:t> </a:t>
            </a:r>
            <a:r>
              <a:rPr lang="en-GB" sz="3600" dirty="0" err="1">
                <a:solidFill>
                  <a:srgbClr val="0091A5"/>
                </a:solidFill>
              </a:rPr>
              <a:t>cwympo</a:t>
            </a:r>
            <a:r>
              <a:rPr lang="en-GB" sz="3600" dirty="0">
                <a:solidFill>
                  <a:srgbClr val="0091A5"/>
                </a:solidFill>
              </a:rPr>
              <a:t> </a:t>
            </a:r>
            <a:r>
              <a:rPr lang="en-GB" sz="3600" dirty="0" err="1">
                <a:solidFill>
                  <a:srgbClr val="0091A5"/>
                </a:solidFill>
              </a:rPr>
              <a:t>coed</a:t>
            </a:r>
            <a:r>
              <a:rPr lang="en-GB" sz="3600" dirty="0">
                <a:solidFill>
                  <a:srgbClr val="0091A5"/>
                </a:solidFill>
              </a:rPr>
              <a:t> </a:t>
            </a:r>
            <a:r>
              <a:rPr lang="en-GB" sz="3600" dirty="0" err="1">
                <a:solidFill>
                  <a:srgbClr val="0091A5"/>
                </a:solidFill>
              </a:rPr>
              <a:t>risg</a:t>
            </a:r>
            <a:r>
              <a:rPr lang="en-GB" sz="3600" dirty="0">
                <a:solidFill>
                  <a:srgbClr val="0091A5"/>
                </a:solidFill>
              </a:rPr>
              <a:t> </a:t>
            </a:r>
            <a:r>
              <a:rPr lang="en-GB" sz="3600" dirty="0" err="1">
                <a:solidFill>
                  <a:srgbClr val="0091A5"/>
                </a:solidFill>
              </a:rPr>
              <a:t>uchel</a:t>
            </a:r>
            <a:br>
              <a:rPr lang="en-GB" sz="3600" dirty="0">
                <a:solidFill>
                  <a:srgbClr val="0091A5"/>
                </a:solidFill>
              </a:rPr>
            </a:br>
            <a:br>
              <a:rPr lang="en-GB" sz="3600" dirty="0">
                <a:solidFill>
                  <a:srgbClr val="0091A5"/>
                </a:solidFill>
              </a:rPr>
            </a:br>
            <a:br>
              <a:rPr lang="en-GB" sz="4000" dirty="0">
                <a:solidFill>
                  <a:srgbClr val="0091A5"/>
                </a:solidFill>
              </a:rPr>
            </a:br>
            <a:r>
              <a:rPr lang="en-GB" sz="4000" dirty="0">
                <a:solidFill>
                  <a:srgbClr val="0091A5"/>
                </a:solidFill>
              </a:rPr>
              <a:t> </a:t>
            </a:r>
            <a:br>
              <a:rPr lang="en-GB" dirty="0">
                <a:solidFill>
                  <a:srgbClr val="0091A5"/>
                </a:solidFill>
              </a:rPr>
            </a:br>
            <a:br>
              <a:rPr lang="en-GB" dirty="0"/>
            </a:br>
            <a:endParaRPr lang="en-GB" sz="1800" baseline="30000" dirty="0">
              <a:solidFill>
                <a:srgbClr val="0091A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95B50D-4B4C-47FF-9CFF-C3CDFEDCFE4E}"/>
              </a:ext>
            </a:extLst>
          </p:cNvPr>
          <p:cNvSpPr/>
          <p:nvPr/>
        </p:nvSpPr>
        <p:spPr>
          <a:xfrm>
            <a:off x="690663" y="3292112"/>
            <a:ext cx="10984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 err="1"/>
              <a:t>Prosiect</a:t>
            </a:r>
            <a:r>
              <a:rPr lang="en-GB" sz="3000" b="1" dirty="0"/>
              <a:t> </a:t>
            </a:r>
            <a:r>
              <a:rPr lang="en-GB" sz="3000" b="1" dirty="0" err="1"/>
              <a:t>Gwaith</a:t>
            </a:r>
            <a:r>
              <a:rPr lang="en-GB" sz="3000" b="1" dirty="0"/>
              <a:t> </a:t>
            </a:r>
            <a:r>
              <a:rPr lang="en-GB" sz="3000" b="1" dirty="0" err="1"/>
              <a:t>Coed</a:t>
            </a:r>
            <a:r>
              <a:rPr lang="en-GB" sz="3000" b="1" dirty="0"/>
              <a:t> a </a:t>
            </a:r>
            <a:r>
              <a:rPr lang="en-GB" sz="3000" b="1" dirty="0" err="1"/>
              <a:t>Sefydlogi</a:t>
            </a:r>
            <a:r>
              <a:rPr lang="en-GB" sz="3000" b="1" dirty="0"/>
              <a:t> </a:t>
            </a:r>
            <a:r>
              <a:rPr lang="en-GB" sz="3000" b="1" dirty="0" err="1"/>
              <a:t>Llechwedd</a:t>
            </a:r>
            <a:r>
              <a:rPr lang="en-GB" sz="3000" b="1" dirty="0"/>
              <a:t> </a:t>
            </a:r>
            <a:r>
              <a:rPr lang="en-GB" sz="3000" b="1" dirty="0" err="1"/>
              <a:t>Bont</a:t>
            </a:r>
            <a:r>
              <a:rPr lang="en-GB" sz="3000" b="1" dirty="0"/>
              <a:t> Evans (</a:t>
            </a:r>
            <a:r>
              <a:rPr lang="en-GB" sz="3000" b="1" dirty="0" err="1"/>
              <a:t>BETWS</a:t>
            </a:r>
            <a:r>
              <a:rPr lang="en-GB" sz="3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113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6A0DB-4AC7-410C-A9FA-593E3C98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637442"/>
          </a:xfrm>
        </p:spPr>
        <p:txBody>
          <a:bodyPr/>
          <a:lstStyle/>
          <a:p>
            <a:r>
              <a:rPr lang="en-GB" dirty="0" err="1">
                <a:solidFill>
                  <a:srgbClr val="0091A5"/>
                </a:solidFill>
              </a:rPr>
              <a:t>Mapiau’r</a:t>
            </a:r>
            <a:r>
              <a:rPr lang="en-GB" dirty="0">
                <a:solidFill>
                  <a:srgbClr val="0091A5"/>
                </a:solidFill>
              </a:rPr>
              <a:t> </a:t>
            </a:r>
            <a:r>
              <a:rPr lang="en-GB" dirty="0" err="1">
                <a:solidFill>
                  <a:srgbClr val="0091A5"/>
                </a:solidFill>
              </a:rPr>
              <a:t>gwaith</a:t>
            </a:r>
            <a:endParaRPr lang="en-GB" dirty="0">
              <a:solidFill>
                <a:srgbClr val="0091A5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BDC9F8-96FA-4894-9ECC-F9600AAD8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1113693"/>
            <a:ext cx="7012035" cy="5020407"/>
          </a:xfrm>
          <a:prstGeom prst="rect">
            <a:avLst/>
          </a:prstGeom>
          <a:ln w="28575">
            <a:solidFill>
              <a:srgbClr val="0091A5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7187F-1A31-4AC2-B17A-24A0FBBC7B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101" y="106362"/>
            <a:ext cx="4381500" cy="6600285"/>
          </a:xfrm>
          <a:prstGeom prst="rect">
            <a:avLst/>
          </a:prstGeom>
          <a:ln w="28575">
            <a:solidFill>
              <a:srgbClr val="0091A5"/>
            </a:solidFill>
          </a:ln>
        </p:spPr>
      </p:pic>
    </p:spTree>
    <p:extLst>
      <p:ext uri="{BB962C8B-B14F-4D97-AF65-F5344CB8AC3E}">
        <p14:creationId xmlns:p14="http://schemas.microsoft.com/office/powerpoint/2010/main" val="2388256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AECE-E4F4-4BBE-B6AE-882FCB8D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713512"/>
            <a:ext cx="8800336" cy="1223963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Trafodwch</a:t>
            </a:r>
            <a:r>
              <a:rPr lang="en-GB" dirty="0">
                <a:solidFill>
                  <a:schemeClr val="accent1"/>
                </a:solidFill>
              </a:rPr>
              <a:t> – pa </a:t>
            </a:r>
            <a:r>
              <a:rPr lang="en-GB" dirty="0" err="1">
                <a:solidFill>
                  <a:schemeClr val="accent1"/>
                </a:solidFill>
              </a:rPr>
              <a:t>ffactorau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allai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fod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wedi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ansefydlogi’r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coed</a:t>
            </a:r>
            <a:r>
              <a:rPr lang="en-GB" dirty="0">
                <a:solidFill>
                  <a:schemeClr val="accent1"/>
                </a:solidFill>
              </a:rPr>
              <a:t>?</a:t>
            </a:r>
            <a:br>
              <a:rPr lang="en-GB" dirty="0"/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CD167-0449-4E57-BAAF-D321344A85B3}"/>
              </a:ext>
            </a:extLst>
          </p:cNvPr>
          <p:cNvSpPr txBox="1"/>
          <p:nvPr/>
        </p:nvSpPr>
        <p:spPr>
          <a:xfrm>
            <a:off x="7782124" y="1937475"/>
            <a:ext cx="431321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1" dirty="0" err="1"/>
              <a:t>Coed</a:t>
            </a:r>
            <a:r>
              <a:rPr lang="en-GB" sz="1900" dirty="0"/>
              <a:t> – </a:t>
            </a:r>
            <a:r>
              <a:rPr lang="en-GB" sz="1900" dirty="0" err="1"/>
              <a:t>Wrth</a:t>
            </a:r>
            <a:r>
              <a:rPr lang="en-GB" sz="1900" dirty="0"/>
              <a:t> </a:t>
            </a:r>
            <a:r>
              <a:rPr lang="en-GB" sz="1900" dirty="0" err="1"/>
              <a:t>i’r</a:t>
            </a:r>
            <a:r>
              <a:rPr lang="en-GB" sz="1900" dirty="0"/>
              <a:t> </a:t>
            </a:r>
            <a:r>
              <a:rPr lang="en-GB" sz="1900" dirty="0" err="1"/>
              <a:t>coed</a:t>
            </a:r>
            <a:r>
              <a:rPr lang="en-GB" sz="1900" dirty="0"/>
              <a:t> </a:t>
            </a:r>
            <a:r>
              <a:rPr lang="en-GB" sz="1900" dirty="0" err="1"/>
              <a:t>heneiddio</a:t>
            </a:r>
            <a:r>
              <a:rPr lang="en-GB" sz="1900" dirty="0"/>
              <a:t>, </a:t>
            </a:r>
            <a:r>
              <a:rPr lang="en-GB" sz="1900" dirty="0" err="1"/>
              <a:t>mae’r</a:t>
            </a:r>
            <a:r>
              <a:rPr lang="en-GB" sz="1900" dirty="0"/>
              <a:t> </a:t>
            </a:r>
            <a:r>
              <a:rPr lang="en-GB" sz="1900" dirty="0" err="1"/>
              <a:t>gwreiddiau’n</a:t>
            </a:r>
            <a:r>
              <a:rPr lang="en-GB" sz="1900" dirty="0"/>
              <a:t> </a:t>
            </a:r>
            <a:r>
              <a:rPr lang="en-GB" sz="1900" dirty="0" err="1"/>
              <a:t>dechrau</a:t>
            </a:r>
            <a:r>
              <a:rPr lang="en-GB" sz="1900" dirty="0"/>
              <a:t> </a:t>
            </a:r>
            <a:r>
              <a:rPr lang="en-GB" sz="1900" dirty="0" err="1"/>
              <a:t>pydru</a:t>
            </a:r>
            <a:r>
              <a:rPr lang="en-GB" sz="1900" dirty="0"/>
              <a:t> </a:t>
            </a:r>
            <a:r>
              <a:rPr lang="en-GB" sz="1900" dirty="0" err="1"/>
              <a:t>fwyfwy</a:t>
            </a:r>
            <a:r>
              <a:rPr lang="en-GB" sz="1900" dirty="0"/>
              <a:t>.  Dan </a:t>
            </a:r>
            <a:r>
              <a:rPr lang="en-GB" sz="1900" dirty="0" err="1"/>
              <a:t>rai</a:t>
            </a:r>
            <a:r>
              <a:rPr lang="en-GB" sz="1900" dirty="0"/>
              <a:t> </a:t>
            </a:r>
            <a:r>
              <a:rPr lang="en-GB" sz="1900" dirty="0" err="1"/>
              <a:t>amodau</a:t>
            </a:r>
            <a:r>
              <a:rPr lang="en-GB" sz="1900" dirty="0"/>
              <a:t> </a:t>
            </a:r>
            <a:r>
              <a:rPr lang="en-GB" sz="1900" dirty="0" err="1"/>
              <a:t>pridd</a:t>
            </a:r>
            <a:r>
              <a:rPr lang="en-GB" sz="1900" dirty="0"/>
              <a:t>, </a:t>
            </a:r>
            <a:r>
              <a:rPr lang="en-GB" sz="1900" dirty="0" err="1"/>
              <a:t>mae’n</a:t>
            </a:r>
            <a:r>
              <a:rPr lang="en-GB" sz="1900" dirty="0"/>
              <a:t> </a:t>
            </a:r>
            <a:r>
              <a:rPr lang="en-GB" sz="1900" dirty="0" err="1"/>
              <a:t>bosib</a:t>
            </a:r>
            <a:r>
              <a:rPr lang="en-GB" sz="1900" dirty="0"/>
              <a:t> y </a:t>
            </a:r>
            <a:r>
              <a:rPr lang="en-GB" sz="1900" dirty="0" err="1"/>
              <a:t>gallai</a:t>
            </a:r>
            <a:r>
              <a:rPr lang="en-GB" sz="1900" dirty="0"/>
              <a:t> </a:t>
            </a:r>
            <a:r>
              <a:rPr lang="en-GB" sz="1900" dirty="0" err="1"/>
              <a:t>gwreiddiau</a:t>
            </a:r>
            <a:r>
              <a:rPr lang="en-GB" sz="1900" dirty="0"/>
              <a:t> </a:t>
            </a:r>
            <a:r>
              <a:rPr lang="en-GB" sz="1900" dirty="0" err="1"/>
              <a:t>coed</a:t>
            </a:r>
            <a:r>
              <a:rPr lang="en-GB" sz="1900" dirty="0"/>
              <a:t> </a:t>
            </a:r>
            <a:r>
              <a:rPr lang="en-GB" sz="1900" dirty="0" err="1"/>
              <a:t>ddechrau</a:t>
            </a:r>
            <a:r>
              <a:rPr lang="en-GB" sz="1900" dirty="0"/>
              <a:t> </a:t>
            </a:r>
            <a:r>
              <a:rPr lang="en-GB" sz="1900" dirty="0" err="1"/>
              <a:t>pydru</a:t>
            </a:r>
            <a:r>
              <a:rPr lang="en-GB" sz="1900" dirty="0"/>
              <a:t>, </a:t>
            </a:r>
            <a:r>
              <a:rPr lang="en-GB" sz="1900" dirty="0" err="1"/>
              <a:t>gan</a:t>
            </a:r>
            <a:r>
              <a:rPr lang="en-GB" sz="1900" dirty="0"/>
              <a:t> </a:t>
            </a:r>
            <a:r>
              <a:rPr lang="en-GB" sz="1900" dirty="0" err="1"/>
              <a:t>leihau</a:t>
            </a:r>
            <a:r>
              <a:rPr lang="en-GB" sz="1900" dirty="0"/>
              <a:t> </a:t>
            </a:r>
            <a:r>
              <a:rPr lang="en-GB" sz="1900" dirty="0" err="1"/>
              <a:t>gafael</a:t>
            </a:r>
            <a:r>
              <a:rPr lang="en-GB" sz="1900" dirty="0"/>
              <a:t> y </a:t>
            </a:r>
            <a:r>
              <a:rPr lang="en-GB" sz="1900" err="1"/>
              <a:t>goeden</a:t>
            </a:r>
            <a:r>
              <a:rPr lang="en-GB" sz="1900"/>
              <a:t> yn y </a:t>
            </a:r>
            <a:r>
              <a:rPr lang="en-GB" sz="1900" dirty="0" err="1"/>
              <a:t>pridd</a:t>
            </a:r>
            <a:r>
              <a:rPr lang="en-GB" sz="1900" dirty="0"/>
              <a:t> (</a:t>
            </a:r>
            <a:r>
              <a:rPr lang="en-GB" sz="1900" dirty="0" err="1"/>
              <a:t>ei</a:t>
            </a:r>
            <a:r>
              <a:rPr lang="en-GB" sz="1900" dirty="0"/>
              <a:t> </a:t>
            </a:r>
            <a:r>
              <a:rPr lang="en-GB" sz="1900" dirty="0" err="1"/>
              <a:t>gwneud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llai</a:t>
            </a:r>
            <a:r>
              <a:rPr lang="en-GB" sz="1900" dirty="0"/>
              <a:t> </a:t>
            </a:r>
            <a:r>
              <a:rPr lang="en-GB" sz="1900" dirty="0" err="1"/>
              <a:t>sefydlog</a:t>
            </a:r>
            <a:r>
              <a:rPr lang="en-GB" sz="1900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1" dirty="0" err="1"/>
              <a:t>Cyflwr</a:t>
            </a:r>
            <a:r>
              <a:rPr lang="en-GB" sz="1900" dirty="0"/>
              <a:t>– Mae </a:t>
            </a:r>
            <a:r>
              <a:rPr lang="en-GB" sz="1900" dirty="0" err="1"/>
              <a:t>coeden</a:t>
            </a:r>
            <a:r>
              <a:rPr lang="en-GB" sz="1900" dirty="0"/>
              <a:t> </a:t>
            </a:r>
            <a:r>
              <a:rPr lang="en-GB" sz="1900" dirty="0" err="1"/>
              <a:t>sy’n</a:t>
            </a:r>
            <a:r>
              <a:rPr lang="en-GB" sz="1900" dirty="0"/>
              <a:t> </a:t>
            </a:r>
            <a:r>
              <a:rPr lang="en-GB" sz="1900" dirty="0" err="1"/>
              <a:t>dioddef</a:t>
            </a:r>
            <a:r>
              <a:rPr lang="en-GB" sz="1900" dirty="0"/>
              <a:t> o </a:t>
            </a:r>
            <a:r>
              <a:rPr lang="en-GB" sz="1900" dirty="0" err="1"/>
              <a:t>effeithiau</a:t>
            </a:r>
            <a:r>
              <a:rPr lang="en-GB" sz="1900" dirty="0"/>
              <a:t> </a:t>
            </a:r>
            <a:r>
              <a:rPr lang="en-GB" sz="1900" dirty="0" err="1"/>
              <a:t>plâu</a:t>
            </a:r>
            <a:r>
              <a:rPr lang="en-GB" sz="1900" dirty="0"/>
              <a:t> a </a:t>
            </a:r>
            <a:r>
              <a:rPr lang="en-GB" sz="1900" dirty="0" err="1"/>
              <a:t>chlefydau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dueddol</a:t>
            </a:r>
            <a:r>
              <a:rPr lang="en-GB" sz="1900" dirty="0"/>
              <a:t> o </a:t>
            </a:r>
            <a:r>
              <a:rPr lang="en-GB" sz="1900" dirty="0" err="1"/>
              <a:t>fod</a:t>
            </a:r>
            <a:r>
              <a:rPr lang="en-GB" sz="1900" dirty="0"/>
              <a:t> </a:t>
            </a:r>
            <a:r>
              <a:rPr lang="en-GB" sz="1900" dirty="0" err="1"/>
              <a:t>dan</a:t>
            </a:r>
            <a:r>
              <a:rPr lang="en-GB" sz="1900" dirty="0"/>
              <a:t> </a:t>
            </a:r>
            <a:r>
              <a:rPr lang="en-GB" sz="1900" dirty="0" err="1"/>
              <a:t>straen</a:t>
            </a:r>
            <a:r>
              <a:rPr lang="en-GB" sz="1900" dirty="0"/>
              <a:t>, ac </a:t>
            </a:r>
            <a:r>
              <a:rPr lang="en-GB" sz="1900" dirty="0" err="1"/>
              <a:t>efallai</a:t>
            </a:r>
            <a:r>
              <a:rPr lang="en-GB" sz="1900" dirty="0"/>
              <a:t> </a:t>
            </a:r>
            <a:r>
              <a:rPr lang="en-GB" sz="1900" dirty="0" err="1"/>
              <a:t>bod</a:t>
            </a:r>
            <a:r>
              <a:rPr lang="en-GB" sz="1900" dirty="0"/>
              <a:t> </a:t>
            </a:r>
            <a:r>
              <a:rPr lang="en-GB" sz="1900" dirty="0" err="1"/>
              <a:t>ei</a:t>
            </a:r>
            <a:r>
              <a:rPr lang="en-GB" sz="1900" dirty="0"/>
              <a:t> </a:t>
            </a:r>
            <a:r>
              <a:rPr lang="en-GB" sz="1900" dirty="0" err="1"/>
              <a:t>gwreiddiau</a:t>
            </a:r>
            <a:r>
              <a:rPr lang="en-GB" sz="1900" dirty="0"/>
              <a:t> </a:t>
            </a:r>
            <a:r>
              <a:rPr lang="en-GB" sz="1900" dirty="0" err="1"/>
              <a:t>wedi</a:t>
            </a:r>
            <a:r>
              <a:rPr lang="en-GB" sz="1900" dirty="0"/>
              <a:t> </a:t>
            </a:r>
            <a:r>
              <a:rPr lang="en-GB" sz="1900" dirty="0" err="1"/>
              <a:t>dechrau</a:t>
            </a:r>
            <a:r>
              <a:rPr lang="en-GB" sz="1900" dirty="0"/>
              <a:t> </a:t>
            </a:r>
            <a:r>
              <a:rPr lang="en-GB" sz="1900" dirty="0" err="1"/>
              <a:t>pydru</a:t>
            </a:r>
            <a:r>
              <a:rPr lang="en-GB" sz="1900" dirty="0"/>
              <a:t> a </a:t>
            </a:r>
            <a:r>
              <a:rPr lang="en-GB" sz="1900" dirty="0" err="1"/>
              <a:t>gwanhau</a:t>
            </a:r>
            <a:r>
              <a:rPr lang="en-GB" sz="1900" dirty="0"/>
              <a:t> </a:t>
            </a:r>
            <a:r>
              <a:rPr lang="en-GB" sz="1900" dirty="0" err="1"/>
              <a:t>gan</a:t>
            </a:r>
            <a:r>
              <a:rPr lang="en-GB" sz="1900" dirty="0"/>
              <a:t> </a:t>
            </a:r>
            <a:r>
              <a:rPr lang="en-GB" sz="1900" dirty="0" err="1"/>
              <a:t>olygu</a:t>
            </a:r>
            <a:r>
              <a:rPr lang="en-GB" sz="1900" dirty="0"/>
              <a:t> </a:t>
            </a:r>
            <a:r>
              <a:rPr lang="en-GB" sz="1900" dirty="0" err="1"/>
              <a:t>nad</a:t>
            </a:r>
            <a:r>
              <a:rPr lang="en-GB" sz="1900" dirty="0"/>
              <a:t> </a:t>
            </a:r>
            <a:r>
              <a:rPr lang="en-GB" sz="1900" dirty="0" err="1"/>
              <a:t>yw’n</a:t>
            </a:r>
            <a:r>
              <a:rPr lang="en-GB" sz="1900" dirty="0"/>
              <a:t> </a:t>
            </a:r>
            <a:r>
              <a:rPr lang="en-GB" sz="1900" dirty="0" err="1"/>
              <a:t>gallu</a:t>
            </a:r>
            <a:r>
              <a:rPr lang="en-GB" sz="1900" dirty="0"/>
              <a:t> </a:t>
            </a:r>
            <a:r>
              <a:rPr lang="en-GB" sz="1900" dirty="0" err="1"/>
              <a:t>gwrthsefyll</a:t>
            </a:r>
            <a:r>
              <a:rPr lang="en-GB" sz="1900" dirty="0"/>
              <a:t> </a:t>
            </a:r>
            <a:r>
              <a:rPr lang="en-GB" sz="1900" dirty="0" err="1"/>
              <a:t>effeithiau</a:t>
            </a:r>
            <a:r>
              <a:rPr lang="en-GB" sz="1900" dirty="0"/>
              <a:t> </a:t>
            </a:r>
            <a:r>
              <a:rPr lang="en-GB" sz="1900" dirty="0" err="1"/>
              <a:t>gwyntoedd</a:t>
            </a:r>
            <a:r>
              <a:rPr lang="en-GB" sz="1900" dirty="0"/>
              <a:t> </a:t>
            </a:r>
            <a:r>
              <a:rPr lang="en-GB" sz="1900" dirty="0" err="1"/>
              <a:t>uchel</a:t>
            </a:r>
            <a:r>
              <a:rPr lang="en-GB" sz="1900" dirty="0"/>
              <a:t> </a:t>
            </a:r>
            <a:r>
              <a:rPr lang="en-GB" sz="1900" dirty="0" err="1"/>
              <a:t>gystal</a:t>
            </a:r>
            <a:r>
              <a:rPr lang="en-GB" sz="19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00C65B-797A-468A-93D0-8B054E748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99" y="1937475"/>
            <a:ext cx="7338507" cy="4112488"/>
          </a:xfr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555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181A-4F3A-45C5-8FB4-647EB057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" y="1784733"/>
            <a:ext cx="11485380" cy="50119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tx1"/>
                </a:solidFill>
              </a:rPr>
              <a:t>Uchder</a:t>
            </a:r>
            <a:r>
              <a:rPr lang="en-GB" sz="1800" dirty="0">
                <a:solidFill>
                  <a:schemeClr val="tx1"/>
                </a:solidFill>
              </a:rPr>
              <a:t> –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Ucha’n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byd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yw’r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goeden</a:t>
            </a:r>
            <a:r>
              <a:rPr lang="en-GB" sz="1800" b="0" dirty="0">
                <a:solidFill>
                  <a:schemeClr val="tx1"/>
                </a:solidFill>
              </a:rPr>
              <a:t>, y </a:t>
            </a:r>
            <a:r>
              <a:rPr lang="en-GB" sz="1800" b="0" dirty="0" err="1">
                <a:solidFill>
                  <a:schemeClr val="tx1"/>
                </a:solidFill>
              </a:rPr>
              <a:t>mwyaf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agored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yw</a:t>
            </a:r>
            <a:r>
              <a:rPr lang="en-GB" sz="1800" b="0" dirty="0">
                <a:solidFill>
                  <a:schemeClr val="tx1"/>
                </a:solidFill>
              </a:rPr>
              <a:t> hi i </a:t>
            </a:r>
            <a:r>
              <a:rPr lang="en-GB" sz="1800" b="0" dirty="0" err="1">
                <a:solidFill>
                  <a:schemeClr val="tx1"/>
                </a:solidFill>
              </a:rPr>
              <a:t>wyntoedd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cryfion</a:t>
            </a:r>
            <a:r>
              <a:rPr lang="en-GB" sz="1800" b="0" dirty="0">
                <a:solidFill>
                  <a:schemeClr val="tx1"/>
                </a:solidFill>
              </a:rPr>
              <a:t> (“windthrow”) </a:t>
            </a:r>
            <a:r>
              <a:rPr lang="en-GB" sz="1800" b="0" dirty="0" err="1">
                <a:solidFill>
                  <a:schemeClr val="tx1"/>
                </a:solidFill>
              </a:rPr>
              <a:t>sy’n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dadwreiddio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neu’n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chwythu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drosodd</a:t>
            </a:r>
            <a:r>
              <a:rPr lang="en-GB" sz="1800" b="0" dirty="0">
                <a:solidFill>
                  <a:schemeClr val="tx1"/>
                </a:solidFill>
              </a:rPr>
              <a:t>. Mae </a:t>
            </a:r>
            <a:r>
              <a:rPr lang="en-GB" sz="1800" b="0" dirty="0" err="1">
                <a:solidFill>
                  <a:schemeClr val="tx1"/>
                </a:solidFill>
              </a:rPr>
              <a:t>coed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uchel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derbyn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llai</a:t>
            </a:r>
            <a:r>
              <a:rPr lang="en-GB" sz="1800" b="0" dirty="0">
                <a:solidFill>
                  <a:schemeClr val="tx1"/>
                </a:solidFill>
              </a:rPr>
              <a:t> o </a:t>
            </a:r>
            <a:r>
              <a:rPr lang="en-GB" sz="1800" b="0" dirty="0" err="1">
                <a:solidFill>
                  <a:schemeClr val="tx1"/>
                </a:solidFill>
              </a:rPr>
              <a:t>gysgod</a:t>
            </a:r>
            <a:r>
              <a:rPr lang="en-GB" sz="1800" b="0" dirty="0">
                <a:solidFill>
                  <a:schemeClr val="tx1"/>
                </a:solidFill>
              </a:rPr>
              <a:t> o </a:t>
            </a:r>
            <a:r>
              <a:rPr lang="en-GB" sz="1800" b="0" dirty="0" err="1">
                <a:solidFill>
                  <a:schemeClr val="tx1"/>
                </a:solidFill>
              </a:rPr>
              <a:t>rym</a:t>
            </a:r>
            <a:r>
              <a:rPr lang="en-GB" sz="1800" b="0" dirty="0">
                <a:solidFill>
                  <a:schemeClr val="tx1"/>
                </a:solidFill>
              </a:rPr>
              <a:t> y </a:t>
            </a:r>
            <a:r>
              <a:rPr lang="en-GB" sz="1800" b="0" dirty="0" err="1">
                <a:solidFill>
                  <a:schemeClr val="tx1"/>
                </a:solidFill>
              </a:rPr>
              <a:t>gwynt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ar</a:t>
            </a:r>
            <a:r>
              <a:rPr lang="en-GB" sz="1800" b="0" dirty="0">
                <a:solidFill>
                  <a:schemeClr val="tx1"/>
                </a:solidFill>
              </a:rPr>
              <a:t> y </a:t>
            </a:r>
            <a:r>
              <a:rPr lang="en-GB" sz="1800" b="0" dirty="0" err="1">
                <a:solidFill>
                  <a:schemeClr val="tx1"/>
                </a:solidFill>
              </a:rPr>
              <a:t>lefel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uchaf</a:t>
            </a:r>
            <a:r>
              <a:rPr lang="en-GB" sz="1800" b="0" dirty="0">
                <a:solidFill>
                  <a:schemeClr val="tx1"/>
                </a:solidFill>
              </a:rPr>
              <a:t>. Mae </a:t>
            </a:r>
            <a:r>
              <a:rPr lang="en-GB" sz="1800" b="0" dirty="0" err="1">
                <a:solidFill>
                  <a:schemeClr val="tx1"/>
                </a:solidFill>
              </a:rPr>
              <a:t>boncyff</a:t>
            </a:r>
            <a:r>
              <a:rPr lang="en-GB" sz="1800" b="0" dirty="0">
                <a:solidFill>
                  <a:schemeClr val="tx1"/>
                </a:solidFill>
              </a:rPr>
              <a:t> y </a:t>
            </a:r>
            <a:r>
              <a:rPr lang="en-GB" sz="1800" b="0" dirty="0" err="1">
                <a:solidFill>
                  <a:schemeClr val="tx1"/>
                </a:solidFill>
              </a:rPr>
              <a:t>goeden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gweithredu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fel</a:t>
            </a:r>
            <a:r>
              <a:rPr lang="en-GB" sz="1800" b="0" dirty="0">
                <a:solidFill>
                  <a:schemeClr val="tx1"/>
                </a:solidFill>
              </a:rPr>
              <a:t> lifer, </a:t>
            </a:r>
            <a:r>
              <a:rPr lang="en-GB" sz="1800" b="0" dirty="0" err="1">
                <a:solidFill>
                  <a:schemeClr val="tx1"/>
                </a:solidFill>
              </a:rPr>
              <a:t>a’r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pwysbwynt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neu’r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ffwlcrwm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yw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arwyneb</a:t>
            </a:r>
            <a:r>
              <a:rPr lang="en-GB" sz="1800" b="0" dirty="0">
                <a:solidFill>
                  <a:schemeClr val="tx1"/>
                </a:solidFill>
              </a:rPr>
              <a:t> y </a:t>
            </a:r>
            <a:r>
              <a:rPr lang="en-GB" sz="1800" b="0" dirty="0" err="1">
                <a:solidFill>
                  <a:schemeClr val="tx1"/>
                </a:solidFill>
              </a:rPr>
              <a:t>tir</a:t>
            </a:r>
            <a:r>
              <a:rPr lang="en-GB" sz="1800" b="0" dirty="0">
                <a:solidFill>
                  <a:schemeClr val="tx1"/>
                </a:solidFill>
              </a:rPr>
              <a:t> y </a:t>
            </a:r>
            <a:r>
              <a:rPr lang="en-GB" sz="1800" b="0" dirty="0" err="1">
                <a:solidFill>
                  <a:schemeClr val="tx1"/>
                </a:solidFill>
              </a:rPr>
              <a:t>daw’r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goeden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ohono</a:t>
            </a:r>
            <a:r>
              <a:rPr lang="en-GB" sz="1800" b="0" dirty="0">
                <a:solidFill>
                  <a:schemeClr val="tx1"/>
                </a:solidFill>
              </a:rPr>
              <a:t>. </a:t>
            </a:r>
            <a:r>
              <a:rPr lang="en-GB" sz="1800" b="0" dirty="0" err="1">
                <a:solidFill>
                  <a:schemeClr val="tx1"/>
                </a:solidFill>
              </a:rPr>
              <a:t>Ucha’n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byd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yw’r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goeden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err="1">
                <a:solidFill>
                  <a:schemeClr val="tx1"/>
                </a:solidFill>
              </a:rPr>
              <a:t>po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hiraf</a:t>
            </a:r>
            <a:r>
              <a:rPr lang="en-GB" sz="1800" b="0" dirty="0">
                <a:solidFill>
                  <a:schemeClr val="tx1"/>
                </a:solidFill>
              </a:rPr>
              <a:t> yr ‘</a:t>
            </a:r>
            <a:r>
              <a:rPr lang="en-GB" sz="1800" b="0" dirty="0" err="1">
                <a:solidFill>
                  <a:schemeClr val="tx1"/>
                </a:solidFill>
              </a:rPr>
              <a:t>handlen</a:t>
            </a:r>
            <a:r>
              <a:rPr lang="en-GB" sz="1800" b="0" dirty="0">
                <a:solidFill>
                  <a:schemeClr val="tx1"/>
                </a:solidFill>
              </a:rPr>
              <a:t>’, </a:t>
            </a:r>
            <a:r>
              <a:rPr lang="en-GB" sz="1800" b="0" dirty="0" err="1">
                <a:solidFill>
                  <a:schemeClr val="tx1"/>
                </a:solidFill>
              </a:rPr>
              <a:t>sy’n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rhoi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mwy</a:t>
            </a:r>
            <a:r>
              <a:rPr lang="en-GB" sz="1800" b="0" dirty="0">
                <a:solidFill>
                  <a:schemeClr val="tx1"/>
                </a:solidFill>
              </a:rPr>
              <a:t> o lifer </a:t>
            </a:r>
            <a:r>
              <a:rPr lang="en-GB" sz="1800" b="0" dirty="0" err="1">
                <a:solidFill>
                  <a:schemeClr val="tx1"/>
                </a:solidFill>
              </a:rPr>
              <a:t>i’r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gwynt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gan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olygu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fod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grym</a:t>
            </a:r>
            <a:r>
              <a:rPr lang="en-GB" sz="1800" b="0" dirty="0">
                <a:solidFill>
                  <a:schemeClr val="tx1"/>
                </a:solidFill>
              </a:rPr>
              <a:t> y </a:t>
            </a:r>
            <a:r>
              <a:rPr lang="en-GB" sz="1800" b="0" dirty="0" err="1">
                <a:solidFill>
                  <a:schemeClr val="tx1"/>
                </a:solidFill>
              </a:rPr>
              <a:t>gwynt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fwy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effeithiol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wrth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wrthio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grym</a:t>
            </a:r>
            <a:r>
              <a:rPr lang="en-GB" sz="1800" b="0" dirty="0">
                <a:solidFill>
                  <a:schemeClr val="tx1"/>
                </a:solidFill>
              </a:rPr>
              <a:t> i </a:t>
            </a:r>
            <a:r>
              <a:rPr lang="en-GB" sz="1800" b="0" dirty="0" err="1">
                <a:solidFill>
                  <a:schemeClr val="tx1"/>
                </a:solidFill>
              </a:rPr>
              <a:t>lawr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i’r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ddaear</a:t>
            </a:r>
            <a:r>
              <a:rPr lang="en-GB" sz="1800" b="0" dirty="0">
                <a:solidFill>
                  <a:schemeClr val="tx1"/>
                </a:solidFill>
              </a:rPr>
              <a:t> ac </a:t>
            </a:r>
            <a:r>
              <a:rPr lang="en-GB" sz="1800" b="0" dirty="0" err="1">
                <a:solidFill>
                  <a:schemeClr val="tx1"/>
                </a:solidFill>
              </a:rPr>
              <a:t>amharu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ar</a:t>
            </a:r>
            <a:r>
              <a:rPr lang="en-GB" sz="1800" b="0" dirty="0">
                <a:solidFill>
                  <a:schemeClr val="tx1"/>
                </a:solidFill>
              </a:rPr>
              <a:t> system </a:t>
            </a:r>
            <a:r>
              <a:rPr lang="en-GB" sz="1800" b="0" dirty="0" err="1">
                <a:solidFill>
                  <a:schemeClr val="tx1"/>
                </a:solidFill>
              </a:rPr>
              <a:t>sefydlogi’r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goeden</a:t>
            </a:r>
            <a:r>
              <a:rPr lang="en-GB" sz="1800" b="0" dirty="0">
                <a:solidFill>
                  <a:schemeClr val="tx1"/>
                </a:solidFill>
              </a:rPr>
              <a:t> (</a:t>
            </a:r>
            <a:r>
              <a:rPr lang="en-GB" sz="1800" b="0" dirty="0" err="1">
                <a:solidFill>
                  <a:schemeClr val="tx1"/>
                </a:solidFill>
              </a:rPr>
              <a:t>ei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gwreiddiau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y </a:t>
            </a:r>
            <a:r>
              <a:rPr lang="en-GB" sz="1800" b="0" dirty="0" err="1">
                <a:solidFill>
                  <a:schemeClr val="tx1"/>
                </a:solidFill>
              </a:rPr>
              <a:t>pridd</a:t>
            </a:r>
            <a:r>
              <a:rPr lang="en-GB" sz="1800" b="0" dirty="0">
                <a:solidFill>
                  <a:schemeClr val="tx1"/>
                </a:solidFill>
              </a:rPr>
              <a:t>). </a:t>
            </a:r>
            <a:r>
              <a:rPr lang="en-GB" sz="1800" b="0" dirty="0" err="1">
                <a:solidFill>
                  <a:schemeClr val="tx1"/>
                </a:solidFill>
              </a:rPr>
              <a:t>Roedd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rhai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o’r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</a:t>
            </a:r>
            <a:r>
              <a:rPr lang="en-GB" sz="1800" b="0" dirty="0">
                <a:solidFill>
                  <a:schemeClr val="tx1"/>
                </a:solidFill>
              </a:rPr>
              <a:t> a </a:t>
            </a:r>
            <a:r>
              <a:rPr lang="en-GB" sz="1800" b="0" dirty="0" err="1">
                <a:solidFill>
                  <a:schemeClr val="tx1"/>
                </a:solidFill>
              </a:rPr>
              <a:t>dorrwyd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gan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brosiect</a:t>
            </a:r>
            <a:r>
              <a:rPr lang="en-GB" sz="1800" b="0" dirty="0">
                <a:solidFill>
                  <a:schemeClr val="tx1"/>
                </a:solidFill>
              </a:rPr>
              <a:t> BETWS </a:t>
            </a:r>
            <a:r>
              <a:rPr lang="en-GB" sz="1800" b="0" dirty="0" err="1">
                <a:solidFill>
                  <a:schemeClr val="tx1"/>
                </a:solidFill>
              </a:rPr>
              <a:t>dros</a:t>
            </a:r>
            <a:r>
              <a:rPr lang="en-GB" sz="1800" b="0" dirty="0">
                <a:solidFill>
                  <a:schemeClr val="tx1"/>
                </a:solidFill>
              </a:rPr>
              <a:t> 43m.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tx1"/>
                </a:solidFill>
              </a:rPr>
              <a:t>Pwysau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b="0" dirty="0">
                <a:solidFill>
                  <a:schemeClr val="tx1"/>
                </a:solidFill>
              </a:rPr>
              <a:t>– </a:t>
            </a:r>
            <a:r>
              <a:rPr lang="en-GB" sz="1800" b="0" dirty="0" err="1">
                <a:solidFill>
                  <a:schemeClr val="tx1"/>
                </a:solidFill>
              </a:rPr>
              <a:t>Roedd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rhai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o’r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</a:t>
            </a:r>
            <a:r>
              <a:rPr lang="en-GB" sz="1800" b="0" dirty="0">
                <a:solidFill>
                  <a:schemeClr val="tx1"/>
                </a:solidFill>
              </a:rPr>
              <a:t> a </a:t>
            </a:r>
            <a:r>
              <a:rPr lang="en-GB" sz="1800" b="0" dirty="0" err="1">
                <a:solidFill>
                  <a:schemeClr val="tx1"/>
                </a:solidFill>
              </a:rPr>
              <a:t>lifiwyd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pwyso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hyd</a:t>
            </a:r>
            <a:r>
              <a:rPr lang="en-GB" sz="1800" b="0" dirty="0">
                <a:solidFill>
                  <a:schemeClr val="tx1"/>
                </a:solidFill>
              </a:rPr>
              <a:t> at 12 </a:t>
            </a:r>
            <a:r>
              <a:rPr lang="en-GB" sz="1800" b="0" dirty="0" err="1">
                <a:solidFill>
                  <a:schemeClr val="tx1"/>
                </a:solidFill>
              </a:rPr>
              <a:t>tunnell</a:t>
            </a:r>
            <a:r>
              <a:rPr lang="en-GB" sz="1800" b="0" dirty="0">
                <a:solidFill>
                  <a:schemeClr val="tx1"/>
                </a:solidFill>
              </a:rPr>
              <a:t>! </a:t>
            </a:r>
            <a:r>
              <a:rPr lang="en-GB" sz="1800" b="0" dirty="0" err="1">
                <a:solidFill>
                  <a:schemeClr val="tx1"/>
                </a:solidFill>
              </a:rPr>
              <a:t>Mae’r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pwysau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trwm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hwn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ogystal</a:t>
            </a:r>
            <a:r>
              <a:rPr lang="en-GB" sz="1800" b="0" dirty="0">
                <a:solidFill>
                  <a:schemeClr val="tx1"/>
                </a:solidFill>
              </a:rPr>
              <a:t> â </a:t>
            </a:r>
            <a:r>
              <a:rPr lang="en-GB" sz="1800" b="0" dirty="0" err="1">
                <a:solidFill>
                  <a:schemeClr val="tx1"/>
                </a:solidFill>
              </a:rPr>
              <a:t>pha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mor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uchel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oedd</a:t>
            </a:r>
            <a:r>
              <a:rPr lang="en-GB" sz="1800" b="0" dirty="0">
                <a:solidFill>
                  <a:schemeClr val="tx1"/>
                </a:solidFill>
              </a:rPr>
              <a:t> y </a:t>
            </a:r>
            <a:r>
              <a:rPr lang="en-GB" sz="1800" b="0" dirty="0" err="1">
                <a:solidFill>
                  <a:schemeClr val="tx1"/>
                </a:solidFill>
              </a:rPr>
              <a:t>coed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a’u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hoedran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golygu</a:t>
            </a:r>
            <a:r>
              <a:rPr lang="en-GB" sz="1800" b="0" dirty="0">
                <a:solidFill>
                  <a:schemeClr val="tx1"/>
                </a:solidFill>
              </a:rPr>
              <a:t> bod </a:t>
            </a:r>
            <a:r>
              <a:rPr lang="en-GB" sz="1800" b="0" dirty="0" err="1">
                <a:solidFill>
                  <a:schemeClr val="tx1"/>
                </a:solidFill>
              </a:rPr>
              <a:t>gwreiddiau’r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dan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bwysau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eithriadol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err="1">
                <a:solidFill>
                  <a:schemeClr val="tx1"/>
                </a:solidFill>
              </a:rPr>
              <a:t>sy’n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golygu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eu</a:t>
            </a:r>
            <a:r>
              <a:rPr lang="en-GB" sz="1800" b="0" dirty="0">
                <a:solidFill>
                  <a:schemeClr val="tx1"/>
                </a:solidFill>
              </a:rPr>
              <a:t> bod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llai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sefydlog</a:t>
            </a:r>
            <a:r>
              <a:rPr lang="en-GB" sz="1800" b="0" dirty="0">
                <a:solidFill>
                  <a:schemeClr val="tx1"/>
                </a:solidFill>
              </a:rPr>
              <a:t> o </a:t>
            </a:r>
            <a:r>
              <a:rPr lang="en-GB" sz="1800" b="0" dirty="0" err="1">
                <a:solidFill>
                  <a:schemeClr val="tx1"/>
                </a:solidFill>
              </a:rPr>
              <a:t>bosib</a:t>
            </a:r>
            <a:r>
              <a:rPr lang="en-GB" sz="1800" b="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tx1"/>
                </a:solidFill>
              </a:rPr>
              <a:t>Agored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i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wyntoedd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uchel</a:t>
            </a:r>
            <a:r>
              <a:rPr lang="en-GB" sz="1800" dirty="0">
                <a:solidFill>
                  <a:schemeClr val="tx1"/>
                </a:solidFill>
              </a:rPr>
              <a:t> – </a:t>
            </a:r>
            <a:r>
              <a:rPr lang="en-GB" sz="1800" b="0" dirty="0">
                <a:solidFill>
                  <a:schemeClr val="tx1"/>
                </a:solidFill>
              </a:rPr>
              <a:t>Mae </a:t>
            </a:r>
            <a:r>
              <a:rPr lang="en-GB" sz="1800" b="0" dirty="0" err="1">
                <a:solidFill>
                  <a:schemeClr val="tx1"/>
                </a:solidFill>
              </a:rPr>
              <a:t>methiant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fwy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tebygol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mewn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gwyntoedd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cryfach</a:t>
            </a:r>
            <a:r>
              <a:rPr lang="en-GB" sz="1800" b="0" dirty="0">
                <a:solidFill>
                  <a:schemeClr val="tx1"/>
                </a:solidFill>
              </a:rPr>
              <a:t>. Mae </a:t>
            </a:r>
            <a:r>
              <a:rPr lang="en-GB" sz="1800" b="0" dirty="0" err="1">
                <a:solidFill>
                  <a:schemeClr val="tx1"/>
                </a:solidFill>
              </a:rPr>
              <a:t>gwyntoedd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cryf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achosi</a:t>
            </a:r>
            <a:r>
              <a:rPr lang="en-GB" sz="1800" b="0" dirty="0">
                <a:solidFill>
                  <a:schemeClr val="tx1"/>
                </a:solidFill>
              </a:rPr>
              <a:t> i </a:t>
            </a:r>
            <a:r>
              <a:rPr lang="en-GB" sz="1800" b="0" dirty="0" err="1">
                <a:solidFill>
                  <a:schemeClr val="tx1"/>
                </a:solidFill>
              </a:rPr>
              <a:t>goed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siglo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err="1">
                <a:solidFill>
                  <a:schemeClr val="tx1"/>
                </a:solidFill>
              </a:rPr>
              <a:t>gan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dynnu</a:t>
            </a:r>
            <a:r>
              <a:rPr lang="en-GB" sz="1800" b="0" dirty="0">
                <a:solidFill>
                  <a:schemeClr val="tx1"/>
                </a:solidFill>
              </a:rPr>
              <a:t> a </a:t>
            </a:r>
            <a:r>
              <a:rPr lang="en-GB" sz="1800" b="0" dirty="0" err="1">
                <a:solidFill>
                  <a:schemeClr val="tx1"/>
                </a:solidFill>
              </a:rPr>
              <a:t>stretsio’r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gwreiddiau</a:t>
            </a:r>
            <a:r>
              <a:rPr lang="en-GB" sz="1800" b="0" dirty="0">
                <a:solidFill>
                  <a:schemeClr val="tx1"/>
                </a:solidFill>
              </a:rPr>
              <a:t>. </a:t>
            </a:r>
            <a:r>
              <a:rPr lang="en-GB" sz="1800" b="0" dirty="0" err="1">
                <a:solidFill>
                  <a:schemeClr val="tx1"/>
                </a:solidFill>
              </a:rPr>
              <a:t>Mae’r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symudiad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hwn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amharu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gyswllt</a:t>
            </a:r>
            <a:r>
              <a:rPr lang="en-GB" sz="1800" b="0" dirty="0">
                <a:solidFill>
                  <a:schemeClr val="tx1"/>
                </a:solidFill>
              </a:rPr>
              <a:t> y </a:t>
            </a:r>
            <a:r>
              <a:rPr lang="en-GB" sz="1800" b="0" dirty="0" err="1">
                <a:solidFill>
                  <a:schemeClr val="tx1"/>
                </a:solidFill>
              </a:rPr>
              <a:t>gwreiddiau-pridd</a:t>
            </a:r>
            <a:r>
              <a:rPr lang="en-GB" sz="1800" b="0" dirty="0">
                <a:solidFill>
                  <a:schemeClr val="tx1"/>
                </a:solidFill>
              </a:rPr>
              <a:t> ac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gallu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arwain</a:t>
            </a:r>
            <a:r>
              <a:rPr lang="en-GB" sz="1800" b="0" dirty="0">
                <a:solidFill>
                  <a:schemeClr val="tx1"/>
                </a:solidFill>
              </a:rPr>
              <a:t> at </a:t>
            </a:r>
            <a:r>
              <a:rPr lang="en-GB" sz="1800" b="0" dirty="0" err="1">
                <a:solidFill>
                  <a:schemeClr val="tx1"/>
                </a:solidFill>
              </a:rPr>
              <a:t>lai</a:t>
            </a:r>
            <a:r>
              <a:rPr lang="en-GB" sz="1800" b="0" dirty="0">
                <a:solidFill>
                  <a:schemeClr val="tx1"/>
                </a:solidFill>
              </a:rPr>
              <a:t> o </a:t>
            </a:r>
            <a:r>
              <a:rPr lang="en-GB" sz="1800" b="0" dirty="0" err="1">
                <a:solidFill>
                  <a:schemeClr val="tx1"/>
                </a:solidFill>
              </a:rPr>
              <a:t>amsugno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dŵr</a:t>
            </a:r>
            <a:r>
              <a:rPr lang="en-GB" sz="1800" b="0" dirty="0">
                <a:solidFill>
                  <a:schemeClr val="tx1"/>
                </a:solidFill>
              </a:rPr>
              <a:t>. Mae </a:t>
            </a:r>
            <a:r>
              <a:rPr lang="en-GB" sz="1800" b="0" dirty="0" err="1">
                <a:solidFill>
                  <a:schemeClr val="tx1"/>
                </a:solidFill>
              </a:rPr>
              <a:t>coed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sy’n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tyfu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mewn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clystyrau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coedwig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trwchus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agored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iawn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hyrddiadau</a:t>
            </a:r>
            <a:r>
              <a:rPr lang="en-GB" sz="1800" b="0" dirty="0">
                <a:solidFill>
                  <a:schemeClr val="tx1"/>
                </a:solidFill>
              </a:rPr>
              <a:t> o </a:t>
            </a:r>
            <a:r>
              <a:rPr lang="en-GB" sz="1800" b="0" dirty="0" err="1">
                <a:solidFill>
                  <a:schemeClr val="tx1"/>
                </a:solidFill>
              </a:rPr>
              <a:t>wynt</a:t>
            </a:r>
            <a:r>
              <a:rPr lang="en-GB" sz="1800" b="0" dirty="0">
                <a:solidFill>
                  <a:schemeClr val="tx1"/>
                </a:solidFill>
              </a:rPr>
              <a:t> pan </a:t>
            </a:r>
            <a:r>
              <a:rPr lang="en-GB" sz="1800" b="0" dirty="0" err="1">
                <a:solidFill>
                  <a:schemeClr val="tx1"/>
                </a:solidFill>
              </a:rPr>
              <a:t>fo’r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cyfagos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wedi’u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cwympo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err="1">
                <a:solidFill>
                  <a:schemeClr val="tx1"/>
                </a:solidFill>
              </a:rPr>
              <a:t>gan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adael</a:t>
            </a:r>
            <a:r>
              <a:rPr lang="en-GB" sz="1800" b="0" dirty="0">
                <a:solidFill>
                  <a:schemeClr val="tx1"/>
                </a:solidFill>
              </a:rPr>
              <a:t> y </a:t>
            </a:r>
            <a:r>
              <a:rPr lang="en-GB" sz="1800" b="0" dirty="0" err="1">
                <a:solidFill>
                  <a:schemeClr val="tx1"/>
                </a:solidFill>
              </a:rPr>
              <a:t>gweddill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agored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rym</a:t>
            </a:r>
            <a:r>
              <a:rPr lang="en-GB" sz="1800" b="0" dirty="0">
                <a:solidFill>
                  <a:schemeClr val="tx1"/>
                </a:solidFill>
              </a:rPr>
              <a:t> y </a:t>
            </a:r>
            <a:r>
              <a:rPr lang="en-GB" sz="1800" b="0" dirty="0" err="1">
                <a:solidFill>
                  <a:schemeClr val="tx1"/>
                </a:solidFill>
              </a:rPr>
              <a:t>gwynt</a:t>
            </a:r>
            <a:r>
              <a:rPr lang="en-GB" sz="1800" b="0" dirty="0">
                <a:solidFill>
                  <a:schemeClr val="tx1"/>
                </a:solidFill>
              </a:rPr>
              <a:t>.  </a:t>
            </a:r>
            <a:r>
              <a:rPr lang="en-GB" sz="1800" b="0" dirty="0" err="1">
                <a:solidFill>
                  <a:schemeClr val="tx1"/>
                </a:solidFill>
              </a:rPr>
              <a:t>Ffactor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allweddol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wrth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benderfynu</a:t>
            </a:r>
            <a:r>
              <a:rPr lang="en-GB" sz="1800" b="0" dirty="0">
                <a:solidFill>
                  <a:schemeClr val="tx1"/>
                </a:solidFill>
              </a:rPr>
              <a:t> a </a:t>
            </a:r>
            <a:r>
              <a:rPr lang="en-GB" sz="1800" b="0" dirty="0" err="1">
                <a:solidFill>
                  <a:schemeClr val="tx1"/>
                </a:solidFill>
              </a:rPr>
              <a:t>allai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coeden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wrthsefyll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achos</a:t>
            </a:r>
            <a:r>
              <a:rPr lang="en-GB" sz="1800" b="0" dirty="0">
                <a:solidFill>
                  <a:schemeClr val="tx1"/>
                </a:solidFill>
              </a:rPr>
              <a:t> o </a:t>
            </a:r>
            <a:r>
              <a:rPr lang="en-GB" sz="1800" b="0" dirty="0" err="1">
                <a:solidFill>
                  <a:schemeClr val="tx1"/>
                </a:solidFill>
              </a:rPr>
              <a:t>dorri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neu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ddadwreiddio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err="1">
                <a:solidFill>
                  <a:schemeClr val="tx1"/>
                </a:solidFill>
              </a:rPr>
              <a:t>yw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grym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llusgaid</a:t>
            </a:r>
            <a:r>
              <a:rPr lang="en-GB" sz="1800" b="0" dirty="0">
                <a:solidFill>
                  <a:schemeClr val="tx1"/>
                </a:solidFill>
              </a:rPr>
              <a:t> yr </a:t>
            </a:r>
            <a:r>
              <a:rPr lang="en-GB" sz="1800" b="0" dirty="0" err="1">
                <a:solidFill>
                  <a:schemeClr val="tx1"/>
                </a:solidFill>
              </a:rPr>
              <a:t>aer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neu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effaith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hwylio’r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brigdwf</a:t>
            </a:r>
            <a:r>
              <a:rPr lang="en-GB" sz="1800" b="0" dirty="0">
                <a:solidFill>
                  <a:schemeClr val="tx1"/>
                </a:solidFill>
              </a:rPr>
              <a:t>. </a:t>
            </a:r>
            <a:r>
              <a:rPr lang="en-GB" sz="1800" b="0" dirty="0" err="1">
                <a:solidFill>
                  <a:schemeClr val="tx1"/>
                </a:solidFill>
              </a:rPr>
              <a:t>Gan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fod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conwydd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dail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gydol</a:t>
            </a:r>
            <a:r>
              <a:rPr lang="en-GB" sz="1800" b="0" dirty="0">
                <a:solidFill>
                  <a:schemeClr val="tx1"/>
                </a:solidFill>
              </a:rPr>
              <a:t> y </a:t>
            </a:r>
            <a:r>
              <a:rPr lang="en-GB" sz="1800" b="0" dirty="0" err="1">
                <a:solidFill>
                  <a:schemeClr val="tx1"/>
                </a:solidFill>
              </a:rPr>
              <a:t>flwyddyn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err="1">
                <a:solidFill>
                  <a:schemeClr val="tx1"/>
                </a:solidFill>
              </a:rPr>
              <a:t>maen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nhw’n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fwy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agored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gael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difrodi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gan</a:t>
            </a:r>
            <a:r>
              <a:rPr lang="en-GB" sz="1800" b="0" dirty="0">
                <a:solidFill>
                  <a:schemeClr val="tx1"/>
                </a:solidFill>
              </a:rPr>
              <a:t> y </a:t>
            </a:r>
            <a:r>
              <a:rPr lang="en-GB" sz="1800" b="0" dirty="0" err="1">
                <a:solidFill>
                  <a:schemeClr val="tx1"/>
                </a:solidFill>
              </a:rPr>
              <a:t>gwynt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na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choed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llydanddail</a:t>
            </a:r>
            <a:r>
              <a:rPr lang="en-GB" sz="1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E2D1D5-C199-4586-B75B-A0F5AE21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560770"/>
            <a:ext cx="8954572" cy="1223963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Trafodwch</a:t>
            </a:r>
            <a:r>
              <a:rPr lang="en-GB" dirty="0">
                <a:solidFill>
                  <a:schemeClr val="accent1"/>
                </a:solidFill>
              </a:rPr>
              <a:t> - pa </a:t>
            </a:r>
            <a:r>
              <a:rPr lang="en-GB" dirty="0" err="1">
                <a:solidFill>
                  <a:schemeClr val="accent1"/>
                </a:solidFill>
              </a:rPr>
              <a:t>ffactorau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allai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fod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wedi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ansefydlogi’r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coed</a:t>
            </a:r>
            <a:r>
              <a:rPr lang="en-GB" dirty="0">
                <a:solidFill>
                  <a:schemeClr val="accent1"/>
                </a:solidFill>
              </a:rPr>
              <a:t>?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469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61BC-1755-46FE-A246-D01F11D1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Trafodwch</a:t>
            </a:r>
            <a:r>
              <a:rPr lang="en-GB" dirty="0">
                <a:solidFill>
                  <a:schemeClr val="accent1"/>
                </a:solidFill>
              </a:rPr>
              <a:t> - pa </a:t>
            </a:r>
            <a:r>
              <a:rPr lang="en-GB" dirty="0" err="1">
                <a:solidFill>
                  <a:schemeClr val="accent1"/>
                </a:solidFill>
              </a:rPr>
              <a:t>ffactorau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allai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fod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wedi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ansefydlogi’r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coed</a:t>
            </a:r>
            <a:r>
              <a:rPr lang="en-GB" dirty="0">
                <a:solidFill>
                  <a:schemeClr val="accent1"/>
                </a:solidFill>
              </a:rPr>
              <a:t>?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02A2C0-3BE4-491E-8D00-CEC05A7F2C3B}"/>
              </a:ext>
            </a:extLst>
          </p:cNvPr>
          <p:cNvSpPr/>
          <p:nvPr/>
        </p:nvSpPr>
        <p:spPr>
          <a:xfrm>
            <a:off x="168668" y="1857435"/>
            <a:ext cx="84165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Pa </a:t>
            </a:r>
            <a:r>
              <a:rPr lang="en-GB" b="1" dirty="0" err="1"/>
              <a:t>mor</a:t>
            </a:r>
            <a:r>
              <a:rPr lang="en-GB" b="1" dirty="0"/>
              <a:t> </a:t>
            </a:r>
            <a:r>
              <a:rPr lang="en-GB" b="1" dirty="0" err="1"/>
              <a:t>serth</a:t>
            </a:r>
            <a:r>
              <a:rPr lang="en-GB" b="1" dirty="0"/>
              <a:t> </a:t>
            </a:r>
            <a:r>
              <a:rPr lang="en-GB" b="1" dirty="0" err="1"/>
              <a:t>yw’r</a:t>
            </a:r>
            <a:r>
              <a:rPr lang="en-GB" b="1" dirty="0"/>
              <a:t> </a:t>
            </a:r>
            <a:r>
              <a:rPr lang="en-GB" b="1" dirty="0" err="1"/>
              <a:t>safle</a:t>
            </a:r>
            <a:r>
              <a:rPr lang="en-GB" b="1" dirty="0"/>
              <a:t> </a:t>
            </a:r>
            <a:r>
              <a:rPr lang="en-GB" dirty="0"/>
              <a:t>–</a:t>
            </a:r>
            <a:r>
              <a:rPr lang="en-GB" b="1" dirty="0"/>
              <a:t> </a:t>
            </a:r>
            <a:r>
              <a:rPr lang="en-GB" dirty="0" err="1"/>
              <a:t>Roedd</a:t>
            </a:r>
            <a:r>
              <a:rPr lang="en-GB" dirty="0"/>
              <a:t> y </a:t>
            </a:r>
            <a:r>
              <a:rPr lang="en-GB" dirty="0" err="1"/>
              <a:t>safle’n</a:t>
            </a:r>
            <a:r>
              <a:rPr lang="en-GB" dirty="0"/>
              <a:t> </a:t>
            </a:r>
            <a:r>
              <a:rPr lang="en-GB" dirty="0" err="1"/>
              <a:t>hynod</a:t>
            </a:r>
            <a:r>
              <a:rPr lang="en-GB" dirty="0"/>
              <a:t> o </a:t>
            </a:r>
            <a:r>
              <a:rPr lang="en-GB" dirty="0" err="1"/>
              <a:t>serth</a:t>
            </a:r>
            <a:r>
              <a:rPr lang="en-GB" dirty="0"/>
              <a:t>. Pan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chwythu</a:t>
            </a:r>
            <a:r>
              <a:rPr lang="en-GB" dirty="0"/>
              <a:t> </a:t>
            </a:r>
            <a:r>
              <a:rPr lang="en-GB" dirty="0" err="1"/>
              <a:t>drosodd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BETWS</a:t>
            </a:r>
            <a:r>
              <a:rPr lang="en-GB" dirty="0"/>
              <a:t>, </a:t>
            </a:r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pwysau</a:t>
            </a:r>
            <a:r>
              <a:rPr lang="en-GB" dirty="0"/>
              <a:t> a </a:t>
            </a:r>
            <a:r>
              <a:rPr lang="en-GB" dirty="0" err="1"/>
              <a:t>maint</a:t>
            </a:r>
            <a:r>
              <a:rPr lang="en-GB" dirty="0"/>
              <a:t> y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ynghyd</a:t>
            </a:r>
            <a:r>
              <a:rPr lang="en-GB" dirty="0"/>
              <a:t> </a:t>
            </a:r>
            <a:r>
              <a:rPr lang="en-GB" dirty="0" err="1"/>
              <a:t>â’r</a:t>
            </a:r>
            <a:r>
              <a:rPr lang="en-GB" dirty="0"/>
              <a:t> </a:t>
            </a:r>
            <a:r>
              <a:rPr lang="en-GB" dirty="0" err="1"/>
              <a:t>safle</a:t>
            </a:r>
            <a:r>
              <a:rPr lang="en-GB" dirty="0"/>
              <a:t> </a:t>
            </a:r>
            <a:r>
              <a:rPr lang="en-GB" dirty="0" err="1"/>
              <a:t>serth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golygu</a:t>
            </a:r>
            <a:r>
              <a:rPr lang="en-GB" dirty="0"/>
              <a:t> </a:t>
            </a:r>
            <a:r>
              <a:rPr lang="en-GB"/>
              <a:t>y byddent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magu</a:t>
            </a:r>
            <a:r>
              <a:rPr lang="en-GB" dirty="0"/>
              <a:t> </a:t>
            </a:r>
            <a:r>
              <a:rPr lang="en-GB" dirty="0" err="1"/>
              <a:t>nerth</a:t>
            </a:r>
            <a:r>
              <a:rPr lang="en-GB" dirty="0"/>
              <a:t> a </a:t>
            </a:r>
            <a:r>
              <a:rPr lang="en-GB" dirty="0" err="1"/>
              <a:t>chyflymder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rholio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lawr</a:t>
            </a:r>
            <a:r>
              <a:rPr lang="en-GB" dirty="0"/>
              <a:t> y </a:t>
            </a:r>
            <a:r>
              <a:rPr lang="en-GB" dirty="0" err="1"/>
              <a:t>rhiw</a:t>
            </a:r>
            <a:r>
              <a:rPr lang="en-GB" dirty="0"/>
              <a:t> </a:t>
            </a:r>
            <a:r>
              <a:rPr lang="en-GB" dirty="0" err="1"/>
              <a:t>tuag</a:t>
            </a:r>
            <a:r>
              <a:rPr lang="en-GB" dirty="0"/>
              <a:t> at y </a:t>
            </a:r>
            <a:r>
              <a:rPr lang="en-GB" dirty="0" err="1"/>
              <a:t>ffordd</a:t>
            </a:r>
            <a:r>
              <a:rPr lang="en-GB" dirty="0"/>
              <a:t>. </a:t>
            </a:r>
            <a:r>
              <a:rPr lang="en-GB" dirty="0" err="1"/>
              <a:t>Rhwng</a:t>
            </a:r>
            <a:r>
              <a:rPr lang="en-GB" dirty="0"/>
              <a:t> 2002 a 2017,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dau</a:t>
            </a:r>
            <a:r>
              <a:rPr lang="en-GB" dirty="0"/>
              <a:t> </a:t>
            </a:r>
            <a:r>
              <a:rPr lang="en-GB" dirty="0" err="1"/>
              <a:t>achos</a:t>
            </a:r>
            <a:r>
              <a:rPr lang="en-GB" dirty="0"/>
              <a:t> o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llithro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lawr</a:t>
            </a:r>
            <a:r>
              <a:rPr lang="en-GB" dirty="0"/>
              <a:t> y </a:t>
            </a:r>
            <a:r>
              <a:rPr lang="en-GB" dirty="0" err="1"/>
              <a:t>llechwedd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achosi</a:t>
            </a:r>
            <a:r>
              <a:rPr lang="en-GB" dirty="0"/>
              <a:t> </a:t>
            </a:r>
            <a:r>
              <a:rPr lang="en-GB" dirty="0" err="1"/>
              <a:t>trafferthion</a:t>
            </a:r>
            <a:r>
              <a:rPr lang="en-GB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err="1"/>
              <a:t>Cyflwr</a:t>
            </a:r>
            <a:r>
              <a:rPr lang="en-GB" b="1" dirty="0"/>
              <a:t> </a:t>
            </a:r>
            <a:r>
              <a:rPr lang="en-GB" dirty="0"/>
              <a:t>– Mae </a:t>
            </a:r>
            <a:r>
              <a:rPr lang="en-GB" dirty="0" err="1"/>
              <a:t>cyflwr</a:t>
            </a:r>
            <a:r>
              <a:rPr lang="en-GB" dirty="0"/>
              <a:t> y </a:t>
            </a:r>
            <a:r>
              <a:rPr lang="en-GB" dirty="0" err="1"/>
              <a:t>tir</a:t>
            </a:r>
            <a:r>
              <a:rPr lang="en-GB" dirty="0"/>
              <a:t> </a:t>
            </a:r>
            <a:r>
              <a:rPr lang="en-GB" dirty="0" err="1"/>
              <a:t>hefyd</a:t>
            </a:r>
            <a:r>
              <a:rPr lang="en-GB" dirty="0"/>
              <a:t> </a:t>
            </a:r>
            <a:r>
              <a:rPr lang="en-GB" err="1"/>
              <a:t>yn</a:t>
            </a:r>
            <a:r>
              <a:rPr lang="en-GB"/>
              <a:t> ansefydlogi’r coed</a:t>
            </a:r>
            <a:r>
              <a:rPr lang="en-GB" dirty="0"/>
              <a:t>.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greigwely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safle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agos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/>
              <a:t> at </a:t>
            </a:r>
            <a:r>
              <a:rPr lang="en-GB" dirty="0" err="1"/>
              <a:t>wyneb</a:t>
            </a:r>
            <a:r>
              <a:rPr lang="en-GB" dirty="0"/>
              <a:t> y </a:t>
            </a:r>
            <a:r>
              <a:rPr lang="en-GB" dirty="0" err="1"/>
              <a:t>tir</a:t>
            </a:r>
            <a:r>
              <a:rPr lang="en-GB" dirty="0"/>
              <a:t>,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golygu</a:t>
            </a:r>
            <a:r>
              <a:rPr lang="en-GB" dirty="0"/>
              <a:t> </a:t>
            </a:r>
            <a:r>
              <a:rPr lang="en-GB" dirty="0" err="1"/>
              <a:t>bod</a:t>
            </a:r>
            <a:r>
              <a:rPr lang="en-GB" dirty="0"/>
              <a:t> y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wedi’u</a:t>
            </a:r>
            <a:r>
              <a:rPr lang="en-GB" dirty="0"/>
              <a:t> </a:t>
            </a:r>
            <a:r>
              <a:rPr lang="en-GB" dirty="0" err="1"/>
              <a:t>plannu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haen</a:t>
            </a:r>
            <a:r>
              <a:rPr lang="en-GB" dirty="0"/>
              <a:t> </a:t>
            </a:r>
            <a:r>
              <a:rPr lang="en-GB" dirty="0" err="1"/>
              <a:t>denau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/>
              <a:t> </a:t>
            </a:r>
            <a:r>
              <a:rPr lang="en-GB"/>
              <a:t>o </a:t>
            </a:r>
            <a:r>
              <a:rPr lang="en-GB" dirty="0" err="1"/>
              <a:t>b</a:t>
            </a:r>
            <a:r>
              <a:rPr lang="en-GB"/>
              <a:t>ridd </a:t>
            </a:r>
            <a:r>
              <a:rPr lang="en-GB" dirty="0"/>
              <a:t>o </a:t>
            </a:r>
            <a:r>
              <a:rPr lang="en-GB" dirty="0" err="1"/>
              <a:t>safon</a:t>
            </a:r>
            <a:r>
              <a:rPr lang="en-GB" dirty="0"/>
              <a:t> </a:t>
            </a:r>
            <a:r>
              <a:rPr lang="en-GB" dirty="0" err="1"/>
              <a:t>wael</a:t>
            </a:r>
            <a:r>
              <a:rPr lang="en-GB" dirty="0"/>
              <a:t>. Felly, </a:t>
            </a:r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platiau’r</a:t>
            </a:r>
            <a:r>
              <a:rPr lang="en-GB" dirty="0"/>
              <a:t> </a:t>
            </a:r>
            <a:r>
              <a:rPr lang="en-GB" dirty="0" err="1"/>
              <a:t>gwreiddiau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treiddio</a:t>
            </a:r>
            <a:r>
              <a:rPr lang="en-GB" dirty="0"/>
              <a:t> </a:t>
            </a:r>
            <a:r>
              <a:rPr lang="en-GB" dirty="0" err="1"/>
              <a:t>drwy’r</a:t>
            </a:r>
            <a:r>
              <a:rPr lang="en-GB" dirty="0"/>
              <a:t> </a:t>
            </a:r>
            <a:r>
              <a:rPr lang="en-GB" dirty="0" err="1"/>
              <a:t>haen</a:t>
            </a:r>
            <a:r>
              <a:rPr lang="en-GB" dirty="0"/>
              <a:t> </a:t>
            </a:r>
            <a:r>
              <a:rPr lang="en-GB" dirty="0" err="1"/>
              <a:t>anhydraidd</a:t>
            </a:r>
            <a:r>
              <a:rPr lang="en-GB" dirty="0"/>
              <a:t> o </a:t>
            </a:r>
            <a:r>
              <a:rPr lang="en-GB" dirty="0" err="1"/>
              <a:t>graig</a:t>
            </a:r>
            <a:r>
              <a:rPr lang="en-GB" dirty="0"/>
              <a:t>,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ehangu’n</a:t>
            </a:r>
            <a:r>
              <a:rPr lang="en-GB" dirty="0"/>
              <a:t> </a:t>
            </a:r>
            <a:r>
              <a:rPr lang="en-GB" dirty="0" err="1"/>
              <a:t>fas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hytrach</a:t>
            </a:r>
            <a:r>
              <a:rPr lang="en-GB" dirty="0"/>
              <a:t> </a:t>
            </a:r>
            <a:r>
              <a:rPr lang="en-GB" dirty="0" err="1"/>
              <a:t>na’n</a:t>
            </a:r>
            <a:r>
              <a:rPr lang="en-GB" dirty="0"/>
              <a:t> </a:t>
            </a:r>
            <a:r>
              <a:rPr lang="en-GB" dirty="0" err="1"/>
              <a:t>belen</a:t>
            </a:r>
            <a:r>
              <a:rPr lang="en-GB" dirty="0"/>
              <a:t> o </a:t>
            </a:r>
            <a:r>
              <a:rPr lang="en-GB" dirty="0" err="1"/>
              <a:t>wraidd</a:t>
            </a:r>
            <a:r>
              <a:rPr lang="en-GB" dirty="0"/>
              <a:t> </a:t>
            </a:r>
            <a:r>
              <a:rPr lang="en-GB" dirty="0" err="1"/>
              <a:t>wedi’i</a:t>
            </a:r>
            <a:r>
              <a:rPr lang="en-GB" dirty="0"/>
              <a:t> </a:t>
            </a:r>
            <a:r>
              <a:rPr lang="en-GB" dirty="0" err="1"/>
              <a:t>hangori’n</a:t>
            </a:r>
            <a:r>
              <a:rPr lang="en-GB" dirty="0"/>
              <a:t> </a:t>
            </a:r>
            <a:r>
              <a:rPr lang="en-GB" dirty="0" err="1"/>
              <a:t>dda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ddyfnder</a:t>
            </a:r>
            <a:r>
              <a:rPr lang="en-GB" dirty="0"/>
              <a:t> </a:t>
            </a:r>
            <a:r>
              <a:rPr lang="en-GB" dirty="0" err="1"/>
              <a:t>sylweddol</a:t>
            </a:r>
            <a:r>
              <a:rPr lang="en-GB" dirty="0"/>
              <a:t>. Felly, </a:t>
            </a:r>
            <a:r>
              <a:rPr lang="en-GB" dirty="0" err="1"/>
              <a:t>doedd</a:t>
            </a:r>
            <a:r>
              <a:rPr lang="en-GB" dirty="0"/>
              <a:t> </a:t>
            </a:r>
            <a:r>
              <a:rPr lang="en-GB" dirty="0" err="1"/>
              <a:t>systemau</a:t>
            </a:r>
            <a:r>
              <a:rPr lang="en-GB" dirty="0"/>
              <a:t> </a:t>
            </a:r>
            <a:r>
              <a:rPr lang="en-GB" dirty="0" err="1"/>
              <a:t>gwreiddiau’r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ddim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cynnal</a:t>
            </a:r>
            <a:r>
              <a:rPr lang="en-GB" dirty="0"/>
              <a:t> </a:t>
            </a:r>
            <a:r>
              <a:rPr lang="en-GB" dirty="0" err="1"/>
              <a:t>gystal</a:t>
            </a:r>
            <a:r>
              <a:rPr lang="en-GB" dirty="0"/>
              <a:t> </a:t>
            </a:r>
            <a:r>
              <a:rPr lang="en-GB" err="1"/>
              <a:t>gan</a:t>
            </a:r>
            <a:r>
              <a:rPr lang="en-GB"/>
              <a:t> olygu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bod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agored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effeithiau’r</a:t>
            </a:r>
            <a:r>
              <a:rPr lang="en-GB" dirty="0"/>
              <a:t> </a:t>
            </a:r>
            <a:r>
              <a:rPr lang="en-GB" dirty="0" err="1"/>
              <a:t>gwynt</a:t>
            </a:r>
            <a:r>
              <a:rPr lang="en-GB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B7DD0-6C04-4088-9D06-599D9A5C2B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374" y="1857435"/>
            <a:ext cx="2611326" cy="463226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69561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BDAB7-1203-45EC-87DA-8BBB59FF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660888"/>
          </a:xfrm>
        </p:spPr>
        <p:txBody>
          <a:bodyPr/>
          <a:lstStyle/>
          <a:p>
            <a:r>
              <a:rPr lang="en-GB" sz="2800" dirty="0" err="1">
                <a:solidFill>
                  <a:schemeClr val="accent1"/>
                </a:solidFill>
              </a:rPr>
              <a:t>Ystyriaethau’r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800" dirty="0" err="1">
                <a:solidFill>
                  <a:schemeClr val="accent1"/>
                </a:solidFill>
              </a:rPr>
              <a:t>prosiect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4D67F-8618-4EFD-93D7-5E024B212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629875"/>
            <a:ext cx="11328400" cy="4493323"/>
          </a:xfrm>
        </p:spPr>
        <p:txBody>
          <a:bodyPr/>
          <a:lstStyle/>
          <a:p>
            <a:r>
              <a:rPr lang="en-GB" dirty="0" err="1"/>
              <a:t>Tasg</a:t>
            </a:r>
            <a:r>
              <a:rPr lang="en-GB" dirty="0"/>
              <a:t> – </a:t>
            </a:r>
            <a:r>
              <a:rPr lang="en-GB" dirty="0" err="1"/>
              <a:t>dychmygwch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chi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Rheolwr</a:t>
            </a:r>
            <a:r>
              <a:rPr lang="en-GB" dirty="0"/>
              <a:t> </a:t>
            </a:r>
            <a:r>
              <a:rPr lang="en-GB" dirty="0" err="1"/>
              <a:t>Prosiect</a:t>
            </a:r>
            <a:endParaRPr lang="en-GB" dirty="0"/>
          </a:p>
          <a:p>
            <a:endParaRPr lang="en-GB" sz="1200" dirty="0"/>
          </a:p>
          <a:p>
            <a:r>
              <a:rPr lang="en-GB" dirty="0" err="1"/>
              <a:t>Cwblhewch</a:t>
            </a:r>
            <a:r>
              <a:rPr lang="en-GB" dirty="0"/>
              <a:t> </a:t>
            </a:r>
            <a:r>
              <a:rPr lang="en-GB" dirty="0" err="1"/>
              <a:t>ddadansoddiad</a:t>
            </a:r>
            <a:r>
              <a:rPr lang="en-GB" dirty="0"/>
              <a:t> </a:t>
            </a:r>
            <a:r>
              <a:rPr lang="en-GB"/>
              <a:t>PESTLE i </a:t>
            </a:r>
            <a:r>
              <a:rPr lang="en-GB" err="1"/>
              <a:t>nodi’r</a:t>
            </a:r>
            <a:r>
              <a:rPr lang="en-GB"/>
              <a:t> materion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hystyried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gynllunio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cwympo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?</a:t>
            </a:r>
          </a:p>
          <a:p>
            <a:endParaRPr lang="en-GB" dirty="0"/>
          </a:p>
          <a:p>
            <a:pPr lvl="2" indent="4763"/>
            <a:r>
              <a:rPr lang="en-GB" dirty="0">
                <a:solidFill>
                  <a:schemeClr val="tx1"/>
                </a:solidFill>
              </a:rPr>
              <a:t>P – </a:t>
            </a:r>
            <a:r>
              <a:rPr lang="en-GB" dirty="0" err="1">
                <a:solidFill>
                  <a:schemeClr val="tx1"/>
                </a:solidFill>
              </a:rPr>
              <a:t>Gwleidyddol</a:t>
            </a:r>
            <a:r>
              <a:rPr lang="en-GB" dirty="0">
                <a:solidFill>
                  <a:schemeClr val="tx1"/>
                </a:solidFill>
              </a:rPr>
              <a:t> (Political)</a:t>
            </a:r>
          </a:p>
          <a:p>
            <a:pPr lvl="2" indent="4763"/>
            <a:r>
              <a:rPr lang="en-GB" dirty="0">
                <a:solidFill>
                  <a:schemeClr val="tx1"/>
                </a:solidFill>
              </a:rPr>
              <a:t>E – </a:t>
            </a:r>
            <a:r>
              <a:rPr lang="en-GB" dirty="0" err="1">
                <a:solidFill>
                  <a:schemeClr val="tx1"/>
                </a:solidFill>
              </a:rPr>
              <a:t>Econom</a:t>
            </a:r>
            <a:r>
              <a:rPr lang="en-GB" dirty="0" err="1"/>
              <a:t>aidd</a:t>
            </a:r>
            <a:r>
              <a:rPr lang="en-GB" dirty="0"/>
              <a:t> (</a:t>
            </a:r>
            <a:r>
              <a:rPr lang="en-GB" dirty="0">
                <a:solidFill>
                  <a:schemeClr val="tx1"/>
                </a:solidFill>
              </a:rPr>
              <a:t>Economic)</a:t>
            </a:r>
          </a:p>
          <a:p>
            <a:pPr lvl="2" indent="4763"/>
            <a:r>
              <a:rPr lang="en-GB" dirty="0">
                <a:solidFill>
                  <a:schemeClr val="tx1"/>
                </a:solidFill>
              </a:rPr>
              <a:t>S – </a:t>
            </a:r>
            <a:r>
              <a:rPr lang="en-GB" dirty="0" err="1">
                <a:solidFill>
                  <a:schemeClr val="tx1"/>
                </a:solidFill>
              </a:rPr>
              <a:t>Cymdeithasol</a:t>
            </a:r>
            <a:r>
              <a:rPr lang="en-GB" dirty="0">
                <a:solidFill>
                  <a:schemeClr val="tx1"/>
                </a:solidFill>
              </a:rPr>
              <a:t> (Social)</a:t>
            </a:r>
          </a:p>
          <a:p>
            <a:pPr lvl="2" indent="4763"/>
            <a:r>
              <a:rPr lang="en-GB" dirty="0">
                <a:solidFill>
                  <a:schemeClr val="tx1"/>
                </a:solidFill>
              </a:rPr>
              <a:t>T – </a:t>
            </a:r>
            <a:r>
              <a:rPr lang="en-GB" dirty="0" err="1">
                <a:solidFill>
                  <a:schemeClr val="tx1"/>
                </a:solidFill>
              </a:rPr>
              <a:t>Technolegol</a:t>
            </a:r>
            <a:r>
              <a:rPr lang="en-GB" dirty="0">
                <a:solidFill>
                  <a:schemeClr val="tx1"/>
                </a:solidFill>
              </a:rPr>
              <a:t> (Technological)</a:t>
            </a:r>
          </a:p>
          <a:p>
            <a:pPr lvl="2" indent="4763"/>
            <a:r>
              <a:rPr lang="en-GB" dirty="0">
                <a:solidFill>
                  <a:schemeClr val="tx1"/>
                </a:solidFill>
              </a:rPr>
              <a:t>L – </a:t>
            </a:r>
            <a:r>
              <a:rPr lang="en-GB" dirty="0" err="1">
                <a:solidFill>
                  <a:schemeClr val="tx1"/>
                </a:solidFill>
              </a:rPr>
              <a:t>Cyfreithiol</a:t>
            </a:r>
            <a:r>
              <a:rPr lang="en-GB" dirty="0">
                <a:solidFill>
                  <a:schemeClr val="tx1"/>
                </a:solidFill>
              </a:rPr>
              <a:t> (Legal)</a:t>
            </a:r>
          </a:p>
          <a:p>
            <a:pPr lvl="2" indent="4763"/>
            <a:r>
              <a:rPr lang="en-GB" dirty="0">
                <a:solidFill>
                  <a:schemeClr val="tx1"/>
                </a:solidFill>
              </a:rPr>
              <a:t>E – </a:t>
            </a:r>
            <a:r>
              <a:rPr lang="en-GB" dirty="0" err="1">
                <a:solidFill>
                  <a:schemeClr val="tx1"/>
                </a:solidFill>
              </a:rPr>
              <a:t>Amgylcheddol</a:t>
            </a:r>
            <a:r>
              <a:rPr lang="en-GB" dirty="0">
                <a:solidFill>
                  <a:schemeClr val="tx1"/>
                </a:solidFill>
              </a:rPr>
              <a:t> (Environmental)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46BD78-D0EE-4C54-B8FB-C59B4CB952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120" y="3219510"/>
            <a:ext cx="6038087" cy="3396424"/>
          </a:xfrm>
          <a:prstGeom prst="rect">
            <a:avLst/>
          </a:prstGeom>
          <a:ln w="19050">
            <a:solidFill>
              <a:srgbClr val="0091A5"/>
            </a:solidFill>
          </a:ln>
        </p:spPr>
      </p:pic>
    </p:spTree>
    <p:extLst>
      <p:ext uri="{BB962C8B-B14F-4D97-AF65-F5344CB8AC3E}">
        <p14:creationId xmlns:p14="http://schemas.microsoft.com/office/powerpoint/2010/main" val="1132045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83F6D-F9D5-4137-B678-EEB1E0A7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Cyflanwi’r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Prosiect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3626C3-A149-4C69-A544-2517DED5E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51" y="2352581"/>
            <a:ext cx="5213349" cy="3910012"/>
          </a:xfrm>
          <a:ln w="28575">
            <a:solidFill>
              <a:srgbClr val="0091A5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5DD5AF-6226-4FEB-8C64-CDF0F66DE0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9842" y="1428437"/>
            <a:ext cx="2252337" cy="3008422"/>
          </a:xfrm>
          <a:prstGeom prst="rect">
            <a:avLst/>
          </a:prstGeom>
          <a:ln w="28575">
            <a:solidFill>
              <a:srgbClr val="0091A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7A38F-F850-47AE-A260-9E422A753D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37299" y="2318932"/>
            <a:ext cx="2432599" cy="3249196"/>
          </a:xfrm>
          <a:prstGeom prst="rect">
            <a:avLst/>
          </a:prstGeom>
          <a:ln w="28575">
            <a:solidFill>
              <a:srgbClr val="0091A5"/>
            </a:solidFill>
          </a:ln>
        </p:spPr>
      </p:pic>
    </p:spTree>
    <p:extLst>
      <p:ext uri="{BB962C8B-B14F-4D97-AF65-F5344CB8AC3E}">
        <p14:creationId xmlns:p14="http://schemas.microsoft.com/office/powerpoint/2010/main" val="2461499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3D031-D51D-4CF5-A124-4EB4B5A3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707781"/>
          </a:xfrm>
        </p:spPr>
        <p:txBody>
          <a:bodyPr/>
          <a:lstStyle/>
          <a:p>
            <a:r>
              <a:rPr lang="en-GB" sz="2400" dirty="0" err="1">
                <a:solidFill>
                  <a:srgbClr val="0091A5"/>
                </a:solidFill>
              </a:rPr>
              <a:t>Cwympo</a:t>
            </a:r>
            <a:r>
              <a:rPr lang="en-GB" sz="2400" dirty="0">
                <a:solidFill>
                  <a:srgbClr val="0091A5"/>
                </a:solidFill>
              </a:rPr>
              <a:t> </a:t>
            </a:r>
            <a:r>
              <a:rPr lang="en-GB" sz="2400" dirty="0" err="1">
                <a:solidFill>
                  <a:srgbClr val="0091A5"/>
                </a:solidFill>
              </a:rPr>
              <a:t>coed</a:t>
            </a:r>
            <a:r>
              <a:rPr lang="en-GB" sz="2400" dirty="0">
                <a:solidFill>
                  <a:srgbClr val="0091A5"/>
                </a:solidFill>
              </a:rPr>
              <a:t> </a:t>
            </a:r>
            <a:r>
              <a:rPr lang="en-GB" sz="2400" dirty="0" err="1">
                <a:solidFill>
                  <a:srgbClr val="0091A5"/>
                </a:solidFill>
              </a:rPr>
              <a:t>a’u</a:t>
            </a:r>
            <a:r>
              <a:rPr lang="en-GB" sz="2400" dirty="0">
                <a:solidFill>
                  <a:srgbClr val="0091A5"/>
                </a:solidFill>
              </a:rPr>
              <a:t> </a:t>
            </a:r>
            <a:r>
              <a:rPr lang="en-GB" sz="2400" dirty="0" err="1">
                <a:solidFill>
                  <a:srgbClr val="0091A5"/>
                </a:solidFill>
              </a:rPr>
              <a:t>codi</a:t>
            </a:r>
            <a:r>
              <a:rPr lang="en-GB" sz="2400" dirty="0">
                <a:solidFill>
                  <a:srgbClr val="0091A5"/>
                </a:solidFill>
              </a:rPr>
              <a:t> </a:t>
            </a:r>
            <a:r>
              <a:rPr lang="en-GB" sz="2400" dirty="0" err="1">
                <a:solidFill>
                  <a:srgbClr val="0091A5"/>
                </a:solidFill>
              </a:rPr>
              <a:t>oddi</a:t>
            </a:r>
            <a:r>
              <a:rPr lang="en-GB" sz="2400" dirty="0">
                <a:solidFill>
                  <a:srgbClr val="0091A5"/>
                </a:solidFill>
              </a:rPr>
              <a:t> </a:t>
            </a:r>
            <a:r>
              <a:rPr lang="en-GB" sz="2400" dirty="0" err="1">
                <a:solidFill>
                  <a:srgbClr val="0091A5"/>
                </a:solidFill>
              </a:rPr>
              <a:t>yno</a:t>
            </a:r>
            <a:r>
              <a:rPr lang="en-GB" sz="2400" dirty="0">
                <a:solidFill>
                  <a:srgbClr val="0091A5"/>
                </a:solidFill>
              </a:rPr>
              <a:t> </a:t>
            </a:r>
            <a:r>
              <a:rPr lang="en-GB" sz="2400" dirty="0" err="1">
                <a:solidFill>
                  <a:srgbClr val="0091A5"/>
                </a:solidFill>
              </a:rPr>
              <a:t>trwy</a:t>
            </a:r>
            <a:r>
              <a:rPr lang="en-GB" sz="2400" dirty="0">
                <a:solidFill>
                  <a:srgbClr val="0091A5"/>
                </a:solidFill>
              </a:rPr>
              <a:t> system Skyline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195E4-54FB-41FA-8CA1-E4AB44E5C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600" y="5108750"/>
            <a:ext cx="6109562" cy="1284447"/>
          </a:xfrm>
        </p:spPr>
        <p:txBody>
          <a:bodyPr/>
          <a:lstStyle/>
          <a:p>
            <a:r>
              <a:rPr lang="en-GB" sz="2000" b="0" dirty="0" err="1">
                <a:solidFill>
                  <a:schemeClr val="tx1"/>
                </a:solidFill>
              </a:rPr>
              <a:t>Cafodd</a:t>
            </a:r>
            <a:r>
              <a:rPr lang="en-GB" sz="2000" b="0" dirty="0">
                <a:solidFill>
                  <a:schemeClr val="tx1"/>
                </a:solidFill>
              </a:rPr>
              <a:t> y </a:t>
            </a:r>
            <a:r>
              <a:rPr lang="en-GB" sz="2000" b="0" dirty="0" err="1">
                <a:solidFill>
                  <a:schemeClr val="tx1"/>
                </a:solidFill>
              </a:rPr>
              <a:t>coed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eu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cwympo</a:t>
            </a:r>
            <a:r>
              <a:rPr lang="en-GB" sz="2000" b="0" dirty="0">
                <a:solidFill>
                  <a:schemeClr val="tx1"/>
                </a:solidFill>
              </a:rPr>
              <a:t> â </a:t>
            </a:r>
            <a:r>
              <a:rPr lang="en-GB" sz="2000" b="0" dirty="0" err="1">
                <a:solidFill>
                  <a:schemeClr val="tx1"/>
                </a:solidFill>
              </a:rPr>
              <a:t>llaw</a:t>
            </a:r>
            <a:r>
              <a:rPr lang="en-GB" sz="2000" b="0" dirty="0">
                <a:solidFill>
                  <a:schemeClr val="tx1"/>
                </a:solidFill>
              </a:rPr>
              <a:t>. </a:t>
            </a:r>
            <a:r>
              <a:rPr lang="en-GB" sz="2000" b="0" dirty="0" err="1">
                <a:solidFill>
                  <a:schemeClr val="tx1"/>
                </a:solidFill>
              </a:rPr>
              <a:t>Fel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rhan</a:t>
            </a:r>
            <a:r>
              <a:rPr lang="en-GB" sz="2000" b="0" dirty="0">
                <a:solidFill>
                  <a:schemeClr val="tx1"/>
                </a:solidFill>
              </a:rPr>
              <a:t> o </a:t>
            </a:r>
            <a:r>
              <a:rPr lang="en-GB" sz="2000" b="0" dirty="0" err="1">
                <a:solidFill>
                  <a:schemeClr val="tx1"/>
                </a:solidFill>
              </a:rPr>
              <a:t>brosiect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BETWS</a:t>
            </a:r>
            <a:r>
              <a:rPr lang="en-GB" sz="2000" b="0" dirty="0">
                <a:solidFill>
                  <a:schemeClr val="tx1"/>
                </a:solidFill>
              </a:rPr>
              <a:t>, </a:t>
            </a:r>
            <a:r>
              <a:rPr lang="en-GB" sz="2000" b="0" dirty="0" err="1">
                <a:solidFill>
                  <a:schemeClr val="tx1"/>
                </a:solidFill>
              </a:rPr>
              <a:t>defnyddiwyd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uned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gloddio</a:t>
            </a:r>
            <a:r>
              <a:rPr lang="en-GB" sz="2000" b="0" dirty="0">
                <a:solidFill>
                  <a:schemeClr val="tx1"/>
                </a:solidFill>
              </a:rPr>
              <a:t> 26 </a:t>
            </a:r>
            <a:r>
              <a:rPr lang="en-GB" sz="2000" b="0" dirty="0" err="1">
                <a:solidFill>
                  <a:schemeClr val="tx1"/>
                </a:solidFill>
              </a:rPr>
              <a:t>tunnell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wedi’i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haddasu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a’i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huwchraddio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fel</a:t>
            </a:r>
            <a:r>
              <a:rPr lang="en-GB" sz="2000" b="0" dirty="0">
                <a:solidFill>
                  <a:schemeClr val="tx1"/>
                </a:solidFill>
              </a:rPr>
              <a:t> system ‘skyline’ – </a:t>
            </a:r>
            <a:r>
              <a:rPr lang="en-GB" sz="2000" b="0" dirty="0" err="1">
                <a:solidFill>
                  <a:schemeClr val="tx1"/>
                </a:solidFill>
              </a:rPr>
              <a:t>uned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wedi’i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hangori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wrth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blatfform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gwaith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ar</a:t>
            </a:r>
            <a:r>
              <a:rPr lang="en-GB" sz="2000" b="0" dirty="0">
                <a:solidFill>
                  <a:schemeClr val="tx1"/>
                </a:solidFill>
              </a:rPr>
              <a:t> frig y </a:t>
            </a:r>
            <a:r>
              <a:rPr lang="en-GB" sz="2000" b="0" dirty="0" err="1">
                <a:solidFill>
                  <a:schemeClr val="tx1"/>
                </a:solidFill>
              </a:rPr>
              <a:t>clawdd</a:t>
            </a:r>
            <a:r>
              <a:rPr lang="en-GB" sz="2000" b="0" dirty="0">
                <a:solidFill>
                  <a:schemeClr val="tx1"/>
                </a:solidFill>
              </a:rPr>
              <a:t>.</a:t>
            </a:r>
          </a:p>
          <a:p>
            <a:endParaRPr lang="en-GB" sz="1200" b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3EBB8-1701-441E-85D3-434A1050D8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1" y="1192311"/>
            <a:ext cx="3279321" cy="1959925"/>
          </a:xfrm>
          <a:prstGeom prst="rect">
            <a:avLst/>
          </a:prstGeom>
          <a:ln w="28575">
            <a:solidFill>
              <a:srgbClr val="0091A5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D58F46-21A9-4780-BBB7-4CB924A7F6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1" y="3648998"/>
            <a:ext cx="4977537" cy="2649628"/>
          </a:xfrm>
          <a:prstGeom prst="rect">
            <a:avLst/>
          </a:prstGeom>
          <a:ln w="28575">
            <a:solidFill>
              <a:srgbClr val="0091A5"/>
            </a:solidFill>
          </a:ln>
        </p:spPr>
      </p:pic>
      <p:pic>
        <p:nvPicPr>
          <p:cNvPr id="2050" name="Picture 2" descr="image013">
            <a:extLst>
              <a:ext uri="{FF2B5EF4-FFF2-40B4-BE49-F238E27FC236}">
                <a16:creationId xmlns:a16="http://schemas.microsoft.com/office/drawing/2014/main" id="{B8526CD9-1CA6-4E29-A791-B7A018D81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43" y="1194521"/>
            <a:ext cx="2611945" cy="195550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C22047-ACD8-4A93-AB86-63241ACAAB0A}"/>
              </a:ext>
            </a:extLst>
          </p:cNvPr>
          <p:cNvSpPr txBox="1"/>
          <p:nvPr/>
        </p:nvSpPr>
        <p:spPr>
          <a:xfrm>
            <a:off x="5702299" y="3522572"/>
            <a:ext cx="61095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Mewn</a:t>
            </a:r>
            <a:r>
              <a:rPr lang="en-GB" sz="2000" dirty="0"/>
              <a:t> system ‘Skyline’, </a:t>
            </a:r>
            <a:r>
              <a:rPr lang="en-GB" sz="2000" dirty="0" err="1"/>
              <a:t>rydym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defnyddio</a:t>
            </a:r>
            <a:r>
              <a:rPr lang="en-GB" sz="2000" dirty="0"/>
              <a:t> </a:t>
            </a:r>
            <a:r>
              <a:rPr lang="en-GB" sz="2000" dirty="0" err="1"/>
              <a:t>winsh</a:t>
            </a:r>
            <a:r>
              <a:rPr lang="en-GB" sz="2000" dirty="0"/>
              <a:t> a  </a:t>
            </a:r>
            <a:r>
              <a:rPr lang="en-GB" sz="2000" dirty="0" err="1"/>
              <a:t>chyfres</a:t>
            </a:r>
            <a:r>
              <a:rPr lang="en-GB" sz="2000" dirty="0"/>
              <a:t> o </a:t>
            </a:r>
            <a:r>
              <a:rPr lang="en-GB" sz="2000" dirty="0" err="1"/>
              <a:t>geblau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symud</a:t>
            </a:r>
            <a:r>
              <a:rPr lang="en-GB" sz="2000" dirty="0"/>
              <a:t> </a:t>
            </a:r>
            <a:r>
              <a:rPr lang="en-GB" sz="2000" dirty="0" err="1"/>
              <a:t>boncyffion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ddiogel</a:t>
            </a:r>
            <a:r>
              <a:rPr lang="en-GB" sz="2000" dirty="0"/>
              <a:t> </a:t>
            </a:r>
            <a:r>
              <a:rPr lang="en-GB" sz="2000" err="1"/>
              <a:t>ar</a:t>
            </a:r>
            <a:r>
              <a:rPr lang="en-GB" sz="2000"/>
              <a:t> gerbyd </a:t>
            </a:r>
            <a:r>
              <a:rPr lang="en-GB" sz="2000" dirty="0" err="1"/>
              <a:t>cloi</a:t>
            </a:r>
            <a:r>
              <a:rPr lang="en-GB" sz="2000" dirty="0"/>
              <a:t> </a:t>
            </a:r>
            <a:r>
              <a:rPr lang="en-GB" sz="2000" dirty="0" err="1"/>
              <a:t>uwchben</a:t>
            </a:r>
            <a:r>
              <a:rPr lang="en-GB" sz="2000" dirty="0"/>
              <a:t> </a:t>
            </a:r>
            <a:r>
              <a:rPr lang="en-GB" sz="2000" dirty="0" err="1"/>
              <a:t>rhwystrau</a:t>
            </a:r>
            <a:r>
              <a:rPr lang="en-GB" sz="2000" dirty="0"/>
              <a:t> at </a:t>
            </a:r>
            <a:r>
              <a:rPr lang="en-GB" sz="2000" dirty="0" err="1"/>
              <a:t>ymyl</a:t>
            </a:r>
            <a:r>
              <a:rPr lang="en-GB" sz="2000" dirty="0"/>
              <a:t> y </a:t>
            </a:r>
            <a:r>
              <a:rPr lang="en-GB" sz="2000" dirty="0" err="1"/>
              <a:t>ffordd</a:t>
            </a:r>
            <a:r>
              <a:rPr lang="en-GB" sz="2000" dirty="0"/>
              <a:t>, </a:t>
            </a:r>
            <a:r>
              <a:rPr lang="en-GB" sz="2000" dirty="0" err="1"/>
              <a:t>i’w</a:t>
            </a:r>
            <a:r>
              <a:rPr lang="en-GB" sz="2000" dirty="0"/>
              <a:t> </a:t>
            </a:r>
            <a:r>
              <a:rPr lang="en-GB" sz="2000" dirty="0" err="1"/>
              <a:t>prosesu</a:t>
            </a:r>
            <a:r>
              <a:rPr lang="en-GB" sz="2000" dirty="0"/>
              <a:t> </a:t>
            </a:r>
            <a:r>
              <a:rPr lang="en-GB" sz="2000" dirty="0" err="1"/>
              <a:t>a’u</a:t>
            </a:r>
            <a:r>
              <a:rPr lang="en-GB" sz="2000" dirty="0"/>
              <a:t> </a:t>
            </a:r>
            <a:r>
              <a:rPr lang="en-GB" sz="2000" dirty="0" err="1"/>
              <a:t>pentyrru</a:t>
            </a:r>
            <a:r>
              <a:rPr lang="en-GB" sz="2000" dirty="0"/>
              <a:t>.</a:t>
            </a:r>
          </a:p>
          <a:p>
            <a:endParaRPr lang="en-GB" dirty="0"/>
          </a:p>
        </p:txBody>
      </p:sp>
      <p:pic>
        <p:nvPicPr>
          <p:cNvPr id="2051" name="Picture 3" descr="image015">
            <a:extLst>
              <a:ext uri="{FF2B5EF4-FFF2-40B4-BE49-F238E27FC236}">
                <a16:creationId xmlns:a16="http://schemas.microsoft.com/office/drawing/2014/main" id="{4E7D3BF5-4B0A-4A79-A28C-D4CEFD505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22" y="1184031"/>
            <a:ext cx="2608479" cy="195290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02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3BA6C-CBB2-4E6D-8C46-188E3E628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5306"/>
            <a:ext cx="6210300" cy="5767388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Ystyriwch</a:t>
            </a:r>
            <a:r>
              <a:rPr lang="en-GB" dirty="0">
                <a:solidFill>
                  <a:schemeClr val="accent1"/>
                </a:solidFill>
              </a:rPr>
              <a:t> – </a:t>
            </a:r>
            <a:r>
              <a:rPr lang="en-GB" dirty="0" err="1">
                <a:solidFill>
                  <a:schemeClr val="accent1"/>
                </a:solidFill>
              </a:rPr>
              <a:t>pam</a:t>
            </a:r>
            <a:r>
              <a:rPr lang="en-GB" dirty="0">
                <a:solidFill>
                  <a:schemeClr val="accent1"/>
                </a:solidFill>
              </a:rPr>
              <a:t> y </a:t>
            </a:r>
            <a:r>
              <a:rPr lang="en-GB" dirty="0" err="1">
                <a:solidFill>
                  <a:schemeClr val="accent1"/>
                </a:solidFill>
              </a:rPr>
              <a:t>defnyddiwyd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dulliau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cwympo</a:t>
            </a:r>
            <a:r>
              <a:rPr lang="en-GB" dirty="0">
                <a:solidFill>
                  <a:schemeClr val="accent1"/>
                </a:solidFill>
              </a:rPr>
              <a:t> â </a:t>
            </a:r>
            <a:r>
              <a:rPr lang="en-GB" dirty="0" err="1">
                <a:solidFill>
                  <a:schemeClr val="accent1"/>
                </a:solidFill>
              </a:rPr>
              <a:t>llaw</a:t>
            </a:r>
            <a:r>
              <a:rPr lang="en-GB" dirty="0">
                <a:solidFill>
                  <a:schemeClr val="accent1"/>
                </a:solidFill>
              </a:rPr>
              <a:t> a system </a:t>
            </a:r>
            <a:r>
              <a:rPr lang="en-GB" dirty="0" err="1">
                <a:solidFill>
                  <a:schemeClr val="accent1"/>
                </a:solidFill>
              </a:rPr>
              <a:t>dynnu</a:t>
            </a:r>
            <a:r>
              <a:rPr lang="en-GB" dirty="0">
                <a:solidFill>
                  <a:schemeClr val="accent1"/>
                </a:solidFill>
              </a:rPr>
              <a:t> ‘Skyline’ </a:t>
            </a:r>
            <a:r>
              <a:rPr lang="en-GB" dirty="0" err="1">
                <a:solidFill>
                  <a:schemeClr val="accent1"/>
                </a:solidFill>
              </a:rPr>
              <a:t>yn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hytrach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na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pheiriannau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cynaeafu</a:t>
            </a:r>
            <a:r>
              <a:rPr lang="en-GB" dirty="0">
                <a:solidFill>
                  <a:schemeClr val="accent1"/>
                </a:solidFill>
              </a:rPr>
              <a:t> ac </a:t>
            </a:r>
            <a:r>
              <a:rPr lang="en-GB" dirty="0" err="1">
                <a:solidFill>
                  <a:schemeClr val="accent1"/>
                </a:solidFill>
              </a:rPr>
              <a:t>ailgyfeirio’r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pren</a:t>
            </a:r>
            <a:r>
              <a:rPr lang="en-GB" dirty="0">
                <a:solidFill>
                  <a:schemeClr val="accent1"/>
                </a:solidFill>
              </a:rPr>
              <a:t>?</a:t>
            </a:r>
          </a:p>
          <a:p>
            <a:endParaRPr lang="en-GB" b="0" dirty="0"/>
          </a:p>
          <a:p>
            <a:r>
              <a:rPr lang="en-GB" b="0" dirty="0" err="1">
                <a:solidFill>
                  <a:schemeClr val="accent1"/>
                </a:solidFill>
              </a:rPr>
              <a:t>Cynaeafwr</a:t>
            </a:r>
            <a:r>
              <a:rPr lang="en-GB" b="0" dirty="0">
                <a:solidFill>
                  <a:schemeClr val="tx1"/>
                </a:solidFill>
              </a:rPr>
              <a:t> – </a:t>
            </a:r>
            <a:r>
              <a:rPr lang="en-GB" b="0" dirty="0" err="1">
                <a:solidFill>
                  <a:schemeClr val="tx1"/>
                </a:solidFill>
              </a:rPr>
              <a:t>Peiriant</a:t>
            </a:r>
            <a:r>
              <a:rPr lang="en-GB" b="0" dirty="0">
                <a:solidFill>
                  <a:schemeClr val="tx1"/>
                </a:solidFill>
              </a:rPr>
              <a:t> a </a:t>
            </a:r>
            <a:r>
              <a:rPr lang="en-GB" b="0" dirty="0" err="1">
                <a:solidFill>
                  <a:schemeClr val="tx1"/>
                </a:solidFill>
              </a:rPr>
              <a:t>ddefnyddir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gwympo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coed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fecanyddol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r>
              <a:rPr lang="en-GB" b="0" dirty="0" err="1">
                <a:solidFill>
                  <a:schemeClr val="accent1"/>
                </a:solidFill>
              </a:rPr>
              <a:t>Ailgyfeiriwr</a:t>
            </a:r>
            <a:r>
              <a:rPr lang="en-GB" b="0" dirty="0">
                <a:solidFill>
                  <a:schemeClr val="tx1"/>
                </a:solidFill>
              </a:rPr>
              <a:t> – </a:t>
            </a:r>
            <a:r>
              <a:rPr lang="en-GB" b="0" dirty="0" err="1">
                <a:solidFill>
                  <a:schemeClr val="tx1"/>
                </a:solidFill>
              </a:rPr>
              <a:t>Peiriant</a:t>
            </a:r>
            <a:r>
              <a:rPr lang="en-GB" b="0" dirty="0">
                <a:solidFill>
                  <a:schemeClr val="tx1"/>
                </a:solidFill>
              </a:rPr>
              <a:t> a </a:t>
            </a:r>
            <a:r>
              <a:rPr lang="en-GB" b="0" dirty="0" err="1">
                <a:solidFill>
                  <a:schemeClr val="tx1"/>
                </a:solidFill>
              </a:rPr>
              <a:t>ddefnyddir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y broses </a:t>
            </a:r>
            <a:r>
              <a:rPr lang="en-GB" b="0" dirty="0" err="1">
                <a:solidFill>
                  <a:schemeClr val="tx1"/>
                </a:solidFill>
              </a:rPr>
              <a:t>gynaeafu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godi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boncyff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llwyr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tir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o’r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bonyn</a:t>
            </a:r>
            <a:r>
              <a:rPr lang="en-GB" b="0" dirty="0">
                <a:solidFill>
                  <a:schemeClr val="tx1"/>
                </a:solidFill>
              </a:rPr>
              <a:t> at le </a:t>
            </a:r>
            <a:r>
              <a:rPr lang="en-GB" b="0" dirty="0" err="1">
                <a:solidFill>
                  <a:schemeClr val="tx1"/>
                </a:solidFill>
              </a:rPr>
              <a:t>glanio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ochr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ffordd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barod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i’w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symud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oddi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wedyn</a:t>
            </a:r>
            <a:r>
              <a:rPr lang="en-GB" b="0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A22CB-ADCB-4304-BCF5-434A21BDE1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354" y="1827080"/>
            <a:ext cx="3237926" cy="215322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34B03E-1E31-4471-B4D0-842F6AC2C2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354" y="4162192"/>
            <a:ext cx="3237926" cy="215050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3CA8CB-4587-4454-A6E3-F8FD82E10893}"/>
              </a:ext>
            </a:extLst>
          </p:cNvPr>
          <p:cNvSpPr txBox="1"/>
          <p:nvPr/>
        </p:nvSpPr>
        <p:spPr>
          <a:xfrm>
            <a:off x="10519735" y="4938372"/>
            <a:ext cx="1466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Peiriant</a:t>
            </a:r>
            <a:r>
              <a:rPr lang="en-GB" dirty="0"/>
              <a:t> </a:t>
            </a:r>
            <a:r>
              <a:rPr lang="en-GB" dirty="0" err="1"/>
              <a:t>ailgyfeirio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codi</a:t>
            </a:r>
            <a:r>
              <a:rPr lang="en-GB" dirty="0"/>
              <a:t> </a:t>
            </a:r>
            <a:r>
              <a:rPr lang="en-GB" dirty="0" err="1"/>
              <a:t>pentwr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DA2F2-7EA1-4177-B97E-0092A2DA420E}"/>
              </a:ext>
            </a:extLst>
          </p:cNvPr>
          <p:cNvSpPr txBox="1"/>
          <p:nvPr/>
        </p:nvSpPr>
        <p:spPr>
          <a:xfrm>
            <a:off x="10550866" y="3014993"/>
            <a:ext cx="1466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Peiriant</a:t>
            </a:r>
            <a:r>
              <a:rPr lang="en-GB" dirty="0"/>
              <a:t> </a:t>
            </a:r>
            <a:r>
              <a:rPr lang="en-GB" dirty="0" err="1"/>
              <a:t>cynaeafu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waith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384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EDEF-B3CC-4A43-A9BA-4D4DCABFD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723900"/>
            <a:ext cx="9525000" cy="5729288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en-GB" dirty="0" err="1"/>
              <a:t>Defnyddiwyd</a:t>
            </a:r>
            <a:r>
              <a:rPr lang="en-GB" dirty="0"/>
              <a:t> system ‘skyline’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hytrach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pheiriannau</a:t>
            </a:r>
            <a:r>
              <a:rPr lang="en-GB" dirty="0"/>
              <a:t> </a:t>
            </a:r>
            <a:r>
              <a:rPr lang="en-GB" dirty="0" err="1"/>
              <a:t>cynaeafu</a:t>
            </a:r>
            <a:r>
              <a:rPr lang="en-GB" dirty="0"/>
              <a:t> ac </a:t>
            </a:r>
            <a:r>
              <a:rPr lang="en-GB" dirty="0" err="1"/>
              <a:t>ailgyfeirio</a:t>
            </a:r>
            <a:r>
              <a:rPr lang="en-GB" dirty="0"/>
              <a:t> </a:t>
            </a:r>
            <a:r>
              <a:rPr lang="en-GB" dirty="0" err="1"/>
              <a:t>oherwydd</a:t>
            </a:r>
            <a:r>
              <a:rPr lang="en-GB" dirty="0"/>
              <a:t>: </a:t>
            </a:r>
          </a:p>
          <a:p>
            <a:pPr lvl="0">
              <a:spcBef>
                <a:spcPts val="0"/>
              </a:spcBef>
              <a:defRPr/>
            </a:pPr>
            <a:endParaRPr lang="en-GB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b="0" dirty="0" err="1">
                <a:solidFill>
                  <a:schemeClr val="tx1"/>
                </a:solidFill>
              </a:rPr>
              <a:t>Roedd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coed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uwchben</a:t>
            </a:r>
            <a:r>
              <a:rPr lang="en-GB" b="0" dirty="0">
                <a:solidFill>
                  <a:schemeClr val="tx1"/>
                </a:solidFill>
              </a:rPr>
              <a:t> yr </a:t>
            </a:r>
            <a:r>
              <a:rPr lang="en-GB" b="0" dirty="0" err="1">
                <a:solidFill>
                  <a:schemeClr val="tx1"/>
                </a:solidFill>
              </a:rPr>
              <a:t>A487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tyfu’n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drwchus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iawn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lethrau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hynod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serth</a:t>
            </a:r>
            <a:r>
              <a:rPr lang="en-GB" b="0" dirty="0">
                <a:solidFill>
                  <a:schemeClr val="tx1"/>
                </a:solidFill>
              </a:rPr>
              <a:t>, a </a:t>
            </a:r>
            <a:r>
              <a:rPr lang="en-GB" b="0" dirty="0" err="1">
                <a:solidFill>
                  <a:schemeClr val="tx1"/>
                </a:solidFill>
              </a:rPr>
              <a:t>oedd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golygu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bod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angen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cwympo</a:t>
            </a:r>
            <a:r>
              <a:rPr lang="en-GB" b="0" dirty="0">
                <a:solidFill>
                  <a:schemeClr val="tx1"/>
                </a:solidFill>
              </a:rPr>
              <a:t> â </a:t>
            </a:r>
            <a:r>
              <a:rPr lang="en-GB" b="0" dirty="0" err="1">
                <a:solidFill>
                  <a:schemeClr val="tx1"/>
                </a:solidFill>
              </a:rPr>
              <a:t>llif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gadwyn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a’u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torri’n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ddarnau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llai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wedyn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err="1">
                <a:solidFill>
                  <a:schemeClr val="tx1"/>
                </a:solidFill>
              </a:rPr>
              <a:t>cyn</a:t>
            </a:r>
            <a:r>
              <a:rPr lang="en-GB" b="0">
                <a:solidFill>
                  <a:schemeClr val="tx1"/>
                </a:solidFill>
              </a:rPr>
              <a:t> eu </a:t>
            </a:r>
            <a:r>
              <a:rPr lang="en-GB" b="0" dirty="0" err="1">
                <a:solidFill>
                  <a:schemeClr val="tx1"/>
                </a:solidFill>
              </a:rPr>
              <a:t>codi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a’u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pentyrru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b="0" dirty="0" err="1">
                <a:solidFill>
                  <a:schemeClr val="tx1"/>
                </a:solidFill>
              </a:rPr>
              <a:t>Roedd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angen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cwympo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coed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dir </a:t>
            </a:r>
            <a:r>
              <a:rPr lang="en-GB" b="0" dirty="0" err="1">
                <a:solidFill>
                  <a:schemeClr val="tx1"/>
                </a:solidFill>
              </a:rPr>
              <a:t>serth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lle’r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oedd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hi’n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rhy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beryglus</a:t>
            </a:r>
            <a:r>
              <a:rPr lang="en-GB" b="0" dirty="0">
                <a:solidFill>
                  <a:schemeClr val="tx1"/>
                </a:solidFill>
              </a:rPr>
              <a:t> ac </a:t>
            </a:r>
            <a:r>
              <a:rPr lang="en-GB" b="0" dirty="0" err="1">
                <a:solidFill>
                  <a:schemeClr val="tx1"/>
                </a:solidFill>
              </a:rPr>
              <a:t>aneffeithlon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ddefnyddio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dulliau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cynaeafu</a:t>
            </a:r>
            <a:r>
              <a:rPr lang="en-GB" b="0" dirty="0">
                <a:solidFill>
                  <a:schemeClr val="tx1"/>
                </a:solidFill>
              </a:rPr>
              <a:t>/</a:t>
            </a:r>
            <a:r>
              <a:rPr lang="en-GB" b="0" dirty="0" err="1">
                <a:solidFill>
                  <a:schemeClr val="tx1"/>
                </a:solidFill>
              </a:rPr>
              <a:t>ailgyfeirio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diogel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symud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coed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gan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fod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perygl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peiriannau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droi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drosodd</a:t>
            </a:r>
            <a:r>
              <a:rPr lang="en-GB" b="0" dirty="0">
                <a:solidFill>
                  <a:schemeClr val="tx1"/>
                </a:solidFill>
              </a:rPr>
              <a:t> a </a:t>
            </a:r>
            <a:r>
              <a:rPr lang="en-GB" b="0" dirty="0" err="1">
                <a:solidFill>
                  <a:schemeClr val="tx1"/>
                </a:solidFill>
              </a:rPr>
              <a:t>dymchwel</a:t>
            </a:r>
            <a:endParaRPr lang="en-GB" b="0" dirty="0">
              <a:solidFill>
                <a:schemeClr val="tx1"/>
              </a:solidFill>
            </a:endParaRP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b="0" dirty="0" err="1">
                <a:solidFill>
                  <a:schemeClr val="tx1"/>
                </a:solidFill>
              </a:rPr>
              <a:t>Trwy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ddefnyddio</a:t>
            </a:r>
            <a:r>
              <a:rPr lang="en-GB" b="0" dirty="0">
                <a:solidFill>
                  <a:schemeClr val="tx1"/>
                </a:solidFill>
              </a:rPr>
              <a:t> system ‘skyline’, </a:t>
            </a:r>
            <a:r>
              <a:rPr lang="en-GB" b="0" dirty="0" err="1">
                <a:solidFill>
                  <a:schemeClr val="tx1"/>
                </a:solidFill>
              </a:rPr>
              <a:t>byddai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hynny’n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amharu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llai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tir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amgylchedd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b="0" dirty="0" err="1">
                <a:solidFill>
                  <a:schemeClr val="tx1"/>
                </a:solidFill>
              </a:rPr>
              <a:t>Pe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bai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peiriannau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cynaeafu</a:t>
            </a:r>
            <a:r>
              <a:rPr lang="en-GB" b="0" dirty="0">
                <a:solidFill>
                  <a:schemeClr val="tx1"/>
                </a:solidFill>
              </a:rPr>
              <a:t>/</a:t>
            </a:r>
            <a:r>
              <a:rPr lang="en-GB" b="0" dirty="0" err="1">
                <a:solidFill>
                  <a:schemeClr val="tx1"/>
                </a:solidFill>
              </a:rPr>
              <a:t>ailgyfeirio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wedi’u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defnyddio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yno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byddai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hynny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golygu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costau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ychwanegol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orfod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gosod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traciau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newydd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ddal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peiriannau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504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55D4-439D-4E1C-B769-BC114478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76251"/>
            <a:ext cx="9127835" cy="806292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Rheoli’r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traffig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FC92D5-AF6A-4F26-A98B-2DF2516864A1}"/>
              </a:ext>
            </a:extLst>
          </p:cNvPr>
          <p:cNvSpPr txBox="1">
            <a:spLocks/>
          </p:cNvSpPr>
          <p:nvPr/>
        </p:nvSpPr>
        <p:spPr>
          <a:xfrm>
            <a:off x="6343732" y="1916832"/>
            <a:ext cx="5505862" cy="45363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0091A5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2762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2667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595F6-5D75-43D2-8123-6D5D7C600058}"/>
              </a:ext>
            </a:extLst>
          </p:cNvPr>
          <p:cNvSpPr txBox="1"/>
          <p:nvPr/>
        </p:nvSpPr>
        <p:spPr>
          <a:xfrm>
            <a:off x="6163212" y="1802469"/>
            <a:ext cx="5825587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err="1"/>
              <a:t>Gan</a:t>
            </a:r>
            <a:r>
              <a:rPr lang="en-GB" sz="1900" dirty="0"/>
              <a:t> </a:t>
            </a:r>
            <a:r>
              <a:rPr lang="en-GB" sz="1900" dirty="0" err="1"/>
              <a:t>fod</a:t>
            </a:r>
            <a:r>
              <a:rPr lang="en-GB" sz="1900" dirty="0"/>
              <a:t> </a:t>
            </a:r>
            <a:r>
              <a:rPr lang="en-GB" sz="1900" dirty="0" err="1"/>
              <a:t>cefnffordd</a:t>
            </a:r>
            <a:r>
              <a:rPr lang="en-GB" sz="1900" dirty="0"/>
              <a:t> yr </a:t>
            </a:r>
            <a:r>
              <a:rPr lang="en-GB" sz="1900" dirty="0" err="1"/>
              <a:t>A487</a:t>
            </a:r>
            <a:r>
              <a:rPr lang="en-GB" sz="1900" dirty="0"/>
              <a:t> </a:t>
            </a:r>
            <a:r>
              <a:rPr lang="en-GB" sz="1900" dirty="0" err="1"/>
              <a:t>reit</a:t>
            </a:r>
            <a:r>
              <a:rPr lang="en-GB" sz="1900" dirty="0"/>
              <a:t> o </a:t>
            </a:r>
            <a:r>
              <a:rPr lang="en-GB" sz="1900" dirty="0" err="1"/>
              <a:t>dan</a:t>
            </a:r>
            <a:r>
              <a:rPr lang="en-GB" sz="1900" dirty="0"/>
              <a:t> y </a:t>
            </a:r>
            <a:r>
              <a:rPr lang="en-GB" sz="1900" dirty="0" err="1"/>
              <a:t>coed</a:t>
            </a:r>
            <a:r>
              <a:rPr lang="en-GB" sz="1900" dirty="0"/>
              <a:t>, </a:t>
            </a:r>
            <a:r>
              <a:rPr lang="en-GB" sz="1900" dirty="0" err="1"/>
              <a:t>roedd</a:t>
            </a:r>
            <a:r>
              <a:rPr lang="en-GB" sz="1900" dirty="0"/>
              <a:t> </a:t>
            </a:r>
            <a:r>
              <a:rPr lang="en-GB" sz="1900" dirty="0" err="1"/>
              <a:t>angen</a:t>
            </a:r>
            <a:r>
              <a:rPr lang="en-GB" sz="1900" dirty="0"/>
              <a:t> system </a:t>
            </a:r>
            <a:r>
              <a:rPr lang="en-GB" sz="1900" dirty="0" err="1"/>
              <a:t>rheoli</a:t>
            </a:r>
            <a:r>
              <a:rPr lang="en-GB" sz="1900" dirty="0"/>
              <a:t> </a:t>
            </a:r>
            <a:r>
              <a:rPr lang="en-GB" sz="1900" dirty="0" err="1"/>
              <a:t>traffig</a:t>
            </a:r>
            <a:r>
              <a:rPr lang="en-GB" sz="1900" dirty="0"/>
              <a:t> </a:t>
            </a:r>
            <a:r>
              <a:rPr lang="en-GB" sz="1900" dirty="0" err="1"/>
              <a:t>ar</a:t>
            </a:r>
            <a:r>
              <a:rPr lang="en-GB" sz="1900" dirty="0"/>
              <a:t> </a:t>
            </a:r>
            <a:r>
              <a:rPr lang="en-GB" sz="1900" dirty="0" err="1"/>
              <a:t>gyfer</a:t>
            </a:r>
            <a:r>
              <a:rPr lang="en-GB" sz="1900" dirty="0"/>
              <a:t> </a:t>
            </a:r>
            <a:r>
              <a:rPr lang="en-GB" sz="1900" dirty="0" err="1"/>
              <a:t>peth</a:t>
            </a:r>
            <a:r>
              <a:rPr lang="en-GB" sz="1900" dirty="0"/>
              <a:t> </a:t>
            </a:r>
            <a:r>
              <a:rPr lang="en-GB" sz="1900" dirty="0" err="1"/>
              <a:t>o’r</a:t>
            </a:r>
            <a:r>
              <a:rPr lang="en-GB" sz="1900" dirty="0"/>
              <a:t> </a:t>
            </a:r>
            <a:r>
              <a:rPr lang="en-GB" sz="1900" dirty="0" err="1"/>
              <a:t>gwaith</a:t>
            </a:r>
            <a:r>
              <a:rPr lang="en-GB" sz="1900" dirty="0"/>
              <a:t>.</a:t>
            </a:r>
          </a:p>
          <a:p>
            <a:pPr lvl="0"/>
            <a:endParaRPr lang="en-GB" sz="1900" dirty="0"/>
          </a:p>
          <a:p>
            <a:pPr lvl="0"/>
            <a:r>
              <a:rPr lang="en-GB" sz="1900" dirty="0" err="1"/>
              <a:t>Roedd</a:t>
            </a:r>
            <a:r>
              <a:rPr lang="en-GB" sz="1900" dirty="0"/>
              <a:t> </a:t>
            </a:r>
            <a:r>
              <a:rPr lang="en-GB" sz="1900" dirty="0" err="1"/>
              <a:t>tynnu</a:t>
            </a:r>
            <a:r>
              <a:rPr lang="en-GB" sz="1900" dirty="0"/>
              <a:t> </a:t>
            </a:r>
            <a:r>
              <a:rPr lang="en-GB" sz="1900" dirty="0" err="1"/>
              <a:t>coed</a:t>
            </a:r>
            <a:r>
              <a:rPr lang="en-GB" sz="1900" dirty="0"/>
              <a:t> </a:t>
            </a:r>
            <a:r>
              <a:rPr lang="en-GB" sz="1900" dirty="0" err="1"/>
              <a:t>o’r</a:t>
            </a:r>
            <a:r>
              <a:rPr lang="en-GB" sz="1900" dirty="0"/>
              <a:t> </a:t>
            </a:r>
            <a:r>
              <a:rPr lang="en-GB" sz="1900" dirty="0" err="1"/>
              <a:t>llethrau</a:t>
            </a:r>
            <a:r>
              <a:rPr lang="en-GB" sz="1900" dirty="0"/>
              <a:t> </a:t>
            </a:r>
            <a:r>
              <a:rPr lang="en-GB" sz="1900" dirty="0" err="1"/>
              <a:t>mwyaf</a:t>
            </a:r>
            <a:r>
              <a:rPr lang="en-GB" sz="1900" dirty="0"/>
              <a:t> </a:t>
            </a:r>
            <a:r>
              <a:rPr lang="en-GB" sz="1900" dirty="0" err="1"/>
              <a:t>serth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hynod</a:t>
            </a:r>
            <a:r>
              <a:rPr lang="en-GB" sz="1900" dirty="0"/>
              <a:t> </a:t>
            </a:r>
            <a:r>
              <a:rPr lang="en-GB" sz="1900" dirty="0" err="1"/>
              <a:t>beryglus</a:t>
            </a:r>
            <a:r>
              <a:rPr lang="en-GB" sz="1900" dirty="0"/>
              <a:t>, </a:t>
            </a:r>
            <a:r>
              <a:rPr lang="en-GB" sz="1900" dirty="0" err="1"/>
              <a:t>oherwydd</a:t>
            </a:r>
            <a:r>
              <a:rPr lang="en-GB" sz="1900" dirty="0"/>
              <a:t> </a:t>
            </a:r>
            <a:r>
              <a:rPr lang="en-GB" sz="1900" dirty="0" err="1"/>
              <a:t>gallai</a:t>
            </a:r>
            <a:r>
              <a:rPr lang="en-GB" sz="1900" dirty="0"/>
              <a:t> </a:t>
            </a:r>
            <a:r>
              <a:rPr lang="en-GB" sz="1900" dirty="0" err="1"/>
              <a:t>coeden</a:t>
            </a:r>
            <a:r>
              <a:rPr lang="en-GB" sz="1900" dirty="0"/>
              <a:t> </a:t>
            </a:r>
            <a:r>
              <a:rPr lang="en-GB" sz="1900" dirty="0" err="1"/>
              <a:t>ddisgyn</a:t>
            </a:r>
            <a:r>
              <a:rPr lang="en-GB" sz="1900" dirty="0"/>
              <a:t> </a:t>
            </a:r>
            <a:r>
              <a:rPr lang="en-GB" sz="1900" dirty="0" err="1"/>
              <a:t>i’r</a:t>
            </a:r>
            <a:r>
              <a:rPr lang="en-GB" sz="1900" dirty="0"/>
              <a:t> </a:t>
            </a:r>
            <a:r>
              <a:rPr lang="en-GB" sz="1900" dirty="0" err="1"/>
              <a:t>ffordd</a:t>
            </a:r>
            <a:r>
              <a:rPr lang="en-GB" sz="1900" dirty="0"/>
              <a:t> </a:t>
            </a:r>
            <a:r>
              <a:rPr lang="en-GB" sz="1900" dirty="0" err="1"/>
              <a:t>wrth</a:t>
            </a:r>
            <a:r>
              <a:rPr lang="en-GB" sz="1900" dirty="0"/>
              <a:t> </a:t>
            </a:r>
            <a:r>
              <a:rPr lang="en-GB" sz="1900" dirty="0" err="1"/>
              <a:t>ei</a:t>
            </a:r>
            <a:r>
              <a:rPr lang="en-GB" sz="1900" dirty="0"/>
              <a:t> </a:t>
            </a:r>
            <a:r>
              <a:rPr lang="en-GB" sz="1900" dirty="0" err="1"/>
              <a:t>llifio</a:t>
            </a:r>
            <a:r>
              <a:rPr lang="en-GB" sz="1900" dirty="0"/>
              <a:t>.</a:t>
            </a:r>
          </a:p>
          <a:p>
            <a:pPr lvl="0"/>
            <a:endParaRPr lang="en-GB" sz="1900" dirty="0"/>
          </a:p>
          <a:p>
            <a:pPr lvl="0"/>
            <a:r>
              <a:rPr lang="en-GB" sz="1900" dirty="0" err="1"/>
              <a:t>Er</a:t>
            </a:r>
            <a:r>
              <a:rPr lang="en-GB" sz="1900" dirty="0"/>
              <a:t> </a:t>
            </a:r>
            <a:r>
              <a:rPr lang="en-GB" sz="1900" dirty="0" err="1"/>
              <a:t>mwyn</a:t>
            </a:r>
            <a:r>
              <a:rPr lang="en-GB" sz="1900" dirty="0"/>
              <a:t> </a:t>
            </a:r>
            <a:r>
              <a:rPr lang="en-GB" sz="1900" dirty="0" err="1"/>
              <a:t>diogelu</a:t>
            </a:r>
            <a:r>
              <a:rPr lang="en-GB" sz="1900" dirty="0"/>
              <a:t> </a:t>
            </a:r>
            <a:r>
              <a:rPr lang="en-GB" sz="1900" dirty="0" err="1"/>
              <a:t>pobl</a:t>
            </a:r>
            <a:r>
              <a:rPr lang="en-GB" sz="1900" dirty="0"/>
              <a:t> </a:t>
            </a:r>
            <a:r>
              <a:rPr lang="en-GB" sz="1900" dirty="0" err="1"/>
              <a:t>ar</a:t>
            </a:r>
            <a:r>
              <a:rPr lang="en-GB" sz="1900" dirty="0"/>
              <a:t> y </a:t>
            </a:r>
            <a:r>
              <a:rPr lang="en-GB" sz="1900" dirty="0" err="1"/>
              <a:t>ffordd</a:t>
            </a:r>
            <a:r>
              <a:rPr lang="en-GB" sz="1900" dirty="0"/>
              <a:t> </a:t>
            </a:r>
            <a:r>
              <a:rPr lang="en-GB" sz="1900" dirty="0" err="1"/>
              <a:t>islaw</a:t>
            </a:r>
            <a:r>
              <a:rPr lang="en-GB" sz="1900" dirty="0"/>
              <a:t>, </a:t>
            </a:r>
            <a:r>
              <a:rPr lang="en-GB" sz="1900" dirty="0" err="1"/>
              <a:t>stopiwyd</a:t>
            </a:r>
            <a:r>
              <a:rPr lang="en-GB" sz="1900" dirty="0"/>
              <a:t> y </a:t>
            </a:r>
            <a:r>
              <a:rPr lang="en-GB" sz="1900" dirty="0" err="1"/>
              <a:t>traffig</a:t>
            </a:r>
            <a:r>
              <a:rPr lang="en-GB" sz="1900" dirty="0"/>
              <a:t> am </a:t>
            </a:r>
            <a:r>
              <a:rPr lang="en-GB" sz="1900" dirty="0" err="1"/>
              <a:t>hyd</a:t>
            </a:r>
            <a:r>
              <a:rPr lang="en-GB" sz="1900" dirty="0"/>
              <a:t> at </a:t>
            </a:r>
            <a:r>
              <a:rPr lang="en-GB" sz="1900" dirty="0" err="1"/>
              <a:t>ddeng</a:t>
            </a:r>
            <a:r>
              <a:rPr lang="en-GB" sz="1900" dirty="0"/>
              <a:t> </a:t>
            </a:r>
            <a:r>
              <a:rPr lang="en-GB" sz="1900" dirty="0" err="1"/>
              <a:t>munud</a:t>
            </a:r>
            <a:r>
              <a:rPr lang="en-GB" sz="1900" dirty="0"/>
              <a:t> bob </a:t>
            </a:r>
            <a:r>
              <a:rPr lang="en-GB" sz="1900" dirty="0" err="1"/>
              <a:t>tro</a:t>
            </a:r>
            <a:r>
              <a:rPr lang="en-GB" sz="1900" dirty="0"/>
              <a:t> </a:t>
            </a:r>
            <a:r>
              <a:rPr lang="en-GB" sz="1900" dirty="0" err="1"/>
              <a:t>roedd</a:t>
            </a:r>
            <a:r>
              <a:rPr lang="en-GB" sz="1900" dirty="0"/>
              <a:t> y </a:t>
            </a:r>
            <a:r>
              <a:rPr lang="en-GB" sz="1900" dirty="0" err="1"/>
              <a:t>gweithwyr</a:t>
            </a:r>
            <a:r>
              <a:rPr lang="en-GB" sz="1900" dirty="0"/>
              <a:t> </a:t>
            </a:r>
            <a:r>
              <a:rPr lang="en-GB" sz="1900" err="1"/>
              <a:t>yn</a:t>
            </a:r>
            <a:r>
              <a:rPr lang="en-GB" sz="1900"/>
              <a:t> cwympo </a:t>
            </a:r>
            <a:r>
              <a:rPr lang="en-GB" sz="1900" dirty="0" err="1"/>
              <a:t>neu’n</a:t>
            </a:r>
            <a:r>
              <a:rPr lang="en-GB" sz="1900" dirty="0"/>
              <a:t> </a:t>
            </a:r>
            <a:r>
              <a:rPr lang="en-GB" sz="1900" dirty="0" err="1"/>
              <a:t>symud</a:t>
            </a:r>
            <a:r>
              <a:rPr lang="en-GB" sz="1900" dirty="0"/>
              <a:t> </a:t>
            </a:r>
            <a:r>
              <a:rPr lang="en-GB" sz="1900" dirty="0" err="1"/>
              <a:t>coeden</a:t>
            </a:r>
            <a:r>
              <a:rPr lang="en-GB" sz="1900" dirty="0"/>
              <a:t>.</a:t>
            </a:r>
          </a:p>
          <a:p>
            <a:pPr lvl="0"/>
            <a:endParaRPr lang="en-GB" sz="1900" dirty="0"/>
          </a:p>
          <a:p>
            <a:r>
              <a:rPr lang="en-GB" sz="1900" dirty="0" err="1"/>
              <a:t>Roedd</a:t>
            </a:r>
            <a:r>
              <a:rPr lang="en-GB" sz="1900" dirty="0"/>
              <a:t> </a:t>
            </a:r>
            <a:r>
              <a:rPr lang="en-GB" sz="1900" dirty="0" err="1"/>
              <a:t>trefn</a:t>
            </a:r>
            <a:r>
              <a:rPr lang="en-GB" sz="1900" dirty="0"/>
              <a:t> </a:t>
            </a:r>
            <a:r>
              <a:rPr lang="en-GB" sz="1900" dirty="0" err="1"/>
              <a:t>rheoli</a:t>
            </a:r>
            <a:r>
              <a:rPr lang="en-GB" sz="1900" dirty="0"/>
              <a:t> </a:t>
            </a:r>
            <a:r>
              <a:rPr lang="en-GB" sz="1900" dirty="0" err="1"/>
              <a:t>traffig</a:t>
            </a:r>
            <a:r>
              <a:rPr lang="en-GB" sz="1900" dirty="0"/>
              <a:t> </a:t>
            </a:r>
            <a:r>
              <a:rPr lang="en-GB" sz="1900" dirty="0" err="1"/>
              <a:t>ar</a:t>
            </a:r>
            <a:r>
              <a:rPr lang="en-GB" sz="1900" dirty="0"/>
              <a:t> </a:t>
            </a:r>
            <a:r>
              <a:rPr lang="en-GB" sz="1900" dirty="0" err="1"/>
              <a:t>waith</a:t>
            </a:r>
            <a:r>
              <a:rPr lang="en-GB" sz="1900" dirty="0"/>
              <a:t> am </a:t>
            </a:r>
            <a:r>
              <a:rPr lang="en-GB" sz="1900" dirty="0" err="1"/>
              <a:t>naw</a:t>
            </a:r>
            <a:r>
              <a:rPr lang="en-GB" sz="1900" dirty="0"/>
              <a:t> </a:t>
            </a:r>
            <a:r>
              <a:rPr lang="en-GB" sz="1900" dirty="0" err="1"/>
              <a:t>mis</a:t>
            </a:r>
            <a:r>
              <a:rPr lang="en-GB" sz="1900"/>
              <a:t>, gan osgoi oriau </a:t>
            </a:r>
            <a:r>
              <a:rPr lang="en-GB" sz="1900" dirty="0"/>
              <a:t>brig, </a:t>
            </a:r>
            <a:r>
              <a:rPr lang="en-GB" sz="1900" dirty="0" err="1"/>
              <a:t>ar</a:t>
            </a:r>
            <a:r>
              <a:rPr lang="en-GB" sz="1900" dirty="0"/>
              <a:t> </a:t>
            </a:r>
            <a:r>
              <a:rPr lang="en-GB" sz="1900" dirty="0" err="1"/>
              <a:t>benwythnosau</a:t>
            </a:r>
            <a:r>
              <a:rPr lang="en-GB" sz="1900" dirty="0"/>
              <a:t> a </a:t>
            </a:r>
            <a:r>
              <a:rPr lang="en-GB" sz="1900" dirty="0" err="1"/>
              <a:t>gwyliau’r</a:t>
            </a:r>
            <a:r>
              <a:rPr lang="en-GB" sz="1900" dirty="0"/>
              <a:t> banc.</a:t>
            </a:r>
          </a:p>
          <a:p>
            <a:pPr lvl="0"/>
            <a:endParaRPr lang="en-GB" sz="24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9EF7CB-C638-40A2-9C97-CDD46F1555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63" y="1469479"/>
            <a:ext cx="5445895" cy="3140621"/>
          </a:xfrm>
          <a:prstGeom prst="rect">
            <a:avLst/>
          </a:prstGeom>
          <a:ln w="28575">
            <a:solidFill>
              <a:srgbClr val="0091A5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72092-BD00-4DEC-97A1-FF526C00D6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061" y="4317412"/>
            <a:ext cx="3978728" cy="2362200"/>
          </a:xfrm>
          <a:prstGeom prst="rect">
            <a:avLst/>
          </a:prstGeom>
          <a:ln w="28575">
            <a:solidFill>
              <a:srgbClr val="0091A5"/>
            </a:solidFill>
          </a:ln>
        </p:spPr>
      </p:pic>
    </p:spTree>
    <p:extLst>
      <p:ext uri="{BB962C8B-B14F-4D97-AF65-F5344CB8AC3E}">
        <p14:creationId xmlns:p14="http://schemas.microsoft.com/office/powerpoint/2010/main" val="87157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EB4C-B9FC-46CF-932A-BD81B3BEF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712470"/>
          </a:xfrm>
        </p:spPr>
        <p:txBody>
          <a:bodyPr/>
          <a:lstStyle/>
          <a:p>
            <a:r>
              <a:rPr lang="en-GB" dirty="0" err="1">
                <a:solidFill>
                  <a:srgbClr val="0091A5"/>
                </a:solidFill>
              </a:rPr>
              <a:t>Diben</a:t>
            </a:r>
            <a:r>
              <a:rPr lang="en-GB" dirty="0">
                <a:solidFill>
                  <a:srgbClr val="0091A5"/>
                </a:solidFill>
              </a:rPr>
              <a:t> y </a:t>
            </a:r>
            <a:r>
              <a:rPr lang="en-GB" dirty="0" err="1">
                <a:solidFill>
                  <a:srgbClr val="0091A5"/>
                </a:solidFill>
              </a:rPr>
              <a:t>cyflwyniad</a:t>
            </a:r>
            <a:endParaRPr lang="en-GB" dirty="0">
              <a:solidFill>
                <a:srgbClr val="0091A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0AAC-A85A-4B93-AFD1-9639A7107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52" y="1916832"/>
            <a:ext cx="11328400" cy="4536356"/>
          </a:xfrm>
        </p:spPr>
        <p:txBody>
          <a:bodyPr/>
          <a:lstStyle/>
          <a:p>
            <a:r>
              <a:rPr lang="en-GB" b="0" dirty="0" err="1">
                <a:solidFill>
                  <a:schemeClr val="tx1"/>
                </a:solidFill>
              </a:rPr>
              <a:t>Mae’r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cyflwyniad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hwn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crynhoi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amcanion</a:t>
            </a:r>
            <a:r>
              <a:rPr lang="en-GB" b="0" dirty="0">
                <a:solidFill>
                  <a:schemeClr val="tx1"/>
                </a:solidFill>
              </a:rPr>
              <a:t> a </a:t>
            </a:r>
            <a:r>
              <a:rPr lang="en-GB" b="0" dirty="0" err="1">
                <a:solidFill>
                  <a:schemeClr val="tx1"/>
                </a:solidFill>
              </a:rPr>
              <a:t>chanlyniadau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Prosiect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Gwaith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Coed</a:t>
            </a:r>
            <a:r>
              <a:rPr lang="en-GB" b="0" dirty="0">
                <a:solidFill>
                  <a:schemeClr val="tx1"/>
                </a:solidFill>
              </a:rPr>
              <a:t> a </a:t>
            </a:r>
            <a:r>
              <a:rPr lang="en-GB" b="0" dirty="0" err="1">
                <a:solidFill>
                  <a:schemeClr val="tx1"/>
                </a:solidFill>
              </a:rPr>
              <a:t>Sefydlogi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Llechwedd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Bont</a:t>
            </a:r>
            <a:r>
              <a:rPr lang="en-GB" b="0" dirty="0">
                <a:solidFill>
                  <a:schemeClr val="tx1"/>
                </a:solidFill>
              </a:rPr>
              <a:t> Evans (</a:t>
            </a:r>
            <a:r>
              <a:rPr lang="en-GB" b="0" dirty="0" err="1">
                <a:solidFill>
                  <a:schemeClr val="tx1"/>
                </a:solidFill>
              </a:rPr>
              <a:t>BETWS</a:t>
            </a:r>
            <a:r>
              <a:rPr lang="en-GB" b="0" dirty="0">
                <a:solidFill>
                  <a:schemeClr val="tx1"/>
                </a:solidFill>
              </a:rPr>
              <a:t>), </a:t>
            </a:r>
            <a:r>
              <a:rPr lang="en-GB" b="0" dirty="0" err="1">
                <a:solidFill>
                  <a:schemeClr val="tx1"/>
                </a:solidFill>
              </a:rPr>
              <a:t>enghraifft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waith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cwympo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risg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uchel</a:t>
            </a:r>
            <a:r>
              <a:rPr lang="en-GB" b="0" dirty="0">
                <a:solidFill>
                  <a:schemeClr val="tx1"/>
                </a:solidFill>
              </a:rPr>
              <a:t>. </a:t>
            </a:r>
            <a:r>
              <a:rPr lang="en-GB" b="0" dirty="0" err="1">
                <a:solidFill>
                  <a:schemeClr val="tx1"/>
                </a:solidFill>
              </a:rPr>
              <a:t>Mae’n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amlinellu’r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ffactorau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gwahanol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oedd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angen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hystyried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wrth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gyflawni’r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prosiect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r>
              <a:rPr lang="en-GB" b="0" dirty="0" err="1">
                <a:solidFill>
                  <a:schemeClr val="tx1"/>
                </a:solidFill>
              </a:rPr>
              <a:t>Wedi’i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anelu</a:t>
            </a:r>
            <a:r>
              <a:rPr lang="en-GB" b="0" dirty="0">
                <a:solidFill>
                  <a:schemeClr val="tx1"/>
                </a:solidFill>
              </a:rPr>
              <a:t> at </a:t>
            </a:r>
            <a:r>
              <a:rPr lang="en-GB" b="0" dirty="0" err="1">
                <a:solidFill>
                  <a:schemeClr val="tx1"/>
                </a:solidFill>
              </a:rPr>
              <a:t>fyfyrwyr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Rheoli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Coedwigaeth</a:t>
            </a:r>
            <a:r>
              <a:rPr lang="en-GB" b="0" dirty="0">
                <a:solidFill>
                  <a:schemeClr val="tx1"/>
                </a:solidFill>
              </a:rPr>
              <a:t> a </a:t>
            </a:r>
            <a:r>
              <a:rPr lang="en-GB" b="0" dirty="0" err="1">
                <a:solidFill>
                  <a:schemeClr val="tx1"/>
                </a:solidFill>
              </a:rPr>
              <a:t>Chefn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Gwlad</a:t>
            </a:r>
            <a:r>
              <a:rPr lang="en-GB" b="0" dirty="0">
                <a:solidFill>
                  <a:schemeClr val="tx1"/>
                </a:solidFill>
              </a:rPr>
              <a:t>, gall </a:t>
            </a:r>
            <a:r>
              <a:rPr lang="en-GB" b="0" dirty="0" err="1">
                <a:solidFill>
                  <a:schemeClr val="tx1"/>
                </a:solidFill>
              </a:rPr>
              <a:t>hefyd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fod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ddiddordeb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cyhoedd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sydd</a:t>
            </a:r>
            <a:r>
              <a:rPr lang="en-GB" b="0" dirty="0">
                <a:solidFill>
                  <a:schemeClr val="tx1"/>
                </a:solidFill>
              </a:rPr>
              <a:t> am </a:t>
            </a:r>
            <a:r>
              <a:rPr lang="en-GB" b="0" dirty="0" err="1">
                <a:solidFill>
                  <a:schemeClr val="tx1"/>
                </a:solidFill>
              </a:rPr>
              <a:t>wybod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mwy</a:t>
            </a:r>
            <a:r>
              <a:rPr lang="en-GB" b="0" dirty="0">
                <a:solidFill>
                  <a:schemeClr val="tx1"/>
                </a:solidFill>
              </a:rPr>
              <a:t> am y </a:t>
            </a:r>
            <a:r>
              <a:rPr lang="en-GB" b="0" dirty="0" err="1">
                <a:solidFill>
                  <a:schemeClr val="tx1"/>
                </a:solidFill>
              </a:rPr>
              <a:t>prosiect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04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7388-26B7-4292-B583-EA2F25A6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578827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Sefydlogi’r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clawdd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7F5B48-4571-41D4-8EC9-B9BABB71DACF}"/>
              </a:ext>
            </a:extLst>
          </p:cNvPr>
          <p:cNvCxnSpPr>
            <a:cxnSpLocks/>
          </p:cNvCxnSpPr>
          <p:nvPr/>
        </p:nvCxnSpPr>
        <p:spPr>
          <a:xfrm flipH="1" flipV="1">
            <a:off x="11028592" y="3228804"/>
            <a:ext cx="129987" cy="319709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Content Placeholder 4">
            <a:extLst>
              <a:ext uri="{FF2B5EF4-FFF2-40B4-BE49-F238E27FC236}">
                <a16:creationId xmlns:a16="http://schemas.microsoft.com/office/drawing/2014/main" id="{D116B9DE-7387-4E1C-B168-53EFDEE99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2027103"/>
            <a:ext cx="5650785" cy="424042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10F7BDA-434A-4C37-B32F-1CC8AA8C0674}"/>
              </a:ext>
            </a:extLst>
          </p:cNvPr>
          <p:cNvSpPr txBox="1"/>
          <p:nvPr/>
        </p:nvSpPr>
        <p:spPr>
          <a:xfrm>
            <a:off x="6224432" y="1738673"/>
            <a:ext cx="5413248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r>
              <a:rPr lang="en-GB" sz="1900" dirty="0" err="1"/>
              <a:t>Roedd</a:t>
            </a:r>
            <a:r>
              <a:rPr lang="en-GB" sz="1900" dirty="0"/>
              <a:t> </a:t>
            </a:r>
            <a:r>
              <a:rPr lang="en-GB" sz="1900" dirty="0" err="1"/>
              <a:t>hyn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cynnwys</a:t>
            </a:r>
            <a:r>
              <a:rPr lang="en-GB" sz="1900" dirty="0"/>
              <a:t> </a:t>
            </a:r>
            <a:r>
              <a:rPr lang="en-GB" sz="1900" dirty="0" err="1"/>
              <a:t>asesu</a:t>
            </a:r>
            <a:r>
              <a:rPr lang="en-GB" sz="1900" dirty="0"/>
              <a:t> </a:t>
            </a:r>
            <a:r>
              <a:rPr lang="en-GB" sz="1900" dirty="0" err="1"/>
              <a:t>cyflwr</a:t>
            </a:r>
            <a:r>
              <a:rPr lang="en-GB" sz="1900" dirty="0"/>
              <a:t> </a:t>
            </a:r>
            <a:r>
              <a:rPr lang="en-GB" sz="1900" dirty="0" err="1"/>
              <a:t>wyneb</a:t>
            </a:r>
            <a:r>
              <a:rPr lang="en-GB" sz="1900" dirty="0"/>
              <a:t> y </a:t>
            </a:r>
            <a:r>
              <a:rPr lang="en-GB" sz="1900" dirty="0" err="1"/>
              <a:t>llethr</a:t>
            </a:r>
            <a:r>
              <a:rPr lang="en-GB" sz="1900" dirty="0"/>
              <a:t> a </a:t>
            </a:r>
            <a:r>
              <a:rPr lang="en-GB" sz="1900" dirty="0" err="1"/>
              <a:t>chyflenwi</a:t>
            </a:r>
            <a:r>
              <a:rPr lang="en-GB" sz="1900" dirty="0"/>
              <a:t> a </a:t>
            </a:r>
            <a:r>
              <a:rPr lang="en-GB" sz="1900" dirty="0" err="1"/>
              <a:t>gosod</a:t>
            </a:r>
            <a:r>
              <a:rPr lang="en-GB" sz="1900" dirty="0"/>
              <a:t> </a:t>
            </a:r>
            <a:r>
              <a:rPr lang="en-GB" sz="1900" err="1"/>
              <a:t>ffens</a:t>
            </a:r>
            <a:r>
              <a:rPr lang="en-GB" sz="1900"/>
              <a:t> uchel 900 </a:t>
            </a:r>
            <a:r>
              <a:rPr lang="en-GB" sz="1900" dirty="0" err="1"/>
              <a:t>metr</a:t>
            </a:r>
            <a:r>
              <a:rPr lang="en-GB" sz="1900" dirty="0"/>
              <a:t> </a:t>
            </a:r>
            <a:r>
              <a:rPr lang="en-GB" sz="1900" dirty="0" err="1"/>
              <a:t>gwerth</a:t>
            </a:r>
            <a:r>
              <a:rPr lang="en-GB" sz="1900" dirty="0"/>
              <a:t> £400,000, </a:t>
            </a:r>
            <a:r>
              <a:rPr lang="en-GB" sz="1900" dirty="0" err="1"/>
              <a:t>er</a:t>
            </a:r>
            <a:r>
              <a:rPr lang="en-GB" sz="1900" dirty="0"/>
              <a:t> </a:t>
            </a:r>
            <a:r>
              <a:rPr lang="en-GB" sz="1900" dirty="0" err="1"/>
              <a:t>mwyn</a:t>
            </a:r>
            <a:r>
              <a:rPr lang="en-GB" sz="1900" dirty="0"/>
              <a:t> </a:t>
            </a:r>
            <a:r>
              <a:rPr lang="en-GB" sz="1900" dirty="0" err="1"/>
              <a:t>atal</a:t>
            </a:r>
            <a:r>
              <a:rPr lang="en-GB" sz="1900" dirty="0"/>
              <a:t> </a:t>
            </a:r>
            <a:r>
              <a:rPr lang="en-GB" sz="1900" dirty="0" err="1"/>
              <a:t>creigiau</a:t>
            </a:r>
            <a:r>
              <a:rPr lang="en-GB" sz="1900" dirty="0"/>
              <a:t> a </a:t>
            </a:r>
            <a:r>
              <a:rPr lang="en-GB" sz="1900" dirty="0" err="1"/>
              <a:t>malurion</a:t>
            </a:r>
            <a:r>
              <a:rPr lang="en-GB" sz="1900" dirty="0"/>
              <a:t> </a:t>
            </a:r>
            <a:r>
              <a:rPr lang="en-GB" sz="1900" dirty="0" err="1"/>
              <a:t>rhag</a:t>
            </a:r>
            <a:r>
              <a:rPr lang="en-GB" sz="1900" dirty="0"/>
              <a:t> </a:t>
            </a:r>
            <a:r>
              <a:rPr lang="en-GB" sz="1900" dirty="0" err="1"/>
              <a:t>disgyn</a:t>
            </a:r>
            <a:r>
              <a:rPr lang="en-GB" sz="1900" dirty="0"/>
              <a:t> </a:t>
            </a:r>
            <a:r>
              <a:rPr lang="en-GB" sz="1900" dirty="0" err="1"/>
              <a:t>i’r</a:t>
            </a:r>
            <a:r>
              <a:rPr lang="en-GB" sz="1900" dirty="0"/>
              <a:t> </a:t>
            </a:r>
            <a:r>
              <a:rPr lang="en-GB" sz="1900" dirty="0" err="1"/>
              <a:t>ffordd</a:t>
            </a:r>
            <a:r>
              <a:rPr lang="en-GB" sz="1900" dirty="0"/>
              <a:t> </a:t>
            </a:r>
            <a:r>
              <a:rPr lang="en-GB" sz="1900" dirty="0" err="1"/>
              <a:t>islaw</a:t>
            </a:r>
            <a:r>
              <a:rPr lang="en-GB" sz="1900" dirty="0"/>
              <a:t>.</a:t>
            </a:r>
          </a:p>
          <a:p>
            <a:endParaRPr lang="en-GB" sz="1900" dirty="0"/>
          </a:p>
          <a:p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ystod</a:t>
            </a:r>
            <a:r>
              <a:rPr lang="en-GB" sz="1900" dirty="0"/>
              <a:t> y </a:t>
            </a:r>
            <a:r>
              <a:rPr lang="en-GB" sz="1900" dirty="0" err="1"/>
              <a:t>gwaith</a:t>
            </a:r>
            <a:r>
              <a:rPr lang="en-GB" sz="1900" dirty="0"/>
              <a:t> </a:t>
            </a:r>
            <a:r>
              <a:rPr lang="en-GB" sz="1900" dirty="0" err="1"/>
              <a:t>cynaeafu</a:t>
            </a:r>
            <a:r>
              <a:rPr lang="en-GB" sz="1900" dirty="0"/>
              <a:t>, </a:t>
            </a:r>
            <a:r>
              <a:rPr lang="en-GB" sz="1900" dirty="0" err="1"/>
              <a:t>bu</a:t>
            </a:r>
            <a:r>
              <a:rPr lang="en-GB" sz="1900" dirty="0"/>
              <a:t> </a:t>
            </a:r>
            <a:r>
              <a:rPr lang="en-GB" sz="1900" dirty="0" err="1"/>
              <a:t>peirianwyr</a:t>
            </a:r>
            <a:r>
              <a:rPr lang="en-GB" sz="1900" dirty="0"/>
              <a:t> 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cwblhau</a:t>
            </a:r>
            <a:r>
              <a:rPr lang="en-GB" sz="1900" dirty="0"/>
              <a:t> </a:t>
            </a:r>
            <a:r>
              <a:rPr lang="en-GB" sz="1900" dirty="0" err="1"/>
              <a:t>gwaith</a:t>
            </a:r>
            <a:r>
              <a:rPr lang="en-GB" sz="1900" dirty="0"/>
              <a:t> </a:t>
            </a:r>
            <a:r>
              <a:rPr lang="en-GB" sz="1900" dirty="0" err="1"/>
              <a:t>archwilio</a:t>
            </a:r>
            <a:r>
              <a:rPr lang="en-GB" sz="1900" dirty="0"/>
              <a:t> </a:t>
            </a:r>
            <a:r>
              <a:rPr lang="en-GB" sz="1900" dirty="0" err="1"/>
              <a:t>misol</a:t>
            </a:r>
            <a:r>
              <a:rPr lang="en-GB" sz="1900" dirty="0"/>
              <a:t>,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aildynhau’r</a:t>
            </a:r>
            <a:r>
              <a:rPr lang="en-GB" sz="1900" dirty="0"/>
              <a:t> </a:t>
            </a:r>
            <a:r>
              <a:rPr lang="en-GB" sz="1900" dirty="0" err="1"/>
              <a:t>ffens</a:t>
            </a:r>
            <a:r>
              <a:rPr lang="en-GB" sz="1900" dirty="0"/>
              <a:t> </a:t>
            </a:r>
            <a:r>
              <a:rPr lang="en-GB" sz="1900" dirty="0" err="1"/>
              <a:t>ar</a:t>
            </a:r>
            <a:r>
              <a:rPr lang="en-GB" sz="1900" dirty="0"/>
              <a:t> </a:t>
            </a:r>
            <a:r>
              <a:rPr lang="en-GB" sz="1900" dirty="0" err="1"/>
              <a:t>ôl</a:t>
            </a:r>
            <a:r>
              <a:rPr lang="en-GB" sz="1900" dirty="0"/>
              <a:t> </a:t>
            </a:r>
            <a:r>
              <a:rPr lang="en-GB" sz="1900" dirty="0" err="1"/>
              <a:t>cwympo</a:t>
            </a:r>
            <a:r>
              <a:rPr lang="en-GB" sz="1900" dirty="0"/>
              <a:t> </a:t>
            </a:r>
            <a:r>
              <a:rPr lang="en-GB" sz="1900" dirty="0" err="1"/>
              <a:t>coed</a:t>
            </a:r>
            <a:r>
              <a:rPr lang="en-GB" sz="1900" dirty="0"/>
              <a:t>, ac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gorchymyn</a:t>
            </a:r>
            <a:r>
              <a:rPr lang="en-GB" sz="1900" dirty="0"/>
              <a:t> </a:t>
            </a:r>
            <a:r>
              <a:rPr lang="en-GB" sz="1900" dirty="0" err="1"/>
              <a:t>eraill</a:t>
            </a:r>
            <a:r>
              <a:rPr lang="en-GB" sz="1900" dirty="0"/>
              <a:t> </a:t>
            </a:r>
            <a:r>
              <a:rPr lang="en-GB" sz="1900" dirty="0" err="1"/>
              <a:t>i</a:t>
            </a:r>
            <a:r>
              <a:rPr lang="en-GB" sz="1900" dirty="0"/>
              <a:t> </a:t>
            </a:r>
            <a:r>
              <a:rPr lang="en-GB" sz="1900" dirty="0" err="1"/>
              <a:t>glirio</a:t>
            </a:r>
            <a:r>
              <a:rPr lang="en-GB" sz="1900" dirty="0"/>
              <a:t> </a:t>
            </a:r>
            <a:r>
              <a:rPr lang="en-GB" sz="1900" dirty="0" err="1"/>
              <a:t>unrhyw</a:t>
            </a:r>
            <a:r>
              <a:rPr lang="en-GB" sz="1900" dirty="0"/>
              <a:t> </a:t>
            </a:r>
            <a:r>
              <a:rPr lang="en-GB" sz="1900" dirty="0" err="1"/>
              <a:t>gerrig</a:t>
            </a:r>
            <a:r>
              <a:rPr lang="en-GB" sz="1900" dirty="0"/>
              <a:t> </a:t>
            </a:r>
            <a:r>
              <a:rPr lang="en-GB" sz="1900" err="1"/>
              <a:t>rhydd</a:t>
            </a:r>
            <a:r>
              <a:rPr lang="en-GB" sz="1900"/>
              <a:t> a oedd yn sownd </a:t>
            </a:r>
            <a:r>
              <a:rPr lang="en-GB" sz="1900" dirty="0" err="1"/>
              <a:t>yn</a:t>
            </a:r>
            <a:r>
              <a:rPr lang="en-GB" sz="1900" dirty="0"/>
              <a:t> y </a:t>
            </a:r>
            <a:r>
              <a:rPr lang="en-GB" sz="1900" dirty="0" err="1"/>
              <a:t>ffens</a:t>
            </a:r>
            <a:r>
              <a:rPr lang="en-GB" sz="1900" dirty="0"/>
              <a:t> </a:t>
            </a:r>
            <a:r>
              <a:rPr lang="en-GB" sz="1900" dirty="0" err="1"/>
              <a:t>er</a:t>
            </a:r>
            <a:r>
              <a:rPr lang="en-GB" sz="1900" dirty="0"/>
              <a:t> </a:t>
            </a:r>
            <a:r>
              <a:rPr lang="en-GB" sz="1900" dirty="0" err="1"/>
              <a:t>mwyn</a:t>
            </a:r>
            <a:r>
              <a:rPr lang="en-GB" sz="1900" dirty="0"/>
              <a:t> </a:t>
            </a:r>
            <a:r>
              <a:rPr lang="en-GB" sz="1900" dirty="0" err="1"/>
              <a:t>lleihau’r</a:t>
            </a:r>
            <a:r>
              <a:rPr lang="en-GB" sz="1900" dirty="0"/>
              <a:t> </a:t>
            </a:r>
            <a:r>
              <a:rPr lang="en-GB" sz="1900" dirty="0" err="1"/>
              <a:t>perygl</a:t>
            </a:r>
            <a:r>
              <a:rPr lang="en-GB" sz="1900" dirty="0"/>
              <a:t> </a:t>
            </a:r>
            <a:r>
              <a:rPr lang="en-GB" sz="1900" dirty="0" err="1"/>
              <a:t>iddyn</a:t>
            </a:r>
            <a:r>
              <a:rPr lang="en-GB" sz="1900" dirty="0"/>
              <a:t> </a:t>
            </a:r>
            <a:r>
              <a:rPr lang="en-GB" sz="1900" dirty="0" err="1"/>
              <a:t>nhw</a:t>
            </a:r>
            <a:r>
              <a:rPr lang="en-GB" sz="1900" dirty="0"/>
              <a:t> </a:t>
            </a:r>
            <a:r>
              <a:rPr lang="en-GB" sz="1900" dirty="0" err="1"/>
              <a:t>ddisgyn</a:t>
            </a:r>
            <a:r>
              <a:rPr lang="en-GB" sz="1900" dirty="0"/>
              <a:t> </a:t>
            </a:r>
            <a:r>
              <a:rPr lang="en-GB" sz="1900" dirty="0" err="1"/>
              <a:t>ar</a:t>
            </a:r>
            <a:r>
              <a:rPr lang="en-GB" sz="1900" dirty="0"/>
              <a:t> </a:t>
            </a:r>
            <a:r>
              <a:rPr lang="en-GB" sz="1900" dirty="0" err="1"/>
              <a:t>ddefnyddwyr</a:t>
            </a:r>
            <a:r>
              <a:rPr lang="en-GB" sz="1900" dirty="0"/>
              <a:t> y </a:t>
            </a:r>
            <a:r>
              <a:rPr lang="en-GB" sz="1900" dirty="0" err="1"/>
              <a:t>ffordd</a:t>
            </a:r>
            <a:r>
              <a:rPr lang="en-GB" sz="1900" dirty="0"/>
              <a:t> </a:t>
            </a:r>
            <a:r>
              <a:rPr lang="en-GB" sz="1900" dirty="0" err="1"/>
              <a:t>islaw</a:t>
            </a:r>
            <a:r>
              <a:rPr lang="en-GB" sz="1900" dirty="0"/>
              <a:t>.</a:t>
            </a:r>
          </a:p>
          <a:p>
            <a:endParaRPr lang="en-GB" sz="1900" dirty="0"/>
          </a:p>
          <a:p>
            <a:r>
              <a:rPr lang="en-GB" sz="1900" dirty="0" err="1"/>
              <a:t>Bu’r</a:t>
            </a:r>
            <a:r>
              <a:rPr lang="en-GB" sz="1900" dirty="0"/>
              <a:t> </a:t>
            </a:r>
            <a:r>
              <a:rPr lang="en-GB" sz="1900" dirty="0" err="1"/>
              <a:t>ffens</a:t>
            </a:r>
            <a:r>
              <a:rPr lang="en-GB" sz="1900" dirty="0"/>
              <a:t> </a:t>
            </a:r>
            <a:r>
              <a:rPr lang="en-GB" sz="1900" dirty="0" err="1"/>
              <a:t>yno</a:t>
            </a:r>
            <a:r>
              <a:rPr lang="en-GB" sz="1900" dirty="0"/>
              <a:t> am </a:t>
            </a:r>
            <a:r>
              <a:rPr lang="en-GB" sz="1900" dirty="0" err="1"/>
              <a:t>ddwy</a:t>
            </a:r>
            <a:r>
              <a:rPr lang="en-GB" sz="1900" dirty="0"/>
              <a:t> </a:t>
            </a:r>
            <a:r>
              <a:rPr lang="en-GB" sz="1900" dirty="0" err="1"/>
              <a:t>flynedd</a:t>
            </a:r>
            <a:r>
              <a:rPr lang="en-GB" sz="1900" dirty="0"/>
              <a:t> </a:t>
            </a:r>
            <a:r>
              <a:rPr lang="en-GB" sz="1900" dirty="0" err="1"/>
              <a:t>ar</a:t>
            </a:r>
            <a:r>
              <a:rPr lang="en-GB" sz="1900" dirty="0"/>
              <a:t> </a:t>
            </a:r>
            <a:r>
              <a:rPr lang="en-GB" sz="1900" dirty="0" err="1"/>
              <a:t>ôl</a:t>
            </a:r>
            <a:r>
              <a:rPr lang="en-GB" sz="1900" dirty="0"/>
              <a:t> </a:t>
            </a:r>
            <a:r>
              <a:rPr lang="en-GB" sz="1900" dirty="0" err="1"/>
              <a:t>cwblhau’r</a:t>
            </a:r>
            <a:r>
              <a:rPr lang="en-GB" sz="1900" dirty="0"/>
              <a:t> </a:t>
            </a:r>
            <a:r>
              <a:rPr lang="en-GB" sz="1900" dirty="0" err="1"/>
              <a:t>gwaith</a:t>
            </a:r>
            <a:r>
              <a:rPr lang="en-GB" sz="1900" dirty="0"/>
              <a:t> </a:t>
            </a:r>
            <a:r>
              <a:rPr lang="en-GB" sz="1900" dirty="0" err="1"/>
              <a:t>cwympo</a:t>
            </a:r>
            <a:r>
              <a:rPr lang="en-GB" sz="1900" dirty="0"/>
              <a:t>, </a:t>
            </a:r>
            <a:r>
              <a:rPr lang="en-GB" sz="1900" dirty="0" err="1"/>
              <a:t>er</a:t>
            </a:r>
            <a:r>
              <a:rPr lang="en-GB" sz="1900" dirty="0"/>
              <a:t> </a:t>
            </a:r>
            <a:r>
              <a:rPr lang="en-GB" sz="1900" dirty="0" err="1"/>
              <a:t>mwyn</a:t>
            </a:r>
            <a:r>
              <a:rPr lang="en-GB" sz="1900" dirty="0"/>
              <a:t> </a:t>
            </a:r>
            <a:r>
              <a:rPr lang="en-GB" sz="1900" dirty="0" err="1"/>
              <a:t>helpu’r</a:t>
            </a:r>
            <a:r>
              <a:rPr lang="en-GB" sz="1900" dirty="0"/>
              <a:t> </a:t>
            </a:r>
            <a:r>
              <a:rPr lang="en-GB" sz="1900" dirty="0" err="1"/>
              <a:t>ardal</a:t>
            </a:r>
            <a:r>
              <a:rPr lang="en-GB" sz="1900" dirty="0"/>
              <a:t> </a:t>
            </a:r>
            <a:r>
              <a:rPr lang="en-GB" sz="1900" err="1"/>
              <a:t>i</a:t>
            </a:r>
            <a:r>
              <a:rPr lang="en-GB" sz="1900"/>
              <a:t> ailsefydlu ei </a:t>
            </a:r>
            <a:r>
              <a:rPr lang="en-GB" sz="1900" dirty="0" err="1"/>
              <a:t>hun</a:t>
            </a:r>
            <a:r>
              <a:rPr lang="en-GB" sz="1900" dirty="0"/>
              <a:t>.</a:t>
            </a:r>
          </a:p>
          <a:p>
            <a:endParaRPr lang="en-GB" sz="2400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417066-2137-4287-A461-A898ED93EF3F}"/>
              </a:ext>
            </a:extLst>
          </p:cNvPr>
          <p:cNvSpPr txBox="1"/>
          <p:nvPr/>
        </p:nvSpPr>
        <p:spPr>
          <a:xfrm>
            <a:off x="321633" y="1266369"/>
            <a:ext cx="9614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Penodwyd</a:t>
            </a:r>
            <a:r>
              <a:rPr lang="en-GB" dirty="0"/>
              <a:t> is-</a:t>
            </a:r>
            <a:r>
              <a:rPr lang="en-GB" dirty="0" err="1"/>
              <a:t>gontractiwr</a:t>
            </a:r>
            <a:r>
              <a:rPr lang="en-GB" dirty="0"/>
              <a:t> </a:t>
            </a:r>
            <a:r>
              <a:rPr lang="en-GB" dirty="0" err="1"/>
              <a:t>peirianneg</a:t>
            </a:r>
            <a:r>
              <a:rPr lang="en-GB" dirty="0"/>
              <a:t> </a:t>
            </a:r>
            <a:r>
              <a:rPr lang="en-GB" dirty="0" err="1"/>
              <a:t>geodechnegol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helpu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baratoi’r</a:t>
            </a:r>
            <a:r>
              <a:rPr lang="en-GB" dirty="0"/>
              <a:t> </a:t>
            </a:r>
            <a:r>
              <a:rPr lang="en-GB" dirty="0" err="1"/>
              <a:t>safle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cwympo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.</a:t>
            </a:r>
            <a:endParaRPr lang="en-GB" sz="19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41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72EB-4608-47CC-95E1-E543D7FA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655493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Sefydlogi’r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clawdd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9CD48-2302-482F-B9CF-7A8FDC137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02" y="1283766"/>
            <a:ext cx="4083320" cy="4536356"/>
          </a:xfrm>
        </p:spPr>
        <p:txBody>
          <a:bodyPr/>
          <a:lstStyle/>
          <a:p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clawdd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hun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nid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oedd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pridd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uwchben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graigwely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err="1">
                <a:solidFill>
                  <a:schemeClr val="tx1"/>
                </a:solidFill>
              </a:rPr>
              <a:t>yn</a:t>
            </a:r>
            <a:r>
              <a:rPr lang="en-GB" b="0">
                <a:solidFill>
                  <a:schemeClr val="tx1"/>
                </a:solidFill>
              </a:rPr>
              <a:t> ddwfn </a:t>
            </a:r>
            <a:r>
              <a:rPr lang="en-GB" b="0" dirty="0" err="1">
                <a:solidFill>
                  <a:schemeClr val="tx1"/>
                </a:solidFill>
              </a:rPr>
              <a:t>iawn</a:t>
            </a:r>
            <a:r>
              <a:rPr lang="en-GB" b="0" dirty="0">
                <a:solidFill>
                  <a:schemeClr val="tx1"/>
                </a:solidFill>
              </a:rPr>
              <a:t>. Felly, </a:t>
            </a:r>
            <a:r>
              <a:rPr lang="en-GB" b="0" dirty="0" err="1">
                <a:solidFill>
                  <a:schemeClr val="tx1"/>
                </a:solidFill>
              </a:rPr>
              <a:t>prin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oedd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>
                <a:solidFill>
                  <a:schemeClr val="tx1"/>
                </a:solidFill>
              </a:rPr>
              <a:t>y tebygolrwydd </a:t>
            </a:r>
            <a:r>
              <a:rPr lang="en-GB" b="0" dirty="0">
                <a:solidFill>
                  <a:schemeClr val="tx1"/>
                </a:solidFill>
              </a:rPr>
              <a:t>y </a:t>
            </a:r>
            <a:r>
              <a:rPr lang="en-GB" b="0" dirty="0" err="1">
                <a:solidFill>
                  <a:schemeClr val="tx1"/>
                </a:solidFill>
              </a:rPr>
              <a:t>gallai’r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llethr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neu’r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llechwedd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lithro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wrth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gwaith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cwympo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fynd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rhagddo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r>
              <a:rPr lang="en-GB" b="0" dirty="0" err="1">
                <a:solidFill>
                  <a:schemeClr val="tx1"/>
                </a:solidFill>
              </a:rPr>
              <a:t>Gydol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gwaith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cynaeafu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bu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peirianwyr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geodechnegol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archwilio’r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safle</a:t>
            </a:r>
            <a:r>
              <a:rPr lang="en-GB" b="0" dirty="0">
                <a:solidFill>
                  <a:schemeClr val="tx1"/>
                </a:solidFill>
              </a:rPr>
              <a:t> bob </a:t>
            </a:r>
            <a:r>
              <a:rPr lang="en-GB" b="0" dirty="0" err="1">
                <a:solidFill>
                  <a:schemeClr val="tx1"/>
                </a:solidFill>
              </a:rPr>
              <a:t>mis</a:t>
            </a:r>
            <a:r>
              <a:rPr lang="en-GB" b="0" dirty="0">
                <a:solidFill>
                  <a:schemeClr val="tx1"/>
                </a:solidFill>
              </a:rPr>
              <a:t> am </a:t>
            </a:r>
            <a:r>
              <a:rPr lang="en-GB" b="0" dirty="0" err="1">
                <a:solidFill>
                  <a:schemeClr val="tx1"/>
                </a:solidFill>
              </a:rPr>
              <a:t>unrhyw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dystiolaeth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ansefydlogi’r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llechwedd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17CE7D0-6DEF-4E3E-9718-CB5DE4692A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1" b="-4848"/>
          <a:stretch/>
        </p:blipFill>
        <p:spPr>
          <a:xfrm rot="20212062">
            <a:off x="6926485" y="865080"/>
            <a:ext cx="2560170" cy="186796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90BF11-8B29-4EE4-A0CE-43DCCDF9489F}"/>
              </a:ext>
            </a:extLst>
          </p:cNvPr>
          <p:cNvCxnSpPr>
            <a:cxnSpLocks/>
          </p:cNvCxnSpPr>
          <p:nvPr/>
        </p:nvCxnSpPr>
        <p:spPr>
          <a:xfrm>
            <a:off x="8835433" y="608360"/>
            <a:ext cx="735854" cy="1489817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E6DC3E20-87E5-47A6-9028-9E38D342A38F}"/>
              </a:ext>
            </a:extLst>
          </p:cNvPr>
          <p:cNvGrpSpPr/>
          <p:nvPr/>
        </p:nvGrpSpPr>
        <p:grpSpPr>
          <a:xfrm>
            <a:off x="7503972" y="2253450"/>
            <a:ext cx="2633547" cy="1503876"/>
            <a:chOff x="7140186" y="2841878"/>
            <a:chExt cx="2633547" cy="15038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FF3ABF-667B-4E7E-8ED7-230AA1BB4F7E}"/>
                </a:ext>
              </a:extLst>
            </p:cNvPr>
            <p:cNvSpPr/>
            <p:nvPr/>
          </p:nvSpPr>
          <p:spPr>
            <a:xfrm rot="20143822">
              <a:off x="7140186" y="3090756"/>
              <a:ext cx="2508847" cy="100322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4A6D2D-DEED-4461-A2E9-280D5D4297D9}"/>
                </a:ext>
              </a:extLst>
            </p:cNvPr>
            <p:cNvSpPr txBox="1"/>
            <p:nvPr/>
          </p:nvSpPr>
          <p:spPr>
            <a:xfrm rot="20018521">
              <a:off x="7821753" y="2841878"/>
              <a:ext cx="19519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chemeClr val="bg1"/>
                  </a:solidFill>
                </a:rPr>
                <a:t>Creigwely</a:t>
              </a:r>
              <a:endParaRPr lang="en-GB" b="1" dirty="0">
                <a:solidFill>
                  <a:schemeClr val="bg1"/>
                </a:solidFill>
              </a:endParaRPr>
            </a:p>
            <a:p>
              <a:endParaRPr lang="en-GB" b="1" dirty="0">
                <a:solidFill>
                  <a:schemeClr val="bg1"/>
                </a:solidFill>
              </a:endParaRPr>
            </a:p>
            <a:p>
              <a:r>
                <a:rPr lang="en-GB" b="1" dirty="0" err="1">
                  <a:solidFill>
                    <a:schemeClr val="bg1"/>
                  </a:solidFill>
                </a:rPr>
                <a:t>Llechwedd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9FF8AA7-DA2E-4BBD-9D21-556BA0FC57EA}"/>
                </a:ext>
              </a:extLst>
            </p:cNvPr>
            <p:cNvCxnSpPr/>
            <p:nvPr/>
          </p:nvCxnSpPr>
          <p:spPr>
            <a:xfrm flipH="1">
              <a:off x="7657690" y="3471694"/>
              <a:ext cx="1786877" cy="87406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1DAA3-21B7-418F-BB3A-87DCD987CCB2}"/>
              </a:ext>
            </a:extLst>
          </p:cNvPr>
          <p:cNvSpPr txBox="1"/>
          <p:nvPr/>
        </p:nvSpPr>
        <p:spPr>
          <a:xfrm rot="20018521">
            <a:off x="7296962" y="1708787"/>
            <a:ext cx="195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err="1">
                <a:solidFill>
                  <a:schemeClr val="bg1"/>
                </a:solidFill>
              </a:rPr>
              <a:t>Dyfnder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pridd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45AAA060-20C4-4BBE-85C6-14BD7C441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1" b="82323"/>
          <a:stretch/>
        </p:blipFill>
        <p:spPr>
          <a:xfrm rot="20212062">
            <a:off x="7693446" y="3795607"/>
            <a:ext cx="2657444" cy="37376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923ABA5-A4A2-4A79-B101-3F7F3AA4B474}"/>
              </a:ext>
            </a:extLst>
          </p:cNvPr>
          <p:cNvGrpSpPr/>
          <p:nvPr/>
        </p:nvGrpSpPr>
        <p:grpSpPr>
          <a:xfrm>
            <a:off x="8174645" y="4057519"/>
            <a:ext cx="2744381" cy="1784864"/>
            <a:chOff x="7982784" y="3948758"/>
            <a:chExt cx="2744381" cy="17848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1F1686-0B9B-4916-87B1-419994328C82}"/>
                </a:ext>
              </a:extLst>
            </p:cNvPr>
            <p:cNvSpPr/>
            <p:nvPr/>
          </p:nvSpPr>
          <p:spPr>
            <a:xfrm rot="20143822">
              <a:off x="7982784" y="3948758"/>
              <a:ext cx="2595771" cy="178486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E9FFF1-9D47-4640-9CE7-C31B63E88B1E}"/>
                </a:ext>
              </a:extLst>
            </p:cNvPr>
            <p:cNvSpPr txBox="1"/>
            <p:nvPr/>
          </p:nvSpPr>
          <p:spPr>
            <a:xfrm rot="20018521">
              <a:off x="8775185" y="3982281"/>
              <a:ext cx="19519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chemeClr val="bg1"/>
                  </a:solidFill>
                </a:rPr>
                <a:t>Creigwely</a:t>
              </a:r>
              <a:endParaRPr lang="en-GB" b="1" dirty="0">
                <a:solidFill>
                  <a:schemeClr val="bg1"/>
                </a:solidFill>
              </a:endParaRPr>
            </a:p>
            <a:p>
              <a:endParaRPr lang="en-GB" b="1" dirty="0">
                <a:solidFill>
                  <a:schemeClr val="bg1"/>
                </a:solidFill>
              </a:endParaRPr>
            </a:p>
            <a:p>
              <a:r>
                <a:rPr lang="en-GB" b="1" dirty="0" err="1">
                  <a:solidFill>
                    <a:schemeClr val="bg1"/>
                  </a:solidFill>
                </a:rPr>
                <a:t>Llechwedd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9DAA3DA-E51C-4A28-8FB0-11081C1EE065}"/>
                </a:ext>
              </a:extLst>
            </p:cNvPr>
            <p:cNvCxnSpPr/>
            <p:nvPr/>
          </p:nvCxnSpPr>
          <p:spPr>
            <a:xfrm flipH="1">
              <a:off x="8773589" y="4780833"/>
              <a:ext cx="1786877" cy="87406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C45E20-0A2A-41F1-95AF-D2AFDAE55509}"/>
              </a:ext>
            </a:extLst>
          </p:cNvPr>
          <p:cNvGrpSpPr/>
          <p:nvPr/>
        </p:nvGrpSpPr>
        <p:grpSpPr>
          <a:xfrm>
            <a:off x="8049318" y="3357397"/>
            <a:ext cx="2221014" cy="725761"/>
            <a:chOff x="8780838" y="3406165"/>
            <a:chExt cx="2221014" cy="7257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25FD3A-2EFC-4190-89A5-C31AACFF5F25}"/>
                </a:ext>
              </a:extLst>
            </p:cNvPr>
            <p:cNvSpPr txBox="1"/>
            <p:nvPr/>
          </p:nvSpPr>
          <p:spPr>
            <a:xfrm rot="20063053">
              <a:off x="8780838" y="3762594"/>
              <a:ext cx="2221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chemeClr val="bg1"/>
                  </a:solidFill>
                </a:rPr>
                <a:t>Dyfnder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</a:rPr>
                <a:t>pridd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3B8BF0C-5EA8-4E9E-AA97-6CEE30760929}"/>
                </a:ext>
              </a:extLst>
            </p:cNvPr>
            <p:cNvCxnSpPr>
              <a:cxnSpLocks/>
            </p:cNvCxnSpPr>
            <p:nvPr/>
          </p:nvCxnSpPr>
          <p:spPr>
            <a:xfrm>
              <a:off x="10712059" y="3406165"/>
              <a:ext cx="144956" cy="3240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20602EB-E297-45D3-AE6F-EBB88EBC6D8E}"/>
              </a:ext>
            </a:extLst>
          </p:cNvPr>
          <p:cNvSpPr txBox="1"/>
          <p:nvPr/>
        </p:nvSpPr>
        <p:spPr>
          <a:xfrm>
            <a:off x="10061797" y="1671662"/>
            <a:ext cx="2125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Ffigur</a:t>
            </a:r>
            <a:r>
              <a:rPr lang="en-GB" dirty="0"/>
              <a:t> 1 – </a:t>
            </a:r>
            <a:r>
              <a:rPr lang="en-GB" dirty="0" err="1"/>
              <a:t>Proffil</a:t>
            </a:r>
            <a:r>
              <a:rPr lang="en-GB" dirty="0"/>
              <a:t> o </a:t>
            </a:r>
            <a:r>
              <a:rPr lang="en-GB" dirty="0" err="1"/>
              <a:t>lethr</a:t>
            </a:r>
            <a:r>
              <a:rPr lang="en-GB" dirty="0"/>
              <a:t> </a:t>
            </a:r>
            <a:r>
              <a:rPr lang="en-GB" dirty="0" err="1"/>
              <a:t>arferol</a:t>
            </a:r>
            <a:r>
              <a:rPr lang="en-GB" dirty="0"/>
              <a:t> ac </a:t>
            </a:r>
            <a:r>
              <a:rPr lang="en-GB" dirty="0" err="1"/>
              <a:t>effeithiau</a:t>
            </a:r>
            <a:r>
              <a:rPr lang="en-GB" dirty="0"/>
              <a:t> </a:t>
            </a:r>
            <a:r>
              <a:rPr lang="en-GB" dirty="0" err="1"/>
              <a:t>posib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darfu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tir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BE5493-1818-4746-BB9C-4661D003E183}"/>
              </a:ext>
            </a:extLst>
          </p:cNvPr>
          <p:cNvSpPr txBox="1"/>
          <p:nvPr/>
        </p:nvSpPr>
        <p:spPr>
          <a:xfrm>
            <a:off x="7335505" y="6232609"/>
            <a:ext cx="488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Ffigur</a:t>
            </a:r>
            <a:r>
              <a:rPr lang="en-GB" dirty="0"/>
              <a:t> 2 – </a:t>
            </a:r>
            <a:r>
              <a:rPr lang="en-GB" dirty="0" err="1"/>
              <a:t>Proffil</a:t>
            </a:r>
            <a:r>
              <a:rPr lang="en-GB" dirty="0"/>
              <a:t> </a:t>
            </a:r>
            <a:r>
              <a:rPr lang="en-GB" dirty="0" err="1"/>
              <a:t>llethrau</a:t>
            </a:r>
            <a:r>
              <a:rPr lang="en-GB" dirty="0"/>
              <a:t> </a:t>
            </a:r>
            <a:r>
              <a:rPr lang="en-GB" dirty="0" err="1"/>
              <a:t>Bont</a:t>
            </a:r>
            <a:r>
              <a:rPr lang="en-GB" dirty="0"/>
              <a:t> Evans ac </a:t>
            </a:r>
            <a:r>
              <a:rPr lang="en-GB" dirty="0" err="1"/>
              <a:t>effeithiau</a:t>
            </a:r>
            <a:r>
              <a:rPr lang="en-GB" dirty="0"/>
              <a:t> </a:t>
            </a:r>
            <a:r>
              <a:rPr lang="en-GB" dirty="0" err="1"/>
              <a:t>posib</a:t>
            </a:r>
            <a:r>
              <a:rPr lang="en-GB" dirty="0"/>
              <a:t> </a:t>
            </a:r>
            <a:r>
              <a:rPr lang="en-GB" dirty="0" err="1"/>
              <a:t>tarfu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tir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16992 0.17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091 0.14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A6D97-FB35-478B-AFF1-579A0450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621431"/>
            <a:ext cx="8775700" cy="1078782"/>
          </a:xfrm>
        </p:spPr>
        <p:txBody>
          <a:bodyPr/>
          <a:lstStyle/>
          <a:p>
            <a:r>
              <a:rPr lang="en-GB" dirty="0" err="1">
                <a:solidFill>
                  <a:srgbClr val="0091A5"/>
                </a:solidFill>
              </a:rPr>
              <a:t>Mynediad</a:t>
            </a:r>
            <a:br>
              <a:rPr lang="en-GB" dirty="0">
                <a:solidFill>
                  <a:srgbClr val="0091A5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FCC4-92F1-4D60-9992-0C6891122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0" y="2747159"/>
            <a:ext cx="7083552" cy="3937475"/>
          </a:xfrm>
        </p:spPr>
        <p:txBody>
          <a:bodyPr/>
          <a:lstStyle/>
          <a:p>
            <a:r>
              <a:rPr lang="en-GB" sz="1800" b="0" dirty="0" err="1">
                <a:solidFill>
                  <a:schemeClr val="tx1"/>
                </a:solidFill>
              </a:rPr>
              <a:t>Ffyrdd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coedwigoedd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yw’r</a:t>
            </a:r>
            <a:r>
              <a:rPr lang="en-GB" sz="1800" b="0" dirty="0">
                <a:solidFill>
                  <a:schemeClr val="tx1"/>
                </a:solidFill>
              </a:rPr>
              <a:t> dull </a:t>
            </a:r>
            <a:r>
              <a:rPr lang="en-GB" sz="1800" b="0" dirty="0" err="1">
                <a:solidFill>
                  <a:schemeClr val="tx1"/>
                </a:solidFill>
              </a:rPr>
              <a:t>pwysicaf</a:t>
            </a:r>
            <a:r>
              <a:rPr lang="en-GB" sz="1800" b="0" dirty="0">
                <a:solidFill>
                  <a:schemeClr val="tx1"/>
                </a:solidFill>
              </a:rPr>
              <a:t> o </a:t>
            </a:r>
            <a:r>
              <a:rPr lang="en-GB" sz="1800" b="0" dirty="0" err="1">
                <a:solidFill>
                  <a:schemeClr val="tx1"/>
                </a:solidFill>
              </a:rPr>
              <a:t>gyrraedd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coedwigoedd</a:t>
            </a:r>
            <a:r>
              <a:rPr lang="en-GB" sz="1800" b="0" dirty="0">
                <a:solidFill>
                  <a:schemeClr val="tx1"/>
                </a:solidFill>
              </a:rPr>
              <a:t> at </a:t>
            </a:r>
            <a:r>
              <a:rPr lang="en-GB" sz="1800" b="0" dirty="0" err="1">
                <a:solidFill>
                  <a:schemeClr val="tx1"/>
                </a:solidFill>
              </a:rPr>
              <a:t>ddibenion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rheoli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coedwig</a:t>
            </a:r>
            <a:r>
              <a:rPr lang="en-GB" sz="1800" b="0" dirty="0">
                <a:solidFill>
                  <a:schemeClr val="tx1"/>
                </a:solidFill>
              </a:rPr>
              <a:t> a </a:t>
            </a:r>
            <a:r>
              <a:rPr lang="en-GB" sz="1800" b="0" dirty="0" err="1">
                <a:solidFill>
                  <a:schemeClr val="tx1"/>
                </a:solidFill>
              </a:rPr>
              <a:t>chynaeafu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</a:t>
            </a:r>
            <a:r>
              <a:rPr lang="en-GB" sz="1800" b="0" dirty="0">
                <a:solidFill>
                  <a:schemeClr val="tx1"/>
                </a:solidFill>
              </a:rPr>
              <a:t>. Heb </a:t>
            </a:r>
            <a:r>
              <a:rPr lang="en-GB" sz="1800" b="0" dirty="0" err="1">
                <a:solidFill>
                  <a:schemeClr val="tx1"/>
                </a:solidFill>
              </a:rPr>
              <a:t>fynediad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addas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err="1">
                <a:solidFill>
                  <a:schemeClr val="tx1"/>
                </a:solidFill>
              </a:rPr>
              <a:t>ni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fyddai’n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bosib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lawer</a:t>
            </a:r>
            <a:r>
              <a:rPr lang="en-GB" sz="1800" b="0" dirty="0">
                <a:solidFill>
                  <a:schemeClr val="tx1"/>
                </a:solidFill>
              </a:rPr>
              <a:t> o </a:t>
            </a:r>
            <a:r>
              <a:rPr lang="en-GB" sz="1800" b="0" dirty="0" err="1">
                <a:solidFill>
                  <a:schemeClr val="tx1"/>
                </a:solidFill>
              </a:rPr>
              <a:t>goetiroedd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gael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rheoli’n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economaidd</a:t>
            </a:r>
            <a:r>
              <a:rPr lang="en-GB" sz="1800" b="0" dirty="0">
                <a:solidFill>
                  <a:schemeClr val="tx1"/>
                </a:solidFill>
              </a:rPr>
              <a:t>.</a:t>
            </a:r>
          </a:p>
          <a:p>
            <a:endParaRPr lang="en-GB" sz="1000" b="0" dirty="0">
              <a:solidFill>
                <a:schemeClr val="tx1"/>
              </a:solidFill>
            </a:endParaRPr>
          </a:p>
          <a:p>
            <a:r>
              <a:rPr lang="en-GB" sz="1800" b="0" dirty="0" err="1">
                <a:solidFill>
                  <a:schemeClr val="tx1"/>
                </a:solidFill>
              </a:rPr>
              <a:t>Wyneb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graean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sydd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gan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ffyrdd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coedwig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fel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arfer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err="1">
                <a:solidFill>
                  <a:schemeClr val="tx1"/>
                </a:solidFill>
              </a:rPr>
              <a:t>sydd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wedi’u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cynllunio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i’w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defnyddio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gydol</a:t>
            </a:r>
            <a:r>
              <a:rPr lang="en-GB" sz="1800" b="0" dirty="0">
                <a:solidFill>
                  <a:schemeClr val="tx1"/>
                </a:solidFill>
              </a:rPr>
              <a:t> y </a:t>
            </a:r>
            <a:r>
              <a:rPr lang="en-GB" sz="1800" b="0" dirty="0" err="1">
                <a:solidFill>
                  <a:schemeClr val="tx1"/>
                </a:solidFill>
              </a:rPr>
              <a:t>flwyddyn</a:t>
            </a:r>
            <a:r>
              <a:rPr lang="en-GB" sz="1800" b="0" dirty="0">
                <a:solidFill>
                  <a:schemeClr val="tx1"/>
                </a:solidFill>
              </a:rPr>
              <a:t>. Mae </a:t>
            </a:r>
            <a:r>
              <a:rPr lang="en-GB" sz="1800" b="0" dirty="0" err="1">
                <a:solidFill>
                  <a:schemeClr val="tx1"/>
                </a:solidFill>
              </a:rPr>
              <a:t>cynllun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neu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waith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adeiladu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gwael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gallu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arwain</a:t>
            </a:r>
            <a:r>
              <a:rPr lang="en-GB" sz="1800" b="0" dirty="0">
                <a:solidFill>
                  <a:schemeClr val="tx1"/>
                </a:solidFill>
              </a:rPr>
              <a:t> at: </a:t>
            </a:r>
            <a:r>
              <a:rPr lang="en-GB" sz="1800" b="0" dirty="0" err="1">
                <a:solidFill>
                  <a:schemeClr val="tx1"/>
                </a:solidFill>
              </a:rPr>
              <a:t>creu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mynediad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annigonol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err="1">
                <a:solidFill>
                  <a:schemeClr val="tx1"/>
                </a:solidFill>
              </a:rPr>
              <a:t>difrod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amgylcheddol</a:t>
            </a:r>
            <a:r>
              <a:rPr lang="en-GB" sz="1800" b="0" dirty="0">
                <a:solidFill>
                  <a:schemeClr val="tx1"/>
                </a:solidFill>
              </a:rPr>
              <a:t> (</a:t>
            </a:r>
            <a:r>
              <a:rPr lang="en-GB" sz="1800" b="0" dirty="0" err="1">
                <a:solidFill>
                  <a:schemeClr val="tx1"/>
                </a:solidFill>
              </a:rPr>
              <a:t>dŵr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ffo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erydu’r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pridd</a:t>
            </a:r>
            <a:r>
              <a:rPr lang="en-GB" sz="1800" b="0" dirty="0">
                <a:solidFill>
                  <a:schemeClr val="tx1"/>
                </a:solidFill>
              </a:rPr>
              <a:t>) a </a:t>
            </a:r>
            <a:r>
              <a:rPr lang="en-GB" sz="1800" b="0" dirty="0" err="1">
                <a:solidFill>
                  <a:schemeClr val="tx1"/>
                </a:solidFill>
              </a:rPr>
              <a:t>chostau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trwsio</a:t>
            </a:r>
            <a:r>
              <a:rPr lang="en-GB" sz="1800" b="0" dirty="0">
                <a:solidFill>
                  <a:schemeClr val="tx1"/>
                </a:solidFill>
              </a:rPr>
              <a:t> a </a:t>
            </a:r>
            <a:r>
              <a:rPr lang="en-GB" sz="1800" b="0" dirty="0" err="1">
                <a:solidFill>
                  <a:schemeClr val="tx1"/>
                </a:solidFill>
              </a:rPr>
              <a:t>chynnal</a:t>
            </a:r>
            <a:r>
              <a:rPr lang="en-GB" sz="1800" b="0" dirty="0">
                <a:solidFill>
                  <a:schemeClr val="tx1"/>
                </a:solidFill>
              </a:rPr>
              <a:t> a </a:t>
            </a:r>
            <a:r>
              <a:rPr lang="en-GB" sz="1800" b="0" dirty="0" err="1">
                <a:solidFill>
                  <a:schemeClr val="tx1"/>
                </a:solidFill>
              </a:rPr>
              <a:t>cadw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uchel</a:t>
            </a:r>
            <a:r>
              <a:rPr lang="en-GB" sz="1800" b="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</a:endParaRPr>
          </a:p>
          <a:p>
            <a:r>
              <a:rPr lang="en-GB" sz="1800" b="0" dirty="0">
                <a:solidFill>
                  <a:schemeClr val="tx1"/>
                </a:solidFill>
              </a:rPr>
              <a:t>Ni </a:t>
            </a:r>
            <a:r>
              <a:rPr lang="en-GB" sz="1800" b="0" dirty="0" err="1">
                <a:solidFill>
                  <a:schemeClr val="tx1"/>
                </a:solidFill>
              </a:rPr>
              <a:t>fydd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llwybrau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wedi’u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cynllunio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a’u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hadeiladu’n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dda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cael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fawr</a:t>
            </a:r>
            <a:r>
              <a:rPr lang="en-GB" sz="1800" b="0" dirty="0">
                <a:solidFill>
                  <a:schemeClr val="tx1"/>
                </a:solidFill>
              </a:rPr>
              <a:t> o </a:t>
            </a:r>
            <a:r>
              <a:rPr lang="en-GB" sz="1800" b="0" dirty="0" err="1">
                <a:solidFill>
                  <a:schemeClr val="tx1"/>
                </a:solidFill>
              </a:rPr>
              <a:t>effaith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ar</a:t>
            </a:r>
            <a:r>
              <a:rPr lang="en-GB" sz="1800" b="0" dirty="0">
                <a:solidFill>
                  <a:schemeClr val="tx1"/>
                </a:solidFill>
              </a:rPr>
              <a:t> yr </a:t>
            </a:r>
            <a:r>
              <a:rPr lang="en-GB" sz="1800" b="0" dirty="0" err="1">
                <a:solidFill>
                  <a:schemeClr val="tx1"/>
                </a:solidFill>
              </a:rPr>
              <a:t>amgylchedd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err="1">
                <a:solidFill>
                  <a:schemeClr val="tx1"/>
                </a:solidFill>
              </a:rPr>
              <a:t>ond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bydd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angen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err="1">
                <a:solidFill>
                  <a:schemeClr val="tx1"/>
                </a:solidFill>
              </a:rPr>
              <a:t>cynnal</a:t>
            </a:r>
            <a:r>
              <a:rPr lang="en-GB" sz="1800" b="0">
                <a:solidFill>
                  <a:schemeClr val="tx1"/>
                </a:solidFill>
              </a:rPr>
              <a:t> a’u cadw </a:t>
            </a:r>
            <a:r>
              <a:rPr lang="en-GB" sz="1800" b="0" dirty="0">
                <a:solidFill>
                  <a:schemeClr val="tx1"/>
                </a:solidFill>
              </a:rPr>
              <a:t>o </a:t>
            </a:r>
            <a:r>
              <a:rPr lang="en-GB" sz="1800" b="0" dirty="0" err="1">
                <a:solidFill>
                  <a:schemeClr val="tx1"/>
                </a:solidFill>
              </a:rPr>
              <a:t>hyd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mwyn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cynnal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cynhyrchiant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coetiroedd</a:t>
            </a:r>
            <a:r>
              <a:rPr lang="en-GB" sz="1800" b="0" dirty="0">
                <a:solidFill>
                  <a:schemeClr val="tx1"/>
                </a:solidFill>
              </a:rPr>
              <a:t> a </a:t>
            </a:r>
            <a:r>
              <a:rPr lang="en-GB" sz="1800" b="0" dirty="0" err="1">
                <a:solidFill>
                  <a:schemeClr val="tx1"/>
                </a:solidFill>
              </a:rPr>
              <a:t>gwneud</a:t>
            </a:r>
            <a:r>
              <a:rPr lang="en-GB" sz="1800" b="0" dirty="0">
                <a:solidFill>
                  <a:schemeClr val="tx1"/>
                </a:solidFill>
              </a:rPr>
              <a:t> y </a:t>
            </a:r>
            <a:r>
              <a:rPr lang="en-GB" sz="1800" b="0" dirty="0" err="1">
                <a:solidFill>
                  <a:schemeClr val="tx1"/>
                </a:solidFill>
              </a:rPr>
              <a:t>defnydd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gorau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o’r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buddsoddiad</a:t>
            </a:r>
            <a:r>
              <a:rPr lang="en-GB" sz="1800" b="0" dirty="0">
                <a:solidFill>
                  <a:schemeClr val="tx1"/>
                </a:solidFill>
              </a:rPr>
              <a:t> am </a:t>
            </a:r>
            <a:r>
              <a:rPr lang="en-GB" sz="1800" b="0" dirty="0" err="1">
                <a:solidFill>
                  <a:schemeClr val="tx1"/>
                </a:solidFill>
              </a:rPr>
              <a:t>oes</a:t>
            </a:r>
            <a:r>
              <a:rPr lang="en-GB" sz="1800" b="0" dirty="0">
                <a:solidFill>
                  <a:schemeClr val="tx1"/>
                </a:solidFill>
              </a:rPr>
              <a:t>.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b="0" dirty="0">
              <a:solidFill>
                <a:schemeClr val="tx1"/>
              </a:solidFill>
            </a:endParaRPr>
          </a:p>
          <a:p>
            <a:endParaRPr lang="en-GB" sz="2000" b="0" dirty="0">
              <a:solidFill>
                <a:schemeClr val="tx1"/>
              </a:solidFill>
            </a:endParaRPr>
          </a:p>
          <a:p>
            <a:endParaRPr lang="en-GB" sz="2000" b="0" dirty="0">
              <a:solidFill>
                <a:schemeClr val="tx1"/>
              </a:solidFill>
            </a:endParaRPr>
          </a:p>
          <a:p>
            <a:endParaRPr lang="en-GB" sz="2000" b="0" dirty="0">
              <a:solidFill>
                <a:schemeClr val="tx1"/>
              </a:solidFill>
            </a:endParaRPr>
          </a:p>
          <a:p>
            <a:endParaRPr lang="en-GB" sz="2000" b="0" dirty="0">
              <a:solidFill>
                <a:schemeClr val="tx1"/>
              </a:solidFill>
            </a:endParaRP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b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3C441F-3EED-4F09-B93A-C13E923AB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36" y="1224875"/>
            <a:ext cx="4044086" cy="275422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51EC81-DEAA-4E2C-B7AC-A76AA78A0A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37" y="4133007"/>
            <a:ext cx="4076787" cy="229319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A25860-C6B8-439A-B3DA-4A6120B662DB}"/>
              </a:ext>
            </a:extLst>
          </p:cNvPr>
          <p:cNvSpPr txBox="1"/>
          <p:nvPr/>
        </p:nvSpPr>
        <p:spPr>
          <a:xfrm>
            <a:off x="4635500" y="1678948"/>
            <a:ext cx="7556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accent1"/>
                </a:solidFill>
              </a:rPr>
              <a:t>Ystyriwch</a:t>
            </a:r>
            <a:r>
              <a:rPr lang="en-GB" sz="2000" b="1" dirty="0">
                <a:solidFill>
                  <a:schemeClr val="accent1"/>
                </a:solidFill>
              </a:rPr>
              <a:t> – </a:t>
            </a:r>
            <a:r>
              <a:rPr lang="en-GB" sz="2000" b="1" dirty="0" err="1">
                <a:solidFill>
                  <a:schemeClr val="accent1"/>
                </a:solidFill>
              </a:rPr>
              <a:t>pam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mae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sicrhau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mynediad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yn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hollbwysig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i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unrhyw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waith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cynaefu</a:t>
            </a:r>
            <a:r>
              <a:rPr lang="en-GB" sz="2000" b="1" dirty="0">
                <a:solidFill>
                  <a:schemeClr val="accent1"/>
                </a:solidFill>
              </a:rPr>
              <a:t>? Beth </a:t>
            </a:r>
            <a:r>
              <a:rPr lang="en-GB" sz="2000" b="1" dirty="0" err="1">
                <a:solidFill>
                  <a:schemeClr val="accent1"/>
                </a:solidFill>
              </a:rPr>
              <a:t>allai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goblygiadau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mynediad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gwael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fod</a:t>
            </a:r>
            <a:r>
              <a:rPr lang="en-GB" sz="2000" b="1" dirty="0">
                <a:solidFill>
                  <a:schemeClr val="accent1"/>
                </a:solidFill>
              </a:rPr>
              <a:t>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9176-2A6E-4A86-86DB-996D5A0E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Mynediad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i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brosiect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BETWS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F7D76-1628-435B-8858-118A5E60DC4B}"/>
              </a:ext>
            </a:extLst>
          </p:cNvPr>
          <p:cNvSpPr txBox="1"/>
          <p:nvPr/>
        </p:nvSpPr>
        <p:spPr>
          <a:xfrm>
            <a:off x="342901" y="2037467"/>
            <a:ext cx="474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rhan</a:t>
            </a:r>
            <a:r>
              <a:rPr lang="en-GB" dirty="0"/>
              <a:t> o </a:t>
            </a:r>
            <a:r>
              <a:rPr lang="en-GB" dirty="0" err="1"/>
              <a:t>Brosiect</a:t>
            </a:r>
            <a:r>
              <a:rPr lang="en-GB" dirty="0"/>
              <a:t> </a:t>
            </a:r>
            <a:r>
              <a:rPr lang="en-GB" dirty="0" err="1"/>
              <a:t>BETWS</a:t>
            </a:r>
            <a:r>
              <a:rPr lang="en-GB" dirty="0"/>
              <a:t>, </a:t>
            </a:r>
            <a:r>
              <a:rPr lang="en-GB" dirty="0" err="1"/>
              <a:t>cafodd</a:t>
            </a:r>
            <a:r>
              <a:rPr lang="en-GB" dirty="0"/>
              <a:t> </a:t>
            </a:r>
            <a:r>
              <a:rPr lang="en-GB" dirty="0" err="1"/>
              <a:t>llwybrau</a:t>
            </a:r>
            <a:r>
              <a:rPr lang="en-GB" dirty="0"/>
              <a:t> </a:t>
            </a:r>
            <a:r>
              <a:rPr lang="en-GB" dirty="0" err="1"/>
              <a:t>mynediad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dro</a:t>
            </a:r>
            <a:r>
              <a:rPr lang="en-GB" dirty="0"/>
              <a:t> a </a:t>
            </a:r>
            <a:r>
              <a:rPr lang="en-GB" dirty="0" err="1"/>
              <a:t>mannau</a:t>
            </a:r>
            <a:r>
              <a:rPr lang="en-GB" dirty="0"/>
              <a:t> </a:t>
            </a:r>
            <a:r>
              <a:rPr lang="en-GB" dirty="0" err="1"/>
              <a:t>troi</a:t>
            </a:r>
            <a:r>
              <a:rPr lang="en-GB" dirty="0"/>
              <a:t> </a:t>
            </a:r>
            <a:r>
              <a:rPr lang="en-GB" dirty="0" err="1"/>
              <a:t>newydd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creu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gerbydau</a:t>
            </a:r>
            <a:r>
              <a:rPr lang="en-GB" dirty="0"/>
              <a:t> </a:t>
            </a:r>
            <a:r>
              <a:rPr lang="en-GB" dirty="0" err="1"/>
              <a:t>allu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a </a:t>
            </a:r>
            <a:r>
              <a:rPr lang="en-GB" dirty="0" err="1"/>
              <a:t>chludo’r</a:t>
            </a:r>
            <a:r>
              <a:rPr lang="en-GB" dirty="0"/>
              <a:t> </a:t>
            </a:r>
            <a:r>
              <a:rPr lang="en-GB" dirty="0" err="1"/>
              <a:t>pren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farchnad</a:t>
            </a:r>
            <a:r>
              <a:rPr lang="en-GB" dirty="0"/>
              <a:t>. </a:t>
            </a:r>
          </a:p>
          <a:p>
            <a:endParaRPr lang="en-GB" sz="1050" dirty="0"/>
          </a:p>
          <a:p>
            <a:r>
              <a:rPr lang="en-GB" dirty="0" err="1"/>
              <a:t>Cafodd</a:t>
            </a:r>
            <a:r>
              <a:rPr lang="en-GB" dirty="0"/>
              <a:t> 3km o </a:t>
            </a:r>
            <a:r>
              <a:rPr lang="en-GB" dirty="0" err="1"/>
              <a:t>ffyrdd</a:t>
            </a:r>
            <a:r>
              <a:rPr lang="en-GB" dirty="0"/>
              <a:t> </a:t>
            </a:r>
            <a:r>
              <a:rPr lang="en-GB" dirty="0" err="1"/>
              <a:t>coedwig</a:t>
            </a:r>
            <a:r>
              <a:rPr lang="en-GB" dirty="0"/>
              <a:t> </a:t>
            </a:r>
            <a:r>
              <a:rPr lang="en-GB" dirty="0" err="1"/>
              <a:t>cyfredol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huwchraddio</a:t>
            </a:r>
            <a:r>
              <a:rPr lang="en-GB" dirty="0"/>
              <a:t> â 6,500 o </a:t>
            </a:r>
            <a:r>
              <a:rPr lang="en-GB" dirty="0" err="1"/>
              <a:t>wastraff</a:t>
            </a:r>
            <a:r>
              <a:rPr lang="en-GB" dirty="0"/>
              <a:t> </a:t>
            </a:r>
            <a:r>
              <a:rPr lang="en-GB" dirty="0" err="1"/>
              <a:t>llechi</a:t>
            </a:r>
            <a:r>
              <a:rPr lang="en-GB" dirty="0"/>
              <a:t> </a:t>
            </a:r>
            <a:r>
              <a:rPr lang="en-GB" dirty="0" err="1"/>
              <a:t>wedi’i</a:t>
            </a:r>
            <a:r>
              <a:rPr lang="en-GB" dirty="0"/>
              <a:t> </a:t>
            </a:r>
            <a:r>
              <a:rPr lang="en-GB" dirty="0" err="1"/>
              <a:t>ailgylchu</a:t>
            </a:r>
            <a:r>
              <a:rPr lang="en-GB" dirty="0"/>
              <a:t> a 3,000 </a:t>
            </a:r>
            <a:r>
              <a:rPr lang="en-GB" dirty="0" err="1"/>
              <a:t>tunnell</a:t>
            </a:r>
            <a:r>
              <a:rPr lang="en-GB" dirty="0"/>
              <a:t> o </a:t>
            </a:r>
            <a:r>
              <a:rPr lang="en-GB" dirty="0" err="1"/>
              <a:t>greigiau</a:t>
            </a:r>
            <a:r>
              <a:rPr lang="en-GB" dirty="0"/>
              <a:t> a </a:t>
            </a:r>
            <a:r>
              <a:rPr lang="en-GB" dirty="0" err="1"/>
              <a:t>gloddiwyd</a:t>
            </a:r>
            <a:r>
              <a:rPr lang="en-GB" dirty="0"/>
              <a:t> o </a:t>
            </a:r>
            <a:r>
              <a:rPr lang="en-GB" dirty="0" err="1"/>
              <a:t>chwarel</a:t>
            </a:r>
            <a:r>
              <a:rPr lang="en-GB" dirty="0"/>
              <a:t> </a:t>
            </a:r>
            <a:r>
              <a:rPr lang="en-GB" dirty="0" err="1"/>
              <a:t>leol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sicrhau</a:t>
            </a:r>
            <a:r>
              <a:rPr lang="en-GB" dirty="0"/>
              <a:t> bod </a:t>
            </a:r>
            <a:r>
              <a:rPr lang="en-GB" dirty="0" err="1"/>
              <a:t>ffyrdd</a:t>
            </a:r>
            <a:r>
              <a:rPr lang="en-GB" dirty="0"/>
              <a:t> </a:t>
            </a:r>
            <a:r>
              <a:rPr lang="en-GB" dirty="0" err="1"/>
              <a:t>mynediad</a:t>
            </a:r>
            <a:r>
              <a:rPr lang="en-GB" dirty="0"/>
              <a:t> i </a:t>
            </a:r>
            <a:r>
              <a:rPr lang="en-GB" dirty="0" err="1"/>
              <a:t>safon</a:t>
            </a:r>
            <a:r>
              <a:rPr lang="en-GB" dirty="0"/>
              <a:t> </a:t>
            </a:r>
            <a:r>
              <a:rPr lang="en-GB" dirty="0" err="1"/>
              <a:t>coedwigaeth</a:t>
            </a:r>
            <a:r>
              <a:rPr lang="en-GB" dirty="0"/>
              <a:t>.</a:t>
            </a:r>
          </a:p>
          <a:p>
            <a:endParaRPr lang="en-GB" sz="1050" dirty="0"/>
          </a:p>
          <a:p>
            <a:r>
              <a:rPr lang="en-GB" dirty="0" err="1"/>
              <a:t>Roedd</a:t>
            </a:r>
            <a:r>
              <a:rPr lang="en-GB" dirty="0"/>
              <a:t> y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cynnwys</a:t>
            </a:r>
            <a:r>
              <a:rPr lang="en-GB" dirty="0"/>
              <a:t>: </a:t>
            </a:r>
            <a:r>
              <a:rPr lang="en-GB" dirty="0" err="1"/>
              <a:t>crafu</a:t>
            </a:r>
            <a:r>
              <a:rPr lang="en-GB" dirty="0"/>
              <a:t> a </a:t>
            </a:r>
            <a:r>
              <a:rPr lang="en-GB" dirty="0" err="1"/>
              <a:t>lledu’r</a:t>
            </a:r>
            <a:r>
              <a:rPr lang="en-GB" dirty="0"/>
              <a:t> </a:t>
            </a:r>
            <a:r>
              <a:rPr lang="en-GB" dirty="0" err="1"/>
              <a:t>ffordd</a:t>
            </a:r>
            <a:r>
              <a:rPr lang="en-GB" dirty="0"/>
              <a:t> </a:t>
            </a:r>
            <a:r>
              <a:rPr lang="en-GB" dirty="0" err="1"/>
              <a:t>gyfredol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mannau</a:t>
            </a:r>
            <a:r>
              <a:rPr lang="en-GB" dirty="0"/>
              <a:t>, </a:t>
            </a:r>
            <a:r>
              <a:rPr lang="en-GB" dirty="0" err="1"/>
              <a:t>cyflwyno</a:t>
            </a:r>
            <a:r>
              <a:rPr lang="en-GB" dirty="0"/>
              <a:t> </a:t>
            </a:r>
            <a:r>
              <a:rPr lang="en-GB" dirty="0" err="1"/>
              <a:t>haen</a:t>
            </a:r>
            <a:r>
              <a:rPr lang="en-GB" dirty="0"/>
              <a:t> well </a:t>
            </a:r>
            <a:r>
              <a:rPr lang="en-GB" dirty="0" err="1"/>
              <a:t>ar</a:t>
            </a:r>
            <a:r>
              <a:rPr lang="en-GB" dirty="0"/>
              <a:t> yr </a:t>
            </a:r>
            <a:r>
              <a:rPr lang="en-GB" dirty="0" err="1"/>
              <a:t>wyneb</a:t>
            </a:r>
            <a:r>
              <a:rPr lang="en-GB" dirty="0"/>
              <a:t> ac </a:t>
            </a:r>
            <a:r>
              <a:rPr lang="en-GB" dirty="0" err="1"/>
              <a:t>ehangu’r</a:t>
            </a:r>
            <a:r>
              <a:rPr lang="en-GB" dirty="0"/>
              <a:t> </a:t>
            </a:r>
            <a:r>
              <a:rPr lang="en-GB" dirty="0" err="1"/>
              <a:t>mannau</a:t>
            </a:r>
            <a:r>
              <a:rPr lang="en-GB" dirty="0"/>
              <a:t> </a:t>
            </a:r>
            <a:r>
              <a:rPr lang="en-GB" dirty="0" err="1"/>
              <a:t>troi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8D79DD-7A09-4DE4-8E72-9E4E96AC5B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840" y="1801813"/>
            <a:ext cx="3912858" cy="293369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C3604B-5AD3-484B-8D80-63C62FD6A3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366" y="4184208"/>
            <a:ext cx="3785870" cy="252391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82089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82875-AB8F-4FFA-A167-F6DDA195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767334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Draenio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03E9-7D1F-4841-AA63-4A4D16E5A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845393"/>
            <a:ext cx="10261599" cy="4812582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en-GB" sz="2200" b="0" dirty="0" err="1">
                <a:solidFill>
                  <a:schemeClr val="tx1"/>
                </a:solidFill>
              </a:rPr>
              <a:t>Ceuffosydd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err="1">
                <a:solidFill>
                  <a:schemeClr val="tx1"/>
                </a:solidFill>
              </a:rPr>
              <a:t>neu</a:t>
            </a:r>
            <a:r>
              <a:rPr lang="en-GB" sz="2200" b="0">
                <a:solidFill>
                  <a:schemeClr val="tx1"/>
                </a:solidFill>
              </a:rPr>
              <a:t> gwlfertau </a:t>
            </a:r>
            <a:r>
              <a:rPr lang="en-GB" sz="2200" b="0" dirty="0" err="1">
                <a:solidFill>
                  <a:schemeClr val="tx1"/>
                </a:solidFill>
              </a:rPr>
              <a:t>ydi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err="1">
                <a:solidFill>
                  <a:schemeClr val="tx1"/>
                </a:solidFill>
              </a:rPr>
              <a:t>enw’r</a:t>
            </a:r>
            <a:r>
              <a:rPr lang="en-GB" sz="2200" b="0">
                <a:solidFill>
                  <a:schemeClr val="tx1"/>
                </a:solidFill>
              </a:rPr>
              <a:t> pibellau </a:t>
            </a:r>
            <a:r>
              <a:rPr lang="en-GB" sz="2200" b="0" dirty="0">
                <a:solidFill>
                  <a:schemeClr val="tx1"/>
                </a:solidFill>
              </a:rPr>
              <a:t>a </a:t>
            </a:r>
            <a:r>
              <a:rPr lang="en-GB" sz="2200" b="0" dirty="0" err="1">
                <a:solidFill>
                  <a:schemeClr val="tx1"/>
                </a:solidFill>
              </a:rPr>
              <a:t>thwneli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</a:p>
          <a:p>
            <a:pPr lvl="0">
              <a:spcBef>
                <a:spcPts val="0"/>
              </a:spcBef>
              <a:defRPr/>
            </a:pPr>
            <a:r>
              <a:rPr lang="en-GB" sz="2200" b="0" dirty="0" err="1">
                <a:solidFill>
                  <a:schemeClr val="tx1"/>
                </a:solidFill>
              </a:rPr>
              <a:t>sydd</a:t>
            </a:r>
            <a:r>
              <a:rPr lang="en-GB" sz="2200" b="0" dirty="0">
                <a:solidFill>
                  <a:schemeClr val="tx1"/>
                </a:solidFill>
              </a:rPr>
              <a:t> o </a:t>
            </a:r>
            <a:r>
              <a:rPr lang="en-GB" sz="2200" b="0" dirty="0" err="1">
                <a:solidFill>
                  <a:schemeClr val="tx1"/>
                </a:solidFill>
              </a:rPr>
              <a:t>dan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ffyrdd</a:t>
            </a:r>
            <a:r>
              <a:rPr lang="en-GB" sz="2200" b="0" dirty="0">
                <a:solidFill>
                  <a:schemeClr val="tx1"/>
                </a:solidFill>
              </a:rPr>
              <a:t> a </a:t>
            </a:r>
            <a:r>
              <a:rPr lang="en-GB" sz="2200" b="0" dirty="0" err="1">
                <a:solidFill>
                  <a:schemeClr val="tx1"/>
                </a:solidFill>
              </a:rPr>
              <a:t>thraciau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rheilffyrdd</a:t>
            </a:r>
            <a:r>
              <a:rPr lang="en-GB" sz="2200" b="0" dirty="0">
                <a:solidFill>
                  <a:schemeClr val="tx1"/>
                </a:solidFill>
              </a:rPr>
              <a:t>.</a:t>
            </a:r>
          </a:p>
          <a:p>
            <a:pPr lvl="0">
              <a:spcBef>
                <a:spcPts val="0"/>
              </a:spcBef>
              <a:defRPr/>
            </a:pPr>
            <a:endParaRPr lang="en-GB" dirty="0"/>
          </a:p>
          <a:p>
            <a:r>
              <a:rPr lang="en-GB" sz="2200" dirty="0" err="1"/>
              <a:t>Cwestiwn</a:t>
            </a:r>
            <a:r>
              <a:rPr lang="en-GB" sz="2200" dirty="0"/>
              <a:t> – </a:t>
            </a:r>
            <a:r>
              <a:rPr lang="en-GB" sz="2200" dirty="0" err="1"/>
              <a:t>beth</a:t>
            </a:r>
            <a:r>
              <a:rPr lang="en-GB" sz="2200" dirty="0"/>
              <a:t> </a:t>
            </a:r>
            <a:r>
              <a:rPr lang="en-GB" sz="2200" dirty="0" err="1"/>
              <a:t>yw</a:t>
            </a:r>
            <a:r>
              <a:rPr lang="en-GB" sz="2200" dirty="0"/>
              <a:t> </a:t>
            </a:r>
            <a:r>
              <a:rPr lang="en-GB" sz="2200" dirty="0" err="1"/>
              <a:t>eu</a:t>
            </a:r>
            <a:r>
              <a:rPr lang="en-GB" sz="2200" dirty="0"/>
              <a:t> </a:t>
            </a:r>
            <a:r>
              <a:rPr lang="en-GB" sz="2200" dirty="0" err="1"/>
              <a:t>pwrpas</a:t>
            </a:r>
            <a:r>
              <a:rPr lang="en-GB" sz="2200" dirty="0"/>
              <a:t> </a:t>
            </a:r>
            <a:r>
              <a:rPr lang="en-GB" sz="2200" dirty="0" err="1"/>
              <a:t>mewn</a:t>
            </a:r>
            <a:r>
              <a:rPr lang="en-GB" sz="2200" dirty="0"/>
              <a:t> </a:t>
            </a:r>
            <a:r>
              <a:rPr lang="en-GB" sz="2200" dirty="0" err="1"/>
              <a:t>coedwig</a:t>
            </a:r>
            <a:r>
              <a:rPr lang="en-GB" sz="2200" dirty="0"/>
              <a:t>?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Mae </a:t>
            </a:r>
            <a:r>
              <a:rPr lang="en-GB" sz="2200" b="0" dirty="0" err="1">
                <a:solidFill>
                  <a:schemeClr val="tx1"/>
                </a:solidFill>
              </a:rPr>
              <a:t>ceuffosydd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i’w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gweld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mewn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llif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>
                <a:solidFill>
                  <a:schemeClr val="tx1"/>
                </a:solidFill>
              </a:rPr>
              <a:t>o ddŵr </a:t>
            </a:r>
            <a:r>
              <a:rPr lang="en-GB" sz="2200" b="0" dirty="0" err="1">
                <a:solidFill>
                  <a:schemeClr val="tx1"/>
                </a:solidFill>
              </a:rPr>
              <a:t>fel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</a:p>
          <a:p>
            <a:pPr marL="342900" indent="-342900"/>
            <a:r>
              <a:rPr lang="en-GB" sz="2200" b="0" dirty="0">
                <a:solidFill>
                  <a:schemeClr val="tx1"/>
                </a:solidFill>
              </a:rPr>
              <a:t>     </a:t>
            </a:r>
            <a:r>
              <a:rPr lang="en-GB" sz="2200" b="0" dirty="0" err="1">
                <a:solidFill>
                  <a:schemeClr val="tx1"/>
                </a:solidFill>
              </a:rPr>
              <a:t>arfer</a:t>
            </a:r>
            <a:r>
              <a:rPr lang="en-GB" sz="2200" b="0" dirty="0">
                <a:solidFill>
                  <a:schemeClr val="tx1"/>
                </a:solidFill>
              </a:rPr>
              <a:t>, </a:t>
            </a:r>
            <a:r>
              <a:rPr lang="en-GB" sz="2200" b="0" dirty="0" err="1">
                <a:solidFill>
                  <a:schemeClr val="tx1"/>
                </a:solidFill>
              </a:rPr>
              <a:t>a’u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diben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yw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llywio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dŵr</a:t>
            </a:r>
            <a:r>
              <a:rPr lang="en-GB" sz="2200" b="0" dirty="0">
                <a:solidFill>
                  <a:schemeClr val="tx1"/>
                </a:solidFill>
              </a:rPr>
              <a:t> o </a:t>
            </a:r>
            <a:r>
              <a:rPr lang="en-GB" sz="2200" b="0" dirty="0" err="1">
                <a:solidFill>
                  <a:schemeClr val="tx1"/>
                </a:solidFill>
              </a:rPr>
              <a:t>dan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ffyrdd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coedwigoedd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gan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err="1">
                <a:solidFill>
                  <a:schemeClr val="tx1"/>
                </a:solidFill>
              </a:rPr>
              <a:t>na</a:t>
            </a:r>
            <a:r>
              <a:rPr lang="en-GB" sz="2200" b="0">
                <a:solidFill>
                  <a:schemeClr val="tx1"/>
                </a:solidFill>
              </a:rPr>
              <a:t> all </a:t>
            </a:r>
            <a:r>
              <a:rPr lang="en-GB" sz="2200" b="0" dirty="0" err="1">
                <a:solidFill>
                  <a:schemeClr val="tx1"/>
                </a:solidFill>
              </a:rPr>
              <a:t>ffyrdd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mynediad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rwystro’r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llif</a:t>
            </a:r>
            <a:r>
              <a:rPr lang="en-GB" sz="2200" b="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 err="1">
                <a:solidFill>
                  <a:schemeClr val="tx1"/>
                </a:solidFill>
              </a:rPr>
              <a:t>Wedi’i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gwneud</a:t>
            </a:r>
            <a:r>
              <a:rPr lang="en-GB" sz="2200" b="0" dirty="0">
                <a:solidFill>
                  <a:schemeClr val="tx1"/>
                </a:solidFill>
              </a:rPr>
              <a:t> o </a:t>
            </a:r>
            <a:r>
              <a:rPr lang="en-GB" sz="2200" b="0" dirty="0" err="1">
                <a:solidFill>
                  <a:schemeClr val="tx1"/>
                </a:solidFill>
              </a:rPr>
              <a:t>ddeunyddiau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fel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concrid</a:t>
            </a:r>
            <a:r>
              <a:rPr lang="en-GB" sz="2200" b="0" dirty="0">
                <a:solidFill>
                  <a:schemeClr val="tx1"/>
                </a:solidFill>
              </a:rPr>
              <a:t>, </a:t>
            </a:r>
            <a:r>
              <a:rPr lang="en-GB" sz="2200" b="0" dirty="0" err="1">
                <a:solidFill>
                  <a:schemeClr val="tx1"/>
                </a:solidFill>
              </a:rPr>
              <a:t>dur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neu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alwminiwm</a:t>
            </a:r>
            <a:r>
              <a:rPr lang="en-GB" sz="2200" b="0" dirty="0">
                <a:solidFill>
                  <a:schemeClr val="tx1"/>
                </a:solidFill>
              </a:rPr>
              <a:t>, </a:t>
            </a:r>
            <a:r>
              <a:rPr lang="en-GB" sz="2200" b="0" dirty="0" err="1">
                <a:solidFill>
                  <a:schemeClr val="tx1"/>
                </a:solidFill>
              </a:rPr>
              <a:t>mae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ceuffos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yn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aml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fel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pont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i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gerbydau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fynd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drosti</a:t>
            </a:r>
            <a:r>
              <a:rPr lang="en-GB" sz="2200" b="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 err="1">
                <a:solidFill>
                  <a:schemeClr val="tx1"/>
                </a:solidFill>
              </a:rPr>
              <a:t>Pwrpas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creu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ceuffosydd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yw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er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mwyn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atal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llifogydd</a:t>
            </a:r>
            <a:r>
              <a:rPr lang="en-GB" sz="2200" b="0" dirty="0">
                <a:solidFill>
                  <a:schemeClr val="tx1"/>
                </a:solidFill>
              </a:rPr>
              <a:t>, </a:t>
            </a:r>
            <a:r>
              <a:rPr lang="en-GB" sz="2200" b="0" dirty="0" err="1">
                <a:solidFill>
                  <a:schemeClr val="tx1"/>
                </a:solidFill>
              </a:rPr>
              <a:t>lleihau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achosion</a:t>
            </a:r>
            <a:r>
              <a:rPr lang="en-GB" sz="2200" b="0" dirty="0">
                <a:solidFill>
                  <a:schemeClr val="tx1"/>
                </a:solidFill>
              </a:rPr>
              <a:t> o </a:t>
            </a:r>
            <a:r>
              <a:rPr lang="en-GB" sz="2200" b="0" dirty="0" err="1">
                <a:solidFill>
                  <a:schemeClr val="tx1"/>
                </a:solidFill>
              </a:rPr>
              <a:t>erydu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ffyrdd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>
                <a:solidFill>
                  <a:schemeClr val="tx1"/>
                </a:solidFill>
              </a:rPr>
              <a:t>a phridd </a:t>
            </a:r>
            <a:r>
              <a:rPr lang="en-GB" sz="2200" b="0" dirty="0" err="1">
                <a:solidFill>
                  <a:schemeClr val="tx1"/>
                </a:solidFill>
              </a:rPr>
              <a:t>coedwigoedd</a:t>
            </a:r>
            <a:r>
              <a:rPr lang="en-GB" sz="2200" b="0" dirty="0">
                <a:solidFill>
                  <a:schemeClr val="tx1"/>
                </a:solidFill>
              </a:rPr>
              <a:t> a </a:t>
            </a:r>
            <a:r>
              <a:rPr lang="en-GB" sz="2200" b="0" dirty="0" err="1">
                <a:solidFill>
                  <a:schemeClr val="tx1"/>
                </a:solidFill>
              </a:rPr>
              <a:t>sicrhau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llwybr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ar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gyfer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dŵr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ffo</a:t>
            </a:r>
            <a:r>
              <a:rPr lang="en-GB" sz="2200" b="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BEED5E-44C4-48A2-BF23-42C69ED7BB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022" y="1780079"/>
            <a:ext cx="3375377" cy="221860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829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EBB12-C1A3-48AE-ADB6-0B455956A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16832"/>
            <a:ext cx="11493500" cy="4536356"/>
          </a:xfrm>
        </p:spPr>
        <p:txBody>
          <a:bodyPr/>
          <a:lstStyle/>
          <a:p>
            <a:r>
              <a:rPr lang="en-GB" sz="1900" b="0" dirty="0" err="1">
                <a:solidFill>
                  <a:schemeClr val="tx1"/>
                </a:solidFill>
              </a:rPr>
              <a:t>Er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mwyn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ceisio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gwella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draeniad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ochr</a:t>
            </a:r>
            <a:r>
              <a:rPr lang="en-GB" sz="1900" b="0" dirty="0">
                <a:solidFill>
                  <a:schemeClr val="tx1"/>
                </a:solidFill>
              </a:rPr>
              <a:t> y </a:t>
            </a:r>
            <a:r>
              <a:rPr lang="en-GB" sz="1900" b="0" dirty="0" err="1">
                <a:solidFill>
                  <a:schemeClr val="tx1"/>
                </a:solidFill>
              </a:rPr>
              <a:t>ffordd</a:t>
            </a:r>
            <a:r>
              <a:rPr lang="en-GB" sz="1900" b="0" dirty="0">
                <a:solidFill>
                  <a:schemeClr val="tx1"/>
                </a:solidFill>
              </a:rPr>
              <a:t>, </a:t>
            </a:r>
            <a:r>
              <a:rPr lang="en-GB" sz="1900" b="0" dirty="0" err="1">
                <a:solidFill>
                  <a:schemeClr val="tx1"/>
                </a:solidFill>
              </a:rPr>
              <a:t>cafodd</a:t>
            </a:r>
            <a:r>
              <a:rPr lang="en-GB" sz="1900" b="0" dirty="0">
                <a:solidFill>
                  <a:schemeClr val="tx1"/>
                </a:solidFill>
              </a:rPr>
              <a:t> 14 o </a:t>
            </a:r>
            <a:r>
              <a:rPr lang="en-GB" sz="1900" b="0" dirty="0" err="1">
                <a:solidFill>
                  <a:schemeClr val="tx1"/>
                </a:solidFill>
              </a:rPr>
              <a:t>geuffosydd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newydd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eu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gosod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yn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lle’r</a:t>
            </a:r>
            <a:r>
              <a:rPr lang="en-GB" sz="1900" b="0" dirty="0">
                <a:solidFill>
                  <a:schemeClr val="tx1"/>
                </a:solidFill>
              </a:rPr>
              <a:t> hen </a:t>
            </a:r>
            <a:r>
              <a:rPr lang="en-GB" sz="1900" b="0" dirty="0" err="1">
                <a:solidFill>
                  <a:schemeClr val="tx1"/>
                </a:solidFill>
              </a:rPr>
              <a:t>rai</a:t>
            </a:r>
            <a:r>
              <a:rPr lang="en-GB" sz="1900" b="0" dirty="0">
                <a:solidFill>
                  <a:schemeClr val="tx1"/>
                </a:solidFill>
              </a:rPr>
              <a:t>, </a:t>
            </a:r>
            <a:r>
              <a:rPr lang="en-GB" sz="1900" b="0" dirty="0" err="1">
                <a:solidFill>
                  <a:schemeClr val="tx1"/>
                </a:solidFill>
              </a:rPr>
              <a:t>fel</a:t>
            </a:r>
            <a:r>
              <a:rPr lang="en-GB" sz="1900" b="0" dirty="0">
                <a:solidFill>
                  <a:schemeClr val="tx1"/>
                </a:solidFill>
              </a:rPr>
              <a:t> y </a:t>
            </a:r>
            <a:r>
              <a:rPr lang="en-GB" sz="1900" b="0" dirty="0" err="1">
                <a:solidFill>
                  <a:schemeClr val="tx1"/>
                </a:solidFill>
              </a:rPr>
              <a:t>gallai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traffig</a:t>
            </a:r>
            <a:r>
              <a:rPr lang="en-GB" sz="1900" b="0" dirty="0">
                <a:solidFill>
                  <a:schemeClr val="tx1"/>
                </a:solidFill>
              </a:rPr>
              <a:t> y </a:t>
            </a:r>
            <a:r>
              <a:rPr lang="en-GB" sz="1900" b="0" dirty="0" err="1">
                <a:solidFill>
                  <a:schemeClr val="tx1"/>
                </a:solidFill>
              </a:rPr>
              <a:t>goedwig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yrru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dros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ddyfrffyrdd</a:t>
            </a:r>
            <a:r>
              <a:rPr lang="en-GB" sz="1900" b="0" dirty="0">
                <a:solidFill>
                  <a:schemeClr val="tx1"/>
                </a:solidFill>
              </a:rPr>
              <a:t> a </a:t>
            </a:r>
            <a:r>
              <a:rPr lang="en-GB" sz="1900" b="0" dirty="0" err="1">
                <a:solidFill>
                  <a:schemeClr val="tx1"/>
                </a:solidFill>
              </a:rPr>
              <a:t>chreu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llwybr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i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ddwr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ffo</a:t>
            </a:r>
            <a:r>
              <a:rPr lang="en-GB" sz="1900" b="0" dirty="0">
                <a:solidFill>
                  <a:schemeClr val="tx1"/>
                </a:solidFill>
              </a:rPr>
              <a:t>, </a:t>
            </a:r>
            <a:r>
              <a:rPr lang="en-GB" sz="1900" b="0" dirty="0" err="1">
                <a:solidFill>
                  <a:schemeClr val="tx1"/>
                </a:solidFill>
              </a:rPr>
              <a:t>gan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leihau’r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perygl</a:t>
            </a:r>
            <a:r>
              <a:rPr lang="en-GB" sz="1900" b="0" dirty="0">
                <a:solidFill>
                  <a:schemeClr val="tx1"/>
                </a:solidFill>
              </a:rPr>
              <a:t> o </a:t>
            </a:r>
            <a:r>
              <a:rPr lang="en-GB" sz="1900" b="0" dirty="0" err="1">
                <a:solidFill>
                  <a:schemeClr val="tx1"/>
                </a:solidFill>
              </a:rPr>
              <a:t>erydu’r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pridd</a:t>
            </a:r>
            <a:r>
              <a:rPr lang="en-GB" sz="1900" b="0" dirty="0">
                <a:solidFill>
                  <a:schemeClr val="tx1"/>
                </a:solidFill>
              </a:rPr>
              <a:t>. </a:t>
            </a:r>
            <a:r>
              <a:rPr lang="en-GB" sz="1900" b="0" dirty="0" err="1">
                <a:solidFill>
                  <a:schemeClr val="tx1"/>
                </a:solidFill>
              </a:rPr>
              <a:t>Cafodd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maint</a:t>
            </a:r>
            <a:r>
              <a:rPr lang="en-GB" sz="1900" b="0" dirty="0">
                <a:solidFill>
                  <a:schemeClr val="tx1"/>
                </a:solidFill>
              </a:rPr>
              <a:t> y </a:t>
            </a:r>
            <a:r>
              <a:rPr lang="en-GB" sz="1900" b="0" dirty="0" err="1">
                <a:solidFill>
                  <a:schemeClr val="tx1"/>
                </a:solidFill>
              </a:rPr>
              <a:t>ceuffosydd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gofynnol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eu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cyfrifo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trwy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asesu’r</a:t>
            </a:r>
            <a:r>
              <a:rPr lang="en-GB" sz="1900" b="0" dirty="0">
                <a:solidFill>
                  <a:schemeClr val="tx1"/>
                </a:solidFill>
              </a:rPr>
              <a:t> data </a:t>
            </a:r>
            <a:r>
              <a:rPr lang="en-GB" sz="1900" b="0" dirty="0" err="1">
                <a:solidFill>
                  <a:schemeClr val="tx1"/>
                </a:solidFill>
              </a:rPr>
              <a:t>dŵr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glaw</a:t>
            </a:r>
            <a:r>
              <a:rPr lang="en-GB" sz="1900" b="0" dirty="0">
                <a:solidFill>
                  <a:schemeClr val="tx1"/>
                </a:solidFill>
              </a:rPr>
              <a:t> a data </a:t>
            </a:r>
            <a:r>
              <a:rPr lang="en-GB" sz="1900" b="0" dirty="0" err="1">
                <a:solidFill>
                  <a:schemeClr val="tx1"/>
                </a:solidFill>
              </a:rPr>
              <a:t>LiDAR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o’r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dalgylch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draenio</a:t>
            </a:r>
            <a:r>
              <a:rPr lang="en-GB" sz="1900" b="0" dirty="0">
                <a:solidFill>
                  <a:schemeClr val="tx1"/>
                </a:solidFill>
              </a:rPr>
              <a:t>.</a:t>
            </a:r>
          </a:p>
          <a:p>
            <a:endParaRPr lang="en-GB" sz="1900" b="0" dirty="0">
              <a:solidFill>
                <a:schemeClr val="tx1"/>
              </a:solidFill>
            </a:endParaRPr>
          </a:p>
          <a:p>
            <a:r>
              <a:rPr lang="en-GB" sz="1900" b="0" dirty="0" err="1">
                <a:solidFill>
                  <a:schemeClr val="tx1"/>
                </a:solidFill>
              </a:rPr>
              <a:t>Defnyddir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technoleg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dirty="0" err="1"/>
              <a:t>LiDAR</a:t>
            </a:r>
            <a:r>
              <a:rPr lang="en-GB" sz="1900" dirty="0"/>
              <a:t> (Light Detection and Ranging) </a:t>
            </a:r>
            <a:r>
              <a:rPr lang="en-GB" sz="1900" b="0" dirty="0" err="1">
                <a:solidFill>
                  <a:schemeClr val="tx1"/>
                </a:solidFill>
              </a:rPr>
              <a:t>o’r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aer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er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mwyn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pelydru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pylsiau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sydyn</a:t>
            </a:r>
            <a:r>
              <a:rPr lang="en-GB" sz="1900" b="0" dirty="0">
                <a:solidFill>
                  <a:schemeClr val="tx1"/>
                </a:solidFill>
              </a:rPr>
              <a:t> o </a:t>
            </a:r>
            <a:r>
              <a:rPr lang="en-GB" sz="1900" b="0" dirty="0" err="1">
                <a:solidFill>
                  <a:schemeClr val="tx1"/>
                </a:solidFill>
              </a:rPr>
              <a:t>olau</a:t>
            </a:r>
            <a:r>
              <a:rPr lang="en-GB" sz="1900" b="0" dirty="0">
                <a:solidFill>
                  <a:schemeClr val="tx1"/>
                </a:solidFill>
              </a:rPr>
              <a:t> laser </a:t>
            </a:r>
            <a:r>
              <a:rPr lang="en-GB" sz="1900" b="0" dirty="0" err="1">
                <a:solidFill>
                  <a:schemeClr val="tx1"/>
                </a:solidFill>
              </a:rPr>
              <a:t>ar</a:t>
            </a:r>
            <a:r>
              <a:rPr lang="en-GB" sz="1900" b="0" dirty="0">
                <a:solidFill>
                  <a:schemeClr val="tx1"/>
                </a:solidFill>
              </a:rPr>
              <a:t> yr </a:t>
            </a:r>
            <a:r>
              <a:rPr lang="en-GB" sz="1900" b="0" dirty="0" err="1">
                <a:solidFill>
                  <a:schemeClr val="tx1"/>
                </a:solidFill>
              </a:rPr>
              <a:t>wyneb</a:t>
            </a:r>
            <a:r>
              <a:rPr lang="en-GB" sz="1900" b="0" dirty="0">
                <a:solidFill>
                  <a:schemeClr val="tx1"/>
                </a:solidFill>
              </a:rPr>
              <a:t>. Mae </a:t>
            </a:r>
            <a:r>
              <a:rPr lang="en-GB" sz="1900" b="0" dirty="0" err="1">
                <a:solidFill>
                  <a:schemeClr val="tx1"/>
                </a:solidFill>
              </a:rPr>
              <a:t>synhwyrydd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ar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gyfarpar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LiDAR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yn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mesur</a:t>
            </a:r>
            <a:r>
              <a:rPr lang="en-GB" sz="1900" b="0" dirty="0">
                <a:solidFill>
                  <a:schemeClr val="tx1"/>
                </a:solidFill>
              </a:rPr>
              <a:t> faint o </a:t>
            </a:r>
            <a:r>
              <a:rPr lang="en-GB" sz="1900" b="0" dirty="0" err="1">
                <a:solidFill>
                  <a:schemeClr val="tx1"/>
                </a:solidFill>
              </a:rPr>
              <a:t>amser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mae’n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gymryd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i</a:t>
            </a:r>
            <a:r>
              <a:rPr lang="en-GB" sz="1900" b="0" dirty="0">
                <a:solidFill>
                  <a:schemeClr val="tx1"/>
                </a:solidFill>
              </a:rPr>
              <a:t> bob </a:t>
            </a:r>
            <a:r>
              <a:rPr lang="en-GB" sz="1900" b="0" dirty="0" err="1">
                <a:solidFill>
                  <a:schemeClr val="tx1"/>
                </a:solidFill>
              </a:rPr>
              <a:t>pwls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fownsio’n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ôl</a:t>
            </a:r>
            <a:r>
              <a:rPr lang="en-GB" sz="1900" b="0" dirty="0">
                <a:solidFill>
                  <a:schemeClr val="tx1"/>
                </a:solidFill>
              </a:rPr>
              <a:t>. Mae </a:t>
            </a:r>
            <a:r>
              <a:rPr lang="en-GB" sz="1900" b="0" dirty="0" err="1">
                <a:solidFill>
                  <a:schemeClr val="tx1"/>
                </a:solidFill>
              </a:rPr>
              <a:t>golau’n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symud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ar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gyflymder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cyson</a:t>
            </a:r>
            <a:r>
              <a:rPr lang="en-GB" sz="1900" b="0" dirty="0">
                <a:solidFill>
                  <a:schemeClr val="tx1"/>
                </a:solidFill>
              </a:rPr>
              <a:t> a </a:t>
            </a:r>
            <a:r>
              <a:rPr lang="en-GB" sz="1900" b="0" dirty="0" err="1">
                <a:solidFill>
                  <a:schemeClr val="tx1"/>
                </a:solidFill>
              </a:rPr>
              <a:t>hysbys</a:t>
            </a:r>
            <a:r>
              <a:rPr lang="en-GB" sz="1900" b="0" dirty="0">
                <a:solidFill>
                  <a:schemeClr val="tx1"/>
                </a:solidFill>
              </a:rPr>
              <a:t>, felly </a:t>
            </a:r>
            <a:r>
              <a:rPr lang="en-GB" sz="1900" b="0" dirty="0" err="1">
                <a:solidFill>
                  <a:schemeClr val="tx1"/>
                </a:solidFill>
              </a:rPr>
              <a:t>mae’r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cyfarpar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LiDAR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yn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gallu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cyfrifo’r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pellter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rhyngddo’i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hun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a’r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targed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yn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fanwl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gywir</a:t>
            </a:r>
            <a:r>
              <a:rPr lang="en-GB" sz="1900" b="0" dirty="0">
                <a:solidFill>
                  <a:schemeClr val="tx1"/>
                </a:solidFill>
              </a:rPr>
              <a:t>. </a:t>
            </a:r>
            <a:r>
              <a:rPr lang="en-GB" sz="1900" b="0" dirty="0" err="1">
                <a:solidFill>
                  <a:schemeClr val="tx1"/>
                </a:solidFill>
              </a:rPr>
              <a:t>Trwy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ailadrodd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hyn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yn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olynol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yn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gyflym</a:t>
            </a:r>
            <a:r>
              <a:rPr lang="en-GB" sz="1900" b="0" dirty="0">
                <a:solidFill>
                  <a:schemeClr val="tx1"/>
                </a:solidFill>
              </a:rPr>
              <a:t>, </a:t>
            </a:r>
            <a:r>
              <a:rPr lang="en-GB" sz="1900" b="0" dirty="0" err="1">
                <a:solidFill>
                  <a:schemeClr val="tx1"/>
                </a:solidFill>
              </a:rPr>
              <a:t>mae’r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offeryn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yn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creu</a:t>
            </a:r>
            <a:r>
              <a:rPr lang="en-GB" sz="1900" b="0" dirty="0">
                <a:solidFill>
                  <a:schemeClr val="tx1"/>
                </a:solidFill>
              </a:rPr>
              <a:t> ‘map’ </a:t>
            </a:r>
            <a:r>
              <a:rPr lang="en-GB" sz="1900" b="0" dirty="0" err="1">
                <a:solidFill>
                  <a:schemeClr val="tx1"/>
                </a:solidFill>
              </a:rPr>
              <a:t>cymhleth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o’r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wyneb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sy’n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cael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ei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fesur</a:t>
            </a:r>
            <a:r>
              <a:rPr lang="en-GB" sz="1900" b="0" dirty="0">
                <a:solidFill>
                  <a:schemeClr val="tx1"/>
                </a:solidFill>
              </a:rPr>
              <a:t> (</a:t>
            </a:r>
            <a:r>
              <a:rPr lang="en-GB" sz="1900" b="0" dirty="0" err="1">
                <a:solidFill>
                  <a:schemeClr val="tx1"/>
                </a:solidFill>
              </a:rPr>
              <a:t>www.lidar-uk.com</a:t>
            </a:r>
            <a:r>
              <a:rPr lang="en-GB" sz="1900" b="0" dirty="0">
                <a:solidFill>
                  <a:schemeClr val="tx1"/>
                </a:solidFill>
              </a:rPr>
              <a:t>)</a:t>
            </a:r>
          </a:p>
          <a:p>
            <a:endParaRPr lang="en-GB" sz="1900" b="0" dirty="0">
              <a:solidFill>
                <a:schemeClr val="tx1"/>
              </a:solidFill>
            </a:endParaRPr>
          </a:p>
          <a:p>
            <a:r>
              <a:rPr lang="en-GB" sz="1900" b="0" dirty="0" err="1">
                <a:solidFill>
                  <a:schemeClr val="tx1"/>
                </a:solidFill>
              </a:rPr>
              <a:t>Cafodd</a:t>
            </a:r>
            <a:r>
              <a:rPr lang="en-GB" sz="1900" b="0" dirty="0">
                <a:solidFill>
                  <a:schemeClr val="tx1"/>
                </a:solidFill>
              </a:rPr>
              <a:t> y </a:t>
            </a:r>
            <a:r>
              <a:rPr lang="en-GB" sz="1900" b="0" dirty="0" err="1">
                <a:solidFill>
                  <a:schemeClr val="tx1"/>
                </a:solidFill>
              </a:rPr>
              <a:t>rhan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fwyaf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o’r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ceuffosydd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eu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disodli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err="1">
                <a:solidFill>
                  <a:schemeClr val="tx1"/>
                </a:solidFill>
              </a:rPr>
              <a:t>gan</a:t>
            </a:r>
            <a:r>
              <a:rPr lang="en-GB" sz="1900" b="0">
                <a:solidFill>
                  <a:schemeClr val="tx1"/>
                </a:solidFill>
              </a:rPr>
              <a:t> bibellau plastig </a:t>
            </a:r>
            <a:r>
              <a:rPr lang="en-GB" sz="1900" b="0" dirty="0" err="1">
                <a:solidFill>
                  <a:schemeClr val="tx1"/>
                </a:solidFill>
              </a:rPr>
              <a:t>gwrymiog</a:t>
            </a:r>
            <a:r>
              <a:rPr lang="en-GB" sz="1900" b="0" dirty="0">
                <a:solidFill>
                  <a:schemeClr val="tx1"/>
                </a:solidFill>
              </a:rPr>
              <a:t>, 9-12 </a:t>
            </a:r>
            <a:r>
              <a:rPr lang="en-GB" sz="1900" b="0" dirty="0" err="1">
                <a:solidFill>
                  <a:schemeClr val="tx1"/>
                </a:solidFill>
              </a:rPr>
              <a:t>metr</a:t>
            </a:r>
            <a:r>
              <a:rPr lang="en-GB" sz="1900" b="0" dirty="0">
                <a:solidFill>
                  <a:schemeClr val="tx1"/>
                </a:solidFill>
              </a:rPr>
              <a:t> o </a:t>
            </a:r>
            <a:r>
              <a:rPr lang="en-GB" sz="1900" b="0" dirty="0" err="1">
                <a:solidFill>
                  <a:schemeClr val="tx1"/>
                </a:solidFill>
              </a:rPr>
              <a:t>hyd</a:t>
            </a:r>
            <a:r>
              <a:rPr lang="en-GB" sz="1900" b="0" dirty="0">
                <a:solidFill>
                  <a:schemeClr val="tx1"/>
                </a:solidFill>
              </a:rPr>
              <a:t> a </a:t>
            </a:r>
            <a:r>
              <a:rPr lang="en-GB" sz="1900" b="0" dirty="0" err="1">
                <a:solidFill>
                  <a:schemeClr val="tx1"/>
                </a:solidFill>
              </a:rPr>
              <a:t>rhwng</a:t>
            </a:r>
            <a:r>
              <a:rPr lang="en-GB" sz="1900" b="0" dirty="0">
                <a:solidFill>
                  <a:schemeClr val="tx1"/>
                </a:solidFill>
              </a:rPr>
              <a:t> 300-</a:t>
            </a:r>
            <a:r>
              <a:rPr lang="en-GB" sz="1900" b="0" dirty="0" err="1">
                <a:solidFill>
                  <a:schemeClr val="tx1"/>
                </a:solidFill>
              </a:rPr>
              <a:t>450mm</a:t>
            </a:r>
            <a:r>
              <a:rPr lang="en-GB" sz="1900" b="0" dirty="0">
                <a:solidFill>
                  <a:schemeClr val="tx1"/>
                </a:solidFill>
              </a:rPr>
              <a:t> o led (</a:t>
            </a:r>
            <a:r>
              <a:rPr lang="en-GB" sz="1900" b="0" dirty="0" err="1">
                <a:solidFill>
                  <a:schemeClr val="tx1"/>
                </a:solidFill>
              </a:rPr>
              <a:t>600mm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lle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bo’r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angen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weithiau</a:t>
            </a:r>
            <a:r>
              <a:rPr lang="en-GB" sz="1900" b="0" dirty="0">
                <a:solidFill>
                  <a:schemeClr val="tx1"/>
                </a:solidFill>
              </a:rPr>
              <a:t>).</a:t>
            </a:r>
          </a:p>
          <a:p>
            <a:endParaRPr lang="en-GB" sz="1500" b="0" dirty="0">
              <a:solidFill>
                <a:schemeClr val="tx1"/>
              </a:solidFill>
            </a:endParaRPr>
          </a:p>
          <a:p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96686E-275C-4669-9865-3119231BAF74}"/>
              </a:ext>
            </a:extLst>
          </p:cNvPr>
          <p:cNvSpPr txBox="1">
            <a:spLocks/>
          </p:cNvSpPr>
          <p:nvPr/>
        </p:nvSpPr>
        <p:spPr>
          <a:xfrm>
            <a:off x="431800" y="498020"/>
            <a:ext cx="8775700" cy="12239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accent1"/>
                </a:solidFill>
              </a:rPr>
              <a:t>Gwella’r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draeniad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fel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rhan</a:t>
            </a:r>
            <a:r>
              <a:rPr lang="en-GB" dirty="0">
                <a:solidFill>
                  <a:schemeClr val="accent1"/>
                </a:solidFill>
              </a:rPr>
              <a:t> o </a:t>
            </a:r>
            <a:r>
              <a:rPr lang="en-GB" dirty="0" err="1">
                <a:solidFill>
                  <a:schemeClr val="accent1"/>
                </a:solidFill>
              </a:rPr>
              <a:t>Brosiect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BETWS</a:t>
            </a:r>
            <a:r>
              <a:rPr lang="en-GB" dirty="0">
                <a:solidFill>
                  <a:schemeClr val="accent1"/>
                </a:solidFill>
              </a:rPr>
              <a:t> - </a:t>
            </a:r>
            <a:r>
              <a:rPr lang="en-GB" dirty="0" err="1">
                <a:solidFill>
                  <a:schemeClr val="accent1"/>
                </a:solidFill>
              </a:rPr>
              <a:t>ceuffosydd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65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0875-FF42-4A94-9DFB-B13A3F43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chemeClr val="accent1"/>
                </a:solidFill>
              </a:rPr>
            </a:br>
            <a:r>
              <a:rPr lang="en-GB" dirty="0" err="1">
                <a:solidFill>
                  <a:schemeClr val="accent1"/>
                </a:solidFill>
              </a:rPr>
              <a:t>Gwella’r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draeniad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fel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rhan</a:t>
            </a:r>
            <a:r>
              <a:rPr lang="en-GB" dirty="0">
                <a:solidFill>
                  <a:schemeClr val="accent1"/>
                </a:solidFill>
              </a:rPr>
              <a:t> o </a:t>
            </a:r>
            <a:r>
              <a:rPr lang="en-GB" dirty="0" err="1">
                <a:solidFill>
                  <a:schemeClr val="accent1"/>
                </a:solidFill>
              </a:rPr>
              <a:t>Brosiect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err="1">
                <a:solidFill>
                  <a:schemeClr val="accent1"/>
                </a:solidFill>
              </a:rPr>
              <a:t>BETWS</a:t>
            </a:r>
            <a:r>
              <a:rPr lang="en-GB">
                <a:solidFill>
                  <a:schemeClr val="accent1"/>
                </a:solidFill>
              </a:rPr>
              <a:t> Prosiect </a:t>
            </a:r>
            <a:r>
              <a:rPr lang="en-GB" dirty="0">
                <a:solidFill>
                  <a:schemeClr val="accent1"/>
                </a:solidFill>
              </a:rPr>
              <a:t>– </a:t>
            </a:r>
            <a:r>
              <a:rPr lang="en-GB" dirty="0" err="1">
                <a:solidFill>
                  <a:schemeClr val="accent1"/>
                </a:solidFill>
              </a:rPr>
              <a:t>maglau</a:t>
            </a:r>
            <a:r>
              <a:rPr lang="en-GB" dirty="0">
                <a:solidFill>
                  <a:schemeClr val="accent1"/>
                </a:solidFill>
              </a:rPr>
              <a:t> silt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E0BB3-6AA8-4F2F-90F4-F21A14CEF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916833"/>
            <a:ext cx="4241800" cy="4525963"/>
          </a:xfrm>
        </p:spPr>
        <p:txBody>
          <a:bodyPr/>
          <a:lstStyle/>
          <a:p>
            <a:r>
              <a:rPr lang="en-GB" b="0" dirty="0" err="1">
                <a:solidFill>
                  <a:schemeClr val="tx1"/>
                </a:solidFill>
              </a:rPr>
              <a:t>Cafodd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maglau</a:t>
            </a:r>
            <a:r>
              <a:rPr lang="en-GB" b="0" dirty="0">
                <a:solidFill>
                  <a:schemeClr val="tx1"/>
                </a:solidFill>
              </a:rPr>
              <a:t> silt </a:t>
            </a:r>
            <a:r>
              <a:rPr lang="en-GB" b="0" dirty="0" err="1">
                <a:solidFill>
                  <a:schemeClr val="tx1"/>
                </a:solidFill>
              </a:rPr>
              <a:t>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gosod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mwyn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atal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dŵr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ffo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lleidiog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rhag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llifo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safle</a:t>
            </a:r>
            <a:r>
              <a:rPr lang="en-GB" b="0">
                <a:solidFill>
                  <a:schemeClr val="tx1"/>
                </a:solidFill>
              </a:rPr>
              <a:t>. Mae’n ddyfais </a:t>
            </a:r>
            <a:r>
              <a:rPr lang="en-GB" b="0" dirty="0" err="1">
                <a:solidFill>
                  <a:schemeClr val="tx1"/>
                </a:solidFill>
              </a:rPr>
              <a:t>tebyg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err="1">
                <a:solidFill>
                  <a:schemeClr val="tx1"/>
                </a:solidFill>
              </a:rPr>
              <a:t>i</a:t>
            </a:r>
            <a:r>
              <a:rPr lang="en-GB" b="0">
                <a:solidFill>
                  <a:schemeClr val="tx1"/>
                </a:solidFill>
              </a:rPr>
              <a:t> hidlydd,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dal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unrhyw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ddŵr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cynnwys</a:t>
            </a:r>
            <a:r>
              <a:rPr lang="en-GB" b="0" dirty="0">
                <a:solidFill>
                  <a:schemeClr val="tx1"/>
                </a:solidFill>
              </a:rPr>
              <a:t> silt, </a:t>
            </a:r>
            <a:r>
              <a:rPr lang="en-GB" b="0" dirty="0" err="1">
                <a:solidFill>
                  <a:schemeClr val="tx1"/>
                </a:solidFill>
              </a:rPr>
              <a:t>pridd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waddod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sgil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gwaith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adeiladu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ddŵr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ffo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r>
              <a:rPr lang="en-GB" b="0" dirty="0" err="1">
                <a:solidFill>
                  <a:schemeClr val="tx1"/>
                </a:solidFill>
              </a:rPr>
              <a:t>Tra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mae’r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dŵr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fagl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mae’r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gwaddodion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gallu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setlo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waelod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magl</a:t>
            </a:r>
            <a:r>
              <a:rPr lang="en-GB" b="0" dirty="0">
                <a:solidFill>
                  <a:schemeClr val="tx1"/>
                </a:solidFill>
              </a:rPr>
              <a:t> tan y </a:t>
            </a:r>
            <a:r>
              <a:rPr lang="en-GB" b="0" dirty="0" err="1">
                <a:solidFill>
                  <a:schemeClr val="tx1"/>
                </a:solidFill>
              </a:rPr>
              <a:t>caiff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dynnu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oddi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yno</a:t>
            </a:r>
            <a:r>
              <a:rPr lang="en-GB" b="0" dirty="0">
                <a:solidFill>
                  <a:schemeClr val="tx1"/>
                </a:solidFill>
              </a:rPr>
              <a:t>.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B2BBD1-593F-4A0F-9E70-193A02219F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88" y="1700213"/>
            <a:ext cx="3617912" cy="4823884"/>
          </a:xfrm>
          <a:ln w="28575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91ACF5-C573-489F-9A8A-64E744E36990}"/>
              </a:ext>
            </a:extLst>
          </p:cNvPr>
          <p:cNvSpPr txBox="1"/>
          <p:nvPr/>
        </p:nvSpPr>
        <p:spPr>
          <a:xfrm>
            <a:off x="9207501" y="2527300"/>
            <a:ext cx="25526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Llun</a:t>
            </a:r>
            <a:r>
              <a:rPr lang="en-GB" dirty="0"/>
              <a:t> – </a:t>
            </a:r>
            <a:r>
              <a:rPr lang="en-GB" dirty="0" err="1"/>
              <a:t>magl</a:t>
            </a:r>
            <a:r>
              <a:rPr lang="en-GB" dirty="0"/>
              <a:t> silt ‘</a:t>
            </a:r>
            <a:r>
              <a:rPr lang="en-GB" dirty="0" err="1"/>
              <a:t>sedimat</a:t>
            </a:r>
            <a:r>
              <a:rPr lang="en-GB" dirty="0"/>
              <a:t>’</a:t>
            </a:r>
          </a:p>
          <a:p>
            <a:endParaRPr lang="en-GB" dirty="0"/>
          </a:p>
          <a:p>
            <a:r>
              <a:rPr lang="en-GB" dirty="0" err="1"/>
              <a:t>Cafodd</a:t>
            </a:r>
            <a:r>
              <a:rPr lang="en-GB" dirty="0"/>
              <a:t> cored bag </a:t>
            </a:r>
            <a:r>
              <a:rPr lang="en-GB" dirty="0" err="1"/>
              <a:t>tywod</a:t>
            </a:r>
            <a:r>
              <a:rPr lang="en-GB" dirty="0"/>
              <a:t> </a:t>
            </a:r>
            <a:r>
              <a:rPr lang="en-GB" dirty="0" err="1"/>
              <a:t>hesian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chreu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lawr</a:t>
            </a:r>
            <a:r>
              <a:rPr lang="en-GB" dirty="0"/>
              <a:t> yr </a:t>
            </a:r>
            <a:r>
              <a:rPr lang="en-GB" dirty="0" err="1"/>
              <a:t>afon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‘</a:t>
            </a:r>
            <a:r>
              <a:rPr lang="en-GB" dirty="0" err="1"/>
              <a:t>sedimat</a:t>
            </a:r>
            <a:r>
              <a:rPr lang="en-GB" dirty="0"/>
              <a:t>’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llun</a:t>
            </a:r>
            <a:r>
              <a:rPr lang="en-GB" dirty="0"/>
              <a:t> </a:t>
            </a:r>
            <a:r>
              <a:rPr lang="en-GB" dirty="0" err="1"/>
              <a:t>hwn</a:t>
            </a:r>
            <a:r>
              <a:rPr lang="en-GB" dirty="0"/>
              <a:t>. </a:t>
            </a:r>
            <a:r>
              <a:rPr lang="en-GB" dirty="0" err="1"/>
              <a:t>Mae’r</a:t>
            </a:r>
            <a:r>
              <a:rPr lang="en-GB" dirty="0"/>
              <a:t> gored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arafu</a:t>
            </a:r>
            <a:r>
              <a:rPr lang="en-GB" dirty="0"/>
              <a:t> </a:t>
            </a:r>
            <a:r>
              <a:rPr lang="en-GB" dirty="0" err="1"/>
              <a:t>llif</a:t>
            </a:r>
            <a:r>
              <a:rPr lang="en-GB" dirty="0"/>
              <a:t> y </a:t>
            </a:r>
            <a:r>
              <a:rPr lang="en-GB" dirty="0" err="1"/>
              <a:t>nant</a:t>
            </a:r>
            <a:r>
              <a:rPr lang="en-GB" dirty="0"/>
              <a:t>,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galluogi’r</a:t>
            </a:r>
            <a:r>
              <a:rPr lang="en-GB" dirty="0"/>
              <a:t> ‘</a:t>
            </a:r>
            <a:r>
              <a:rPr lang="en-GB" dirty="0" err="1"/>
              <a:t>sedimat</a:t>
            </a:r>
            <a:r>
              <a:rPr lang="en-GB" dirty="0"/>
              <a:t>’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hidlo’r</a:t>
            </a:r>
            <a:r>
              <a:rPr lang="en-GB" dirty="0"/>
              <a:t> silt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llaid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986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4A2E-B8B4-459D-9242-B7288D01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971550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Gwella’r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draeniad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fel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rhan</a:t>
            </a:r>
            <a:r>
              <a:rPr lang="en-GB" dirty="0">
                <a:solidFill>
                  <a:schemeClr val="accent1"/>
                </a:solidFill>
              </a:rPr>
              <a:t> o </a:t>
            </a:r>
            <a:r>
              <a:rPr lang="en-GB" dirty="0" err="1">
                <a:solidFill>
                  <a:schemeClr val="accent1"/>
                </a:solidFill>
              </a:rPr>
              <a:t>Brosiect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err="1">
                <a:solidFill>
                  <a:schemeClr val="accent1"/>
                </a:solidFill>
              </a:rPr>
              <a:t>BETWS</a:t>
            </a:r>
            <a:r>
              <a:rPr lang="en-GB">
                <a:solidFill>
                  <a:schemeClr val="accent1"/>
                </a:solidFill>
              </a:rPr>
              <a:t> Prosiect </a:t>
            </a:r>
            <a:r>
              <a:rPr lang="en-GB" dirty="0">
                <a:solidFill>
                  <a:schemeClr val="accent1"/>
                </a:solidFill>
              </a:rPr>
              <a:t>– </a:t>
            </a:r>
            <a:r>
              <a:rPr lang="en-GB" dirty="0" err="1">
                <a:solidFill>
                  <a:schemeClr val="accent1"/>
                </a:solidFill>
              </a:rPr>
              <a:t>maglau</a:t>
            </a:r>
            <a:r>
              <a:rPr lang="en-GB" dirty="0">
                <a:solidFill>
                  <a:schemeClr val="accent1"/>
                </a:solidFill>
              </a:rPr>
              <a:t> silt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34615D-80E4-458E-851D-0F688374EC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1" y="1563951"/>
            <a:ext cx="3613348" cy="4817798"/>
          </a:xfrm>
          <a:ln w="28575">
            <a:solidFill>
              <a:schemeClr val="accent1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866F77-D9E9-4FD8-A556-4247E6B63F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505" y="1563951"/>
            <a:ext cx="3613348" cy="4817798"/>
          </a:xfrm>
          <a:ln w="28575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051C44-92D8-4EAC-B82D-2CF5CBFDDDA0}"/>
              </a:ext>
            </a:extLst>
          </p:cNvPr>
          <p:cNvSpPr txBox="1"/>
          <p:nvPr/>
        </p:nvSpPr>
        <p:spPr>
          <a:xfrm>
            <a:off x="342900" y="6381749"/>
            <a:ext cx="7503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Llun</a:t>
            </a:r>
            <a:r>
              <a:rPr lang="en-GB" b="1" dirty="0"/>
              <a:t> 1                                                      </a:t>
            </a:r>
            <a:r>
              <a:rPr lang="en-GB" b="1" dirty="0" err="1"/>
              <a:t>Llun</a:t>
            </a:r>
            <a:r>
              <a:rPr lang="en-GB" b="1" dirty="0"/>
              <a:t> 2                                              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DC1DD4-2557-4E29-ABD2-CA8CD08DD33E}"/>
              </a:ext>
            </a:extLst>
          </p:cNvPr>
          <p:cNvSpPr txBox="1"/>
          <p:nvPr/>
        </p:nvSpPr>
        <p:spPr>
          <a:xfrm>
            <a:off x="8261152" y="2590800"/>
            <a:ext cx="3753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lori</a:t>
            </a:r>
            <a:r>
              <a:rPr lang="en-GB" dirty="0"/>
              <a:t> </a:t>
            </a:r>
            <a:r>
              <a:rPr lang="en-GB" dirty="0" err="1"/>
              <a:t>cario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newydd</a:t>
            </a:r>
            <a:r>
              <a:rPr lang="en-GB" dirty="0"/>
              <a:t> </a:t>
            </a:r>
            <a:r>
              <a:rPr lang="en-GB" dirty="0" err="1"/>
              <a:t>basio’r</a:t>
            </a:r>
            <a:r>
              <a:rPr lang="en-GB" dirty="0"/>
              <a:t> </a:t>
            </a:r>
            <a:r>
              <a:rPr lang="en-GB" dirty="0" err="1"/>
              <a:t>magl</a:t>
            </a:r>
            <a:r>
              <a:rPr lang="en-GB" dirty="0"/>
              <a:t> silt pan </a:t>
            </a:r>
            <a:r>
              <a:rPr lang="en-GB" dirty="0" err="1"/>
              <a:t>dynnwyd</a:t>
            </a:r>
            <a:r>
              <a:rPr lang="en-GB" dirty="0"/>
              <a:t> </a:t>
            </a:r>
            <a:r>
              <a:rPr lang="en-GB" dirty="0" err="1"/>
              <a:t>lluniau</a:t>
            </a:r>
            <a:r>
              <a:rPr lang="en-GB" dirty="0"/>
              <a:t> 1 a 2,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greu</a:t>
            </a:r>
            <a:r>
              <a:rPr lang="en-GB" dirty="0"/>
              <a:t> </a:t>
            </a:r>
            <a:r>
              <a:rPr lang="en-GB" dirty="0" err="1"/>
              <a:t>tipyn</a:t>
            </a:r>
            <a:r>
              <a:rPr lang="en-GB" dirty="0"/>
              <a:t> o </a:t>
            </a:r>
            <a:r>
              <a:rPr lang="en-GB" dirty="0" err="1"/>
              <a:t>ddŵr</a:t>
            </a:r>
            <a:r>
              <a:rPr lang="en-GB" dirty="0"/>
              <a:t> </a:t>
            </a:r>
            <a:r>
              <a:rPr lang="en-GB" dirty="0" err="1"/>
              <a:t>ffo</a:t>
            </a:r>
            <a:r>
              <a:rPr lang="en-GB" dirty="0"/>
              <a:t> </a:t>
            </a:r>
            <a:r>
              <a:rPr lang="en-GB" dirty="0" err="1"/>
              <a:t>lleidiog</a:t>
            </a:r>
            <a:r>
              <a:rPr lang="en-GB" dirty="0"/>
              <a:t>. </a:t>
            </a:r>
            <a:r>
              <a:rPr lang="en-GB" dirty="0" err="1"/>
              <a:t>Roedd</a:t>
            </a:r>
            <a:r>
              <a:rPr lang="en-GB" dirty="0"/>
              <a:t> y ‘</a:t>
            </a:r>
            <a:r>
              <a:rPr lang="en-GB" dirty="0" err="1"/>
              <a:t>sedimat</a:t>
            </a:r>
            <a:r>
              <a:rPr lang="en-GB" dirty="0"/>
              <a:t>’ </a:t>
            </a:r>
            <a:r>
              <a:rPr lang="en-GB" dirty="0" err="1"/>
              <a:t>a’r</a:t>
            </a:r>
            <a:r>
              <a:rPr lang="en-GB" dirty="0"/>
              <a:t> gored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didoli’r</a:t>
            </a:r>
            <a:r>
              <a:rPr lang="en-GB" dirty="0"/>
              <a:t> silt </a:t>
            </a:r>
            <a:r>
              <a:rPr lang="en-GB" dirty="0" err="1"/>
              <a:t>fel</a:t>
            </a:r>
            <a:r>
              <a:rPr lang="en-GB" dirty="0"/>
              <a:t> y </a:t>
            </a:r>
            <a:r>
              <a:rPr lang="en-GB" dirty="0" err="1"/>
              <a:t>gwelir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llun</a:t>
            </a:r>
            <a:r>
              <a:rPr lang="en-GB" dirty="0"/>
              <a:t> 2.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194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B959C-3DB4-4279-8CA9-F03B4F7D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812904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Cyfaint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coed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8C7ACF-E44A-4B84-BA94-311A28DA7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99" y="1282782"/>
            <a:ext cx="3822701" cy="2548467"/>
          </a:xfrm>
          <a:ln w="28575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E40E18-F092-4F9A-A816-BBE538AB5B3E}"/>
              </a:ext>
            </a:extLst>
          </p:cNvPr>
          <p:cNvSpPr txBox="1"/>
          <p:nvPr/>
        </p:nvSpPr>
        <p:spPr>
          <a:xfrm>
            <a:off x="4643747" y="3688980"/>
            <a:ext cx="7116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+mj-lt"/>
              </a:rPr>
              <a:t>Caiff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pren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ei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werthu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fesul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cyfaint</a:t>
            </a:r>
            <a:r>
              <a:rPr lang="en-GB" sz="2000" dirty="0">
                <a:latin typeface="+mj-lt"/>
              </a:rPr>
              <a:t>. </a:t>
            </a:r>
            <a:r>
              <a:rPr lang="en-GB" sz="2000" dirty="0" err="1">
                <a:latin typeface="+mj-lt"/>
              </a:rPr>
              <a:t>Metrau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ciwbig</a:t>
            </a:r>
            <a:r>
              <a:rPr lang="en-GB" sz="2000" dirty="0">
                <a:latin typeface="+mj-lt"/>
              </a:rPr>
              <a:t> (</a:t>
            </a:r>
            <a:r>
              <a:rPr lang="en-GB" sz="2000" dirty="0" err="1">
                <a:latin typeface="+mj-lt"/>
              </a:rPr>
              <a:t>m</a:t>
            </a:r>
            <a:r>
              <a:rPr lang="en-GB" sz="2000" baseline="30000" dirty="0" err="1">
                <a:latin typeface="+mj-lt"/>
              </a:rPr>
              <a:t>3</a:t>
            </a:r>
            <a:r>
              <a:rPr lang="en-GB" sz="2000" dirty="0">
                <a:latin typeface="+mj-lt"/>
              </a:rPr>
              <a:t>) </a:t>
            </a:r>
            <a:r>
              <a:rPr lang="en-GB" sz="2000" dirty="0" err="1">
                <a:latin typeface="+mj-lt"/>
              </a:rPr>
              <a:t>yw’r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mesuriad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cyfaint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sy’n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cael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ei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ddefnyddio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gan</a:t>
            </a:r>
            <a:r>
              <a:rPr lang="en-GB" sz="2000" dirty="0">
                <a:latin typeface="+mj-lt"/>
              </a:rPr>
              <a:t> y </a:t>
            </a:r>
            <a:r>
              <a:rPr lang="en-GB" sz="2000" dirty="0" err="1">
                <a:latin typeface="+mj-lt"/>
              </a:rPr>
              <a:t>diwydiant</a:t>
            </a:r>
            <a:r>
              <a:rPr lang="en-GB" sz="2000" dirty="0">
                <a:latin typeface="+mj-lt"/>
              </a:rPr>
              <a:t>.  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 err="1">
                <a:latin typeface="+mj-lt"/>
              </a:rPr>
              <a:t>Metr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ciwbig</a:t>
            </a:r>
            <a:r>
              <a:rPr lang="en-GB" sz="2000" dirty="0">
                <a:latin typeface="+mj-lt"/>
              </a:rPr>
              <a:t> (</a:t>
            </a:r>
            <a:r>
              <a:rPr lang="en-GB" sz="2000" dirty="0" err="1"/>
              <a:t>m</a:t>
            </a:r>
            <a:r>
              <a:rPr lang="en-GB" sz="2000" baseline="30000" dirty="0" err="1"/>
              <a:t>3</a:t>
            </a:r>
            <a:r>
              <a:rPr lang="en-GB" sz="2000" dirty="0"/>
              <a:t>)</a:t>
            </a:r>
            <a:r>
              <a:rPr lang="en-GB" sz="2000" baseline="30000" dirty="0"/>
              <a:t> </a:t>
            </a:r>
            <a:r>
              <a:rPr lang="en-GB" sz="2000" dirty="0" err="1">
                <a:latin typeface="+mj-lt"/>
              </a:rPr>
              <a:t>yw</a:t>
            </a:r>
            <a:r>
              <a:rPr lang="en-GB" sz="2000" dirty="0">
                <a:latin typeface="+mj-lt"/>
              </a:rPr>
              <a:t> 100cm x 100cm x 100cm = </a:t>
            </a:r>
            <a:r>
              <a:rPr lang="en-GB" sz="2000" err="1">
                <a:latin typeface="+mj-lt"/>
              </a:rPr>
              <a:t>Cyfaint</a:t>
            </a:r>
            <a:r>
              <a:rPr lang="en-GB" sz="2000">
                <a:latin typeface="+mj-lt"/>
              </a:rPr>
              <a:t> sy’n cael ei greu gan </a:t>
            </a:r>
            <a:r>
              <a:rPr lang="en-GB" sz="2000" dirty="0" err="1">
                <a:latin typeface="+mj-lt"/>
              </a:rPr>
              <a:t>giwb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sy’n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fetr</a:t>
            </a:r>
            <a:r>
              <a:rPr lang="en-GB" sz="2000" dirty="0">
                <a:latin typeface="+mj-lt"/>
              </a:rPr>
              <a:t> bob </a:t>
            </a:r>
            <a:r>
              <a:rPr lang="en-GB" sz="2000" dirty="0" err="1">
                <a:latin typeface="+mj-lt"/>
              </a:rPr>
              <a:t>ochr</a:t>
            </a:r>
            <a:r>
              <a:rPr lang="en-GB" sz="2000" dirty="0">
                <a:latin typeface="+mj-lt"/>
              </a:rPr>
              <a:t>.</a:t>
            </a:r>
            <a:br>
              <a:rPr lang="en-GB" sz="2000" dirty="0">
                <a:latin typeface="+mj-lt"/>
              </a:rPr>
            </a:br>
            <a:endParaRPr lang="en-GB" sz="2000" dirty="0">
              <a:latin typeface="+mj-lt"/>
            </a:endParaRPr>
          </a:p>
          <a:p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gyfartaledd</a:t>
            </a:r>
            <a:r>
              <a:rPr lang="en-GB" sz="2000" dirty="0"/>
              <a:t>, </a:t>
            </a:r>
            <a:r>
              <a:rPr lang="en-GB" sz="2000" dirty="0" err="1"/>
              <a:t>cafodd</a:t>
            </a:r>
            <a:r>
              <a:rPr lang="en-GB" sz="2000" dirty="0"/>
              <a:t> </a:t>
            </a:r>
            <a:r>
              <a:rPr lang="en-GB" sz="2000" dirty="0" err="1"/>
              <a:t>cyfaint</a:t>
            </a:r>
            <a:r>
              <a:rPr lang="en-GB" sz="2000" dirty="0"/>
              <a:t> o </a:t>
            </a:r>
            <a:r>
              <a:rPr lang="en-GB" sz="2000" dirty="0" err="1"/>
              <a:t>1,000m</a:t>
            </a:r>
            <a:r>
              <a:rPr lang="en-GB" sz="2000" baseline="30000" dirty="0" err="1"/>
              <a:t>3</a:t>
            </a:r>
            <a:r>
              <a:rPr lang="en-GB" sz="2000" dirty="0"/>
              <a:t> </a:t>
            </a:r>
            <a:r>
              <a:rPr lang="en-GB" sz="2000" dirty="0" err="1"/>
              <a:t>neu</a:t>
            </a:r>
            <a:r>
              <a:rPr lang="en-GB" sz="2000" dirty="0"/>
              <a:t> 700 </a:t>
            </a:r>
            <a:r>
              <a:rPr lang="en-GB" sz="2000" dirty="0" err="1"/>
              <a:t>tunnell</a:t>
            </a:r>
            <a:r>
              <a:rPr lang="en-GB" sz="2000" dirty="0"/>
              <a:t> o </a:t>
            </a:r>
            <a:r>
              <a:rPr lang="en-GB" sz="2000" dirty="0" err="1"/>
              <a:t>bren</a:t>
            </a:r>
            <a:r>
              <a:rPr lang="en-GB" sz="2000" dirty="0"/>
              <a:t>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pentyrru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ochr</a:t>
            </a:r>
            <a:r>
              <a:rPr lang="en-GB" sz="2000" dirty="0"/>
              <a:t> y </a:t>
            </a:r>
            <a:r>
              <a:rPr lang="en-GB" sz="2000" dirty="0" err="1"/>
              <a:t>ffordd</a:t>
            </a:r>
            <a:r>
              <a:rPr lang="en-GB" sz="2000" dirty="0"/>
              <a:t>,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barod</a:t>
            </a:r>
            <a:r>
              <a:rPr lang="en-GB" sz="2000" dirty="0"/>
              <a:t> </a:t>
            </a:r>
            <a:r>
              <a:rPr lang="en-GB" sz="2000" dirty="0" err="1"/>
              <a:t>i’w</a:t>
            </a:r>
            <a:r>
              <a:rPr lang="en-GB" sz="2000" dirty="0"/>
              <a:t> </a:t>
            </a:r>
            <a:r>
              <a:rPr lang="en-GB" sz="2000" dirty="0" err="1"/>
              <a:t>casglu</a:t>
            </a:r>
            <a:r>
              <a:rPr lang="en-GB" sz="2000" dirty="0"/>
              <a:t> </a:t>
            </a:r>
            <a:r>
              <a:rPr lang="en-GB" sz="2000" dirty="0" err="1"/>
              <a:t>unrhyw</a:t>
            </a:r>
            <a:r>
              <a:rPr lang="en-GB" sz="2000" dirty="0"/>
              <a:t> </a:t>
            </a:r>
            <a:r>
              <a:rPr lang="en-GB" sz="2000" dirty="0" err="1"/>
              <a:t>bryd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ystod</a:t>
            </a:r>
            <a:r>
              <a:rPr lang="en-GB" sz="2000" dirty="0"/>
              <a:t> y </a:t>
            </a:r>
            <a:r>
              <a:rPr lang="en-GB" sz="2000" dirty="0" err="1"/>
              <a:t>prosiect</a:t>
            </a:r>
            <a:r>
              <a:rPr lang="en-GB" sz="2000" dirty="0"/>
              <a:t>.</a:t>
            </a:r>
            <a:endParaRPr lang="en-GB" sz="2000" baseline="30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FC554-24C5-4FBB-833D-ECC5E024D0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1" y="1471677"/>
            <a:ext cx="2235194" cy="17757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79FE85-C577-49A3-B0C6-1D5EE37F08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4069900"/>
            <a:ext cx="3822701" cy="248140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4394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808CD-98DE-4A1F-95AD-6775C644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767934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Rhywogaethau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goresgynnol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4EFACC-0F19-460F-8A41-053E9737D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1" y="1244186"/>
            <a:ext cx="7782809" cy="3149605"/>
          </a:xfrm>
          <a:ln w="19050">
            <a:solidFill>
              <a:srgbClr val="0091A5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6C46A-1771-4DB5-9DEA-D4950472CE06}"/>
              </a:ext>
            </a:extLst>
          </p:cNvPr>
          <p:cNvSpPr txBox="1"/>
          <p:nvPr/>
        </p:nvSpPr>
        <p:spPr>
          <a:xfrm>
            <a:off x="8304550" y="1244185"/>
            <a:ext cx="37007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i="1" dirty="0"/>
              <a:t>Rhododendron </a:t>
            </a:r>
            <a:r>
              <a:rPr lang="en-GB" i="1" dirty="0" err="1"/>
              <a:t>ponticum</a:t>
            </a:r>
            <a:r>
              <a:rPr lang="en-GB" i="1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gynhenid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wledydd</a:t>
            </a:r>
            <a:r>
              <a:rPr lang="en-GB" dirty="0"/>
              <a:t> </a:t>
            </a:r>
            <a:r>
              <a:rPr lang="en-GB" dirty="0" err="1"/>
              <a:t>môr</a:t>
            </a:r>
            <a:r>
              <a:rPr lang="en-GB" dirty="0"/>
              <a:t> y </a:t>
            </a:r>
            <a:r>
              <a:rPr lang="en-GB" dirty="0" err="1"/>
              <a:t>Canoldir</a:t>
            </a:r>
            <a:r>
              <a:rPr lang="en-GB" dirty="0"/>
              <a:t>, Asia a </a:t>
            </a:r>
            <a:r>
              <a:rPr lang="en-GB" dirty="0" err="1"/>
              <a:t>Tsieina</a:t>
            </a:r>
            <a:r>
              <a:rPr lang="en-GB" dirty="0"/>
              <a:t>. </a:t>
            </a:r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yw’n</a:t>
            </a:r>
            <a:r>
              <a:rPr lang="en-GB" dirty="0"/>
              <a:t> </a:t>
            </a:r>
            <a:r>
              <a:rPr lang="en-GB" dirty="0" err="1"/>
              <a:t>gynhenid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wledydd</a:t>
            </a:r>
            <a:r>
              <a:rPr lang="en-GB" dirty="0"/>
              <a:t> </a:t>
            </a:r>
            <a:r>
              <a:rPr lang="en-GB" dirty="0" err="1"/>
              <a:t>Prydain</a:t>
            </a:r>
            <a:r>
              <a:rPr lang="en-GB" dirty="0"/>
              <a:t>,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cafodd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gyflwyno</a:t>
            </a:r>
            <a:r>
              <a:rPr lang="en-GB" dirty="0"/>
              <a:t> </a:t>
            </a:r>
            <a:r>
              <a:rPr lang="en-GB" dirty="0" err="1"/>
              <a:t>yma</a:t>
            </a:r>
            <a:r>
              <a:rPr lang="en-GB" dirty="0"/>
              <a:t> </a:t>
            </a:r>
            <a:r>
              <a:rPr lang="en-GB" dirty="0" err="1"/>
              <a:t>ddiwedd</a:t>
            </a:r>
            <a:r>
              <a:rPr lang="en-GB" dirty="0"/>
              <a:t> y </a:t>
            </a:r>
            <a:r>
              <a:rPr lang="en-GB" dirty="0" err="1"/>
              <a:t>ddeunawfed</a:t>
            </a:r>
            <a:r>
              <a:rPr lang="en-GB" dirty="0"/>
              <a:t> </a:t>
            </a:r>
            <a:r>
              <a:rPr lang="en-GB" dirty="0" err="1"/>
              <a:t>ganrif</a:t>
            </a:r>
            <a:r>
              <a:rPr lang="en-GB" dirty="0"/>
              <a:t>. </a:t>
            </a:r>
            <a:r>
              <a:rPr lang="en-GB" dirty="0" err="1"/>
              <a:t>Daeth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arbennig</a:t>
            </a:r>
            <a:r>
              <a:rPr lang="en-GB" dirty="0"/>
              <a:t> o </a:t>
            </a:r>
            <a:r>
              <a:rPr lang="en-GB" dirty="0" err="1"/>
              <a:t>boblogaidd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ystadau</a:t>
            </a:r>
            <a:r>
              <a:rPr lang="en-GB" dirty="0"/>
              <a:t> </a:t>
            </a:r>
            <a:r>
              <a:rPr lang="en-GB" dirty="0" err="1"/>
              <a:t>gwledig</a:t>
            </a:r>
            <a:r>
              <a:rPr lang="en-GB" dirty="0"/>
              <a:t> </a:t>
            </a:r>
            <a:r>
              <a:rPr lang="en-GB" dirty="0" err="1"/>
              <a:t>adeg</a:t>
            </a:r>
            <a:r>
              <a:rPr lang="en-GB" dirty="0"/>
              <a:t> </a:t>
            </a:r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Fictoria</a:t>
            </a:r>
            <a:r>
              <a:rPr lang="en-GB" dirty="0"/>
              <a:t>,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addurn</a:t>
            </a:r>
            <a:r>
              <a:rPr lang="en-GB" dirty="0"/>
              <a:t> ac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gorchudd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adar</a:t>
            </a:r>
            <a:r>
              <a:rPr lang="en-GB" dirty="0"/>
              <a:t> </a:t>
            </a:r>
            <a:r>
              <a:rPr lang="en-GB" dirty="0" err="1"/>
              <a:t>hela</a:t>
            </a:r>
            <a:r>
              <a:rPr lang="en-GB" dirty="0"/>
              <a:t>.  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ED169-809C-438B-8263-72F5E91C4A2F}"/>
              </a:ext>
            </a:extLst>
          </p:cNvPr>
          <p:cNvSpPr txBox="1"/>
          <p:nvPr/>
        </p:nvSpPr>
        <p:spPr>
          <a:xfrm>
            <a:off x="371841" y="4399776"/>
            <a:ext cx="1163349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b="1" i="1" dirty="0"/>
              <a:t>Rhododendron</a:t>
            </a:r>
          </a:p>
          <a:p>
            <a:pPr lvl="0">
              <a:defRPr/>
            </a:pPr>
            <a:endParaRPr lang="en-GB" dirty="0"/>
          </a:p>
          <a:p>
            <a:pPr lvl="0">
              <a:defRPr/>
            </a:pPr>
            <a:r>
              <a:rPr lang="en-GB" dirty="0"/>
              <a:t>Y </a:t>
            </a:r>
            <a:r>
              <a:rPr lang="en-GB" dirty="0" err="1"/>
              <a:t>planhigyn</a:t>
            </a:r>
            <a:r>
              <a:rPr lang="en-GB" dirty="0"/>
              <a:t> </a:t>
            </a:r>
            <a:r>
              <a:rPr lang="en-GB" dirty="0" err="1"/>
              <a:t>hwn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gyfrifol</a:t>
            </a:r>
            <a:r>
              <a:rPr lang="en-GB" dirty="0"/>
              <a:t> am </a:t>
            </a:r>
            <a:r>
              <a:rPr lang="en-GB" dirty="0" err="1"/>
              <a:t>ddifa</a:t>
            </a:r>
            <a:r>
              <a:rPr lang="en-GB" dirty="0"/>
              <a:t> </a:t>
            </a:r>
            <a:r>
              <a:rPr lang="en-GB" dirty="0" err="1"/>
              <a:t>llawer</a:t>
            </a:r>
            <a:r>
              <a:rPr lang="en-GB" dirty="0"/>
              <a:t> o </a:t>
            </a:r>
            <a:r>
              <a:rPr lang="en-GB" dirty="0" err="1"/>
              <a:t>rywogaethau</a:t>
            </a:r>
            <a:r>
              <a:rPr lang="en-GB" dirty="0"/>
              <a:t> </a:t>
            </a:r>
            <a:r>
              <a:rPr lang="en-GB" dirty="0" err="1"/>
              <a:t>cynhenid</a:t>
            </a:r>
            <a:r>
              <a:rPr lang="en-GB" dirty="0"/>
              <a:t>.  </a:t>
            </a:r>
          </a:p>
          <a:p>
            <a:pPr lvl="0">
              <a:defRPr/>
            </a:pPr>
            <a:endParaRPr lang="en-GB" sz="1000" dirty="0"/>
          </a:p>
          <a:p>
            <a:pPr lvl="0">
              <a:defRPr/>
            </a:pPr>
            <a:r>
              <a:rPr lang="en-GB" dirty="0"/>
              <a:t>Os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amodau’n</a:t>
            </a:r>
            <a:r>
              <a:rPr lang="en-GB" dirty="0"/>
              <a:t> </a:t>
            </a:r>
            <a:r>
              <a:rPr lang="en-GB" dirty="0" err="1"/>
              <a:t>addas</a:t>
            </a:r>
            <a:r>
              <a:rPr lang="en-GB" dirty="0"/>
              <a:t>, </a:t>
            </a:r>
            <a:r>
              <a:rPr lang="en-GB" dirty="0" err="1"/>
              <a:t>bydd</a:t>
            </a:r>
            <a:r>
              <a:rPr lang="en-GB" dirty="0"/>
              <a:t> y Rhododendron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drech</a:t>
            </a:r>
            <a:r>
              <a:rPr lang="en-GB" dirty="0"/>
              <a:t> </a:t>
            </a:r>
            <a:r>
              <a:rPr lang="en-GB" dirty="0" err="1"/>
              <a:t>na’r</a:t>
            </a:r>
            <a:r>
              <a:rPr lang="en-GB" dirty="0"/>
              <a:t> </a:t>
            </a:r>
            <a:r>
              <a:rPr lang="en-GB" dirty="0" err="1"/>
              <a:t>rhan</a:t>
            </a:r>
            <a:r>
              <a:rPr lang="en-GB" dirty="0"/>
              <a:t> </a:t>
            </a:r>
            <a:r>
              <a:rPr lang="en-GB" dirty="0" err="1"/>
              <a:t>fwyaf</a:t>
            </a:r>
            <a:r>
              <a:rPr lang="en-GB" dirty="0"/>
              <a:t> o </a:t>
            </a:r>
            <a:r>
              <a:rPr lang="en-GB" dirty="0" err="1"/>
              <a:t>blanhigion</a:t>
            </a:r>
            <a:r>
              <a:rPr lang="en-GB" dirty="0"/>
              <a:t> </a:t>
            </a:r>
            <a:r>
              <a:rPr lang="en-GB" dirty="0" err="1"/>
              <a:t>cynhenid</a:t>
            </a:r>
            <a:r>
              <a:rPr lang="en-GB" dirty="0"/>
              <a:t>.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dyfu</a:t>
            </a:r>
            <a:r>
              <a:rPr lang="en-GB" dirty="0"/>
              <a:t> </a:t>
            </a:r>
            <a:r>
              <a:rPr lang="en-GB" dirty="0" err="1"/>
              <a:t>ymhell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uchder</a:t>
            </a:r>
            <a:r>
              <a:rPr lang="en-GB" dirty="0"/>
              <a:t> </a:t>
            </a:r>
            <a:r>
              <a:rPr lang="en-GB" dirty="0" err="1"/>
              <a:t>pobl</a:t>
            </a:r>
            <a:r>
              <a:rPr lang="en-GB" dirty="0"/>
              <a:t>, a </a:t>
            </a:r>
            <a:r>
              <a:rPr lang="en-GB" dirty="0" err="1"/>
              <a:t>rhwystro</a:t>
            </a:r>
            <a:r>
              <a:rPr lang="en-GB" dirty="0"/>
              <a:t> </a:t>
            </a:r>
            <a:r>
              <a:rPr lang="en-GB" dirty="0" err="1"/>
              <a:t>golau</a:t>
            </a:r>
            <a:r>
              <a:rPr lang="en-GB" dirty="0"/>
              <a:t> </a:t>
            </a:r>
            <a:r>
              <a:rPr lang="en-GB" dirty="0" err="1"/>
              <a:t>rhag</a:t>
            </a:r>
            <a:r>
              <a:rPr lang="en-GB" dirty="0"/>
              <a:t> </a:t>
            </a:r>
            <a:r>
              <a:rPr lang="en-GB" dirty="0" err="1"/>
              <a:t>treiddio</a:t>
            </a:r>
            <a:r>
              <a:rPr lang="en-GB" dirty="0"/>
              <a:t> </a:t>
            </a:r>
            <a:r>
              <a:rPr lang="en-GB" dirty="0" err="1"/>
              <a:t>drwy’r</a:t>
            </a:r>
            <a:r>
              <a:rPr lang="en-GB" dirty="0"/>
              <a:t> </a:t>
            </a:r>
            <a:r>
              <a:rPr lang="en-GB" dirty="0" err="1"/>
              <a:t>canopi</a:t>
            </a:r>
            <a:r>
              <a:rPr lang="en-GB" dirty="0"/>
              <a:t> </a:t>
            </a:r>
            <a:r>
              <a:rPr lang="en-GB" dirty="0" err="1"/>
              <a:t>dail</a:t>
            </a:r>
            <a:r>
              <a:rPr lang="en-GB" dirty="0"/>
              <a:t> </a:t>
            </a:r>
            <a:r>
              <a:rPr lang="en-GB" dirty="0" err="1"/>
              <a:t>trwchus</a:t>
            </a:r>
            <a:r>
              <a:rPr lang="en-GB" dirty="0"/>
              <a:t>,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bob </a:t>
            </a:r>
            <a:r>
              <a:rPr lang="en-GB" dirty="0" err="1"/>
              <a:t>pwrpas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difa’r</a:t>
            </a:r>
            <a:r>
              <a:rPr lang="en-GB" dirty="0"/>
              <a:t> </a:t>
            </a:r>
            <a:r>
              <a:rPr lang="en-GB" dirty="0" err="1"/>
              <a:t>rhywogaethau</a:t>
            </a:r>
            <a:r>
              <a:rPr lang="en-GB" dirty="0"/>
              <a:t> </a:t>
            </a:r>
            <a:r>
              <a:rPr lang="en-GB" dirty="0" err="1"/>
              <a:t>eraill</a:t>
            </a:r>
            <a:r>
              <a:rPr lang="en-GB" dirty="0"/>
              <a:t> o </a:t>
            </a:r>
            <a:r>
              <a:rPr lang="en-GB" dirty="0" err="1"/>
              <a:t>blanhigion</a:t>
            </a:r>
            <a:r>
              <a:rPr lang="en-GB" dirty="0"/>
              <a:t> </a:t>
            </a:r>
            <a:r>
              <a:rPr lang="en-GB" dirty="0" err="1"/>
              <a:t>cynhenid</a:t>
            </a:r>
            <a:r>
              <a:rPr lang="en-GB" dirty="0"/>
              <a:t> </a:t>
            </a:r>
            <a:r>
              <a:rPr lang="en-GB" dirty="0" err="1"/>
              <a:t>cystadleuol</a:t>
            </a:r>
            <a:r>
              <a:rPr lang="en-GB" dirty="0"/>
              <a:t> </a:t>
            </a:r>
            <a:r>
              <a:rPr lang="en-GB" dirty="0" err="1"/>
              <a:t>eraill</a:t>
            </a:r>
            <a:r>
              <a:rPr lang="en-GB" dirty="0"/>
              <a:t> </a:t>
            </a:r>
            <a:r>
              <a:rPr lang="en-GB" dirty="0" err="1"/>
              <a:t>oherwydd</a:t>
            </a:r>
            <a:r>
              <a:rPr lang="en-GB" dirty="0"/>
              <a:t> </a:t>
            </a:r>
            <a:r>
              <a:rPr lang="en-GB" dirty="0" err="1"/>
              <a:t>diffyg</a:t>
            </a:r>
            <a:r>
              <a:rPr lang="en-GB" dirty="0"/>
              <a:t> </a:t>
            </a:r>
            <a:r>
              <a:rPr lang="en-GB" dirty="0" err="1"/>
              <a:t>golau</a:t>
            </a:r>
            <a:r>
              <a:rPr lang="en-GB" dirty="0"/>
              <a:t>. Mae </a:t>
            </a:r>
            <a:r>
              <a:rPr lang="en-GB" dirty="0" err="1"/>
              <a:t>hyn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dro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arwain</a:t>
            </a:r>
            <a:r>
              <a:rPr lang="en-GB" dirty="0"/>
              <a:t> at </a:t>
            </a:r>
            <a:r>
              <a:rPr lang="en-GB" dirty="0" err="1"/>
              <a:t>golli’r</a:t>
            </a:r>
            <a:r>
              <a:rPr lang="en-GB" dirty="0"/>
              <a:t> </a:t>
            </a:r>
            <a:r>
              <a:rPr lang="en-GB" dirty="0" err="1"/>
              <a:t>anifeiliaid</a:t>
            </a:r>
            <a:r>
              <a:rPr lang="en-GB" dirty="0"/>
              <a:t> </a:t>
            </a:r>
            <a:r>
              <a:rPr lang="en-GB" dirty="0" err="1"/>
              <a:t>brodorol</a:t>
            </a:r>
            <a:r>
              <a:rPr lang="en-GB" dirty="0"/>
              <a:t> </a:t>
            </a:r>
            <a:r>
              <a:rPr lang="en-GB" dirty="0" err="1"/>
              <a:t>cysylltiedig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777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631E-B989-4D6F-A710-03786BD5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Cynnwys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ACE81-F94B-460C-8B1E-E57DBF1A1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700212"/>
            <a:ext cx="6324600" cy="47529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b="0" dirty="0">
                <a:solidFill>
                  <a:schemeClr val="accent1"/>
                </a:solidFill>
                <a:hlinkClick r:id="rId3" action="ppaction://hlinksldjump"/>
              </a:rPr>
              <a:t>Hanes y </a:t>
            </a:r>
            <a:r>
              <a:rPr lang="en-GB" b="0" dirty="0" err="1">
                <a:solidFill>
                  <a:schemeClr val="accent1"/>
                </a:solidFill>
                <a:hlinkClick r:id="rId3" action="ppaction://hlinksldjump"/>
              </a:rPr>
              <a:t>safle</a:t>
            </a:r>
            <a:endParaRPr lang="en-GB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en-GB" sz="10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GB" b="0" dirty="0" err="1">
                <a:solidFill>
                  <a:schemeClr val="accent1"/>
                </a:solidFill>
                <a:hlinkClick r:id="rId4" action="ppaction://hlinksldjump"/>
              </a:rPr>
              <a:t>Cyflwyniad</a:t>
            </a:r>
            <a:r>
              <a:rPr lang="en-GB" b="0" dirty="0">
                <a:solidFill>
                  <a:schemeClr val="accent1"/>
                </a:solidFill>
                <a:hlinkClick r:id="rId4" action="ppaction://hlinksldjump"/>
              </a:rPr>
              <a:t> i </a:t>
            </a:r>
            <a:r>
              <a:rPr lang="en-GB" b="0" dirty="0" err="1">
                <a:solidFill>
                  <a:schemeClr val="accent1"/>
                </a:solidFill>
                <a:hlinkClick r:id="rId4" action="ppaction://hlinksldjump"/>
              </a:rPr>
              <a:t>brosiect</a:t>
            </a:r>
            <a:r>
              <a:rPr lang="en-GB" b="0" dirty="0">
                <a:solidFill>
                  <a:schemeClr val="accent1"/>
                </a:solidFill>
                <a:hlinkClick r:id="rId4" action="ppaction://hlinksldjump"/>
              </a:rPr>
              <a:t> BETWS </a:t>
            </a:r>
            <a:endParaRPr lang="en-GB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en-GB" sz="10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GB" b="0" dirty="0">
                <a:solidFill>
                  <a:schemeClr val="accent1"/>
                </a:solidFill>
                <a:hlinkClick r:id="rId5" action="ppaction://hlinksldjump"/>
              </a:rPr>
              <a:t>Pam </a:t>
            </a:r>
            <a:r>
              <a:rPr lang="en-GB" b="0" dirty="0" err="1">
                <a:solidFill>
                  <a:schemeClr val="accent1"/>
                </a:solidFill>
                <a:hlinkClick r:id="rId5" action="ppaction://hlinksldjump"/>
              </a:rPr>
              <a:t>oedd</a:t>
            </a:r>
            <a:r>
              <a:rPr lang="en-GB" b="0" dirty="0">
                <a:solidFill>
                  <a:schemeClr val="accent1"/>
                </a:solidFill>
                <a:hlinkClick r:id="rId5" action="ppaction://hlinksldjump"/>
              </a:rPr>
              <a:t> </a:t>
            </a:r>
            <a:r>
              <a:rPr lang="en-GB" b="0" dirty="0" err="1">
                <a:solidFill>
                  <a:schemeClr val="accent1"/>
                </a:solidFill>
                <a:hlinkClick r:id="rId5" action="ppaction://hlinksldjump"/>
              </a:rPr>
              <a:t>angen</a:t>
            </a:r>
            <a:r>
              <a:rPr lang="en-GB" b="0" dirty="0">
                <a:solidFill>
                  <a:schemeClr val="accent1"/>
                </a:solidFill>
                <a:hlinkClick r:id="rId5" action="ppaction://hlinksldjump"/>
              </a:rPr>
              <a:t> </a:t>
            </a:r>
            <a:r>
              <a:rPr lang="en-GB" b="0" dirty="0" err="1">
                <a:solidFill>
                  <a:schemeClr val="accent1"/>
                </a:solidFill>
                <a:hlinkClick r:id="rId5" action="ppaction://hlinksldjump"/>
              </a:rPr>
              <a:t>cwympo’r</a:t>
            </a:r>
            <a:r>
              <a:rPr lang="en-GB" b="0" dirty="0">
                <a:solidFill>
                  <a:schemeClr val="accent1"/>
                </a:solidFill>
                <a:hlinkClick r:id="rId5" action="ppaction://hlinksldjump"/>
              </a:rPr>
              <a:t> </a:t>
            </a:r>
            <a:r>
              <a:rPr lang="en-GB" b="0" dirty="0" err="1">
                <a:solidFill>
                  <a:schemeClr val="accent1"/>
                </a:solidFill>
                <a:hlinkClick r:id="rId5" action="ppaction://hlinksldjump"/>
              </a:rPr>
              <a:t>coed</a:t>
            </a:r>
            <a:r>
              <a:rPr lang="en-GB" b="0" dirty="0">
                <a:solidFill>
                  <a:schemeClr val="accent1"/>
                </a:solidFill>
                <a:hlinkClick r:id="rId5" action="ppaction://hlinksldjump"/>
              </a:rPr>
              <a:t>?</a:t>
            </a:r>
            <a:endParaRPr lang="en-GB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en-GB" sz="10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GB" b="0" dirty="0" err="1">
                <a:solidFill>
                  <a:schemeClr val="accent1"/>
                </a:solidFill>
                <a:hlinkClick r:id="rId6" action="ppaction://hlinksldjump"/>
              </a:rPr>
              <a:t>Hyd</a:t>
            </a:r>
            <a:r>
              <a:rPr lang="en-GB" b="0" dirty="0">
                <a:solidFill>
                  <a:schemeClr val="accent1"/>
                </a:solidFill>
                <a:hlinkClick r:id="rId6" action="ppaction://hlinksldjump"/>
              </a:rPr>
              <a:t> a </a:t>
            </a:r>
            <a:r>
              <a:rPr lang="en-GB" b="0" dirty="0" err="1">
                <a:solidFill>
                  <a:schemeClr val="accent1"/>
                </a:solidFill>
                <a:hlinkClick r:id="rId6" action="ppaction://hlinksldjump"/>
              </a:rPr>
              <a:t>lled</a:t>
            </a:r>
            <a:r>
              <a:rPr lang="en-GB" b="0" dirty="0">
                <a:solidFill>
                  <a:schemeClr val="accent1"/>
                </a:solidFill>
                <a:hlinkClick r:id="rId6" action="ppaction://hlinksldjump"/>
              </a:rPr>
              <a:t> y </a:t>
            </a:r>
            <a:r>
              <a:rPr lang="en-GB" b="0" dirty="0" err="1">
                <a:solidFill>
                  <a:schemeClr val="accent1"/>
                </a:solidFill>
                <a:hlinkClick r:id="rId6" action="ppaction://hlinksldjump"/>
              </a:rPr>
              <a:t>gwaith</a:t>
            </a:r>
            <a:r>
              <a:rPr lang="en-GB" b="0" dirty="0">
                <a:solidFill>
                  <a:schemeClr val="accent1"/>
                </a:solidFill>
                <a:hlinkClick r:id="rId6" action="ppaction://hlinksldjump"/>
              </a:rPr>
              <a:t> </a:t>
            </a:r>
            <a:r>
              <a:rPr lang="en-GB" b="0" dirty="0" err="1">
                <a:solidFill>
                  <a:schemeClr val="accent1"/>
                </a:solidFill>
                <a:hlinkClick r:id="rId6" action="ppaction://hlinksldjump"/>
              </a:rPr>
              <a:t>cwympo</a:t>
            </a:r>
            <a:r>
              <a:rPr lang="en-GB" b="0" dirty="0">
                <a:solidFill>
                  <a:schemeClr val="accent1"/>
                </a:solidFill>
                <a:hlinkClick r:id="rId6" action="ppaction://hlinksldjump"/>
              </a:rPr>
              <a:t> </a:t>
            </a:r>
            <a:r>
              <a:rPr lang="en-GB" b="0" dirty="0" err="1">
                <a:solidFill>
                  <a:schemeClr val="accent1"/>
                </a:solidFill>
                <a:hlinkClick r:id="rId6" action="ppaction://hlinksldjump"/>
              </a:rPr>
              <a:t>coed</a:t>
            </a:r>
            <a:endParaRPr lang="en-GB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en-GB" sz="10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GB" b="0" dirty="0" err="1">
                <a:solidFill>
                  <a:schemeClr val="accent1"/>
                </a:solidFill>
                <a:hlinkClick r:id="rId7" action="ppaction://hlinksldjump"/>
              </a:rPr>
              <a:t>Ffactorau</a:t>
            </a:r>
            <a:r>
              <a:rPr lang="en-GB" b="0" dirty="0">
                <a:solidFill>
                  <a:schemeClr val="accent1"/>
                </a:solidFill>
                <a:hlinkClick r:id="rId7" action="ppaction://hlinksldjump"/>
              </a:rPr>
              <a:t> a all </a:t>
            </a:r>
            <a:r>
              <a:rPr lang="en-GB" b="0" dirty="0" err="1">
                <a:solidFill>
                  <a:schemeClr val="accent1"/>
                </a:solidFill>
                <a:hlinkClick r:id="rId7" action="ppaction://hlinksldjump"/>
              </a:rPr>
              <a:t>fod</a:t>
            </a:r>
            <a:r>
              <a:rPr lang="en-GB" b="0" dirty="0">
                <a:solidFill>
                  <a:schemeClr val="accent1"/>
                </a:solidFill>
                <a:hlinkClick r:id="rId7" action="ppaction://hlinksldjump"/>
              </a:rPr>
              <a:t> </a:t>
            </a:r>
            <a:r>
              <a:rPr lang="en-GB" b="0" dirty="0" err="1">
                <a:solidFill>
                  <a:schemeClr val="accent1"/>
                </a:solidFill>
                <a:hlinkClick r:id="rId7" action="ppaction://hlinksldjump"/>
              </a:rPr>
              <a:t>wedi</a:t>
            </a:r>
            <a:r>
              <a:rPr lang="en-GB" b="0" dirty="0">
                <a:solidFill>
                  <a:schemeClr val="accent1"/>
                </a:solidFill>
                <a:hlinkClick r:id="rId7" action="ppaction://hlinksldjump"/>
              </a:rPr>
              <a:t> </a:t>
            </a:r>
            <a:r>
              <a:rPr lang="en-GB" b="0" dirty="0" err="1">
                <a:solidFill>
                  <a:schemeClr val="accent1"/>
                </a:solidFill>
                <a:hlinkClick r:id="rId7" action="ppaction://hlinksldjump"/>
              </a:rPr>
              <a:t>ansefydlogi’r</a:t>
            </a:r>
            <a:r>
              <a:rPr lang="en-GB" b="0" dirty="0">
                <a:solidFill>
                  <a:schemeClr val="accent1"/>
                </a:solidFill>
                <a:hlinkClick r:id="rId7" action="ppaction://hlinksldjump"/>
              </a:rPr>
              <a:t> </a:t>
            </a:r>
            <a:r>
              <a:rPr lang="en-GB" b="0" dirty="0" err="1">
                <a:solidFill>
                  <a:schemeClr val="accent1"/>
                </a:solidFill>
                <a:hlinkClick r:id="rId7" action="ppaction://hlinksldjump"/>
              </a:rPr>
              <a:t>coed</a:t>
            </a:r>
            <a:endParaRPr lang="en-GB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en-GB" sz="10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GB" b="0" dirty="0" err="1">
                <a:solidFill>
                  <a:schemeClr val="accent1"/>
                </a:solidFill>
                <a:hlinkClick r:id="rId8" action="ppaction://hlinksldjump"/>
              </a:rPr>
              <a:t>Dadansoddiad</a:t>
            </a:r>
            <a:r>
              <a:rPr lang="en-GB" b="0" dirty="0">
                <a:solidFill>
                  <a:schemeClr val="accent1"/>
                </a:solidFill>
                <a:hlinkClick r:id="rId8" action="ppaction://hlinksldjump"/>
              </a:rPr>
              <a:t> PESTLE </a:t>
            </a:r>
            <a:endParaRPr lang="en-GB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en-GB" sz="10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GB" b="0" dirty="0" err="1">
                <a:hlinkClick r:id="rId9" action="ppaction://hlinksldjump"/>
              </a:rPr>
              <a:t>Cwympo</a:t>
            </a:r>
            <a:r>
              <a:rPr lang="en-GB" b="0" dirty="0">
                <a:hlinkClick r:id="rId9" action="ppaction://hlinksldjump"/>
              </a:rPr>
              <a:t> </a:t>
            </a:r>
            <a:r>
              <a:rPr lang="en-GB" b="0" dirty="0" err="1">
                <a:hlinkClick r:id="rId9" action="ppaction://hlinksldjump"/>
              </a:rPr>
              <a:t>coed</a:t>
            </a:r>
            <a:r>
              <a:rPr lang="en-GB" b="0" dirty="0">
                <a:hlinkClick r:id="rId9" action="ppaction://hlinksldjump"/>
              </a:rPr>
              <a:t> a system Skyline</a:t>
            </a:r>
            <a:endParaRPr lang="en-GB" b="0" dirty="0"/>
          </a:p>
          <a:p>
            <a:pPr>
              <a:spcBef>
                <a:spcPts val="0"/>
              </a:spcBef>
            </a:pPr>
            <a:endParaRPr lang="en-GB" sz="1000" b="0" dirty="0"/>
          </a:p>
          <a:p>
            <a:pPr>
              <a:spcBef>
                <a:spcPts val="0"/>
              </a:spcBef>
            </a:pPr>
            <a:r>
              <a:rPr lang="en-GB" b="0" dirty="0" err="1">
                <a:solidFill>
                  <a:schemeClr val="accent1"/>
                </a:solidFill>
                <a:hlinkClick r:id="rId10" action="ppaction://hlinksldjump"/>
              </a:rPr>
              <a:t>Rheoli’r</a:t>
            </a:r>
            <a:r>
              <a:rPr lang="en-GB" b="0" dirty="0">
                <a:solidFill>
                  <a:schemeClr val="accent1"/>
                </a:solidFill>
                <a:hlinkClick r:id="rId10" action="ppaction://hlinksldjump"/>
              </a:rPr>
              <a:t> </a:t>
            </a:r>
            <a:r>
              <a:rPr lang="en-GB" b="0" dirty="0" err="1">
                <a:solidFill>
                  <a:schemeClr val="accent1"/>
                </a:solidFill>
                <a:hlinkClick r:id="rId10" action="ppaction://hlinksldjump"/>
              </a:rPr>
              <a:t>traffig</a:t>
            </a:r>
            <a:endParaRPr lang="en-GB" b="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B9718-BBE4-4CFE-A2FA-88C39AA6A98B}"/>
              </a:ext>
            </a:extLst>
          </p:cNvPr>
          <p:cNvSpPr txBox="1"/>
          <p:nvPr/>
        </p:nvSpPr>
        <p:spPr>
          <a:xfrm>
            <a:off x="6858000" y="1700211"/>
            <a:ext cx="5003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accent1"/>
                </a:solidFill>
                <a:hlinkClick r:id="rId11" action="ppaction://hlinksldjump"/>
              </a:rPr>
              <a:t>Sefydlogi’r</a:t>
            </a:r>
            <a:r>
              <a:rPr lang="en-GB" sz="2400" dirty="0">
                <a:solidFill>
                  <a:schemeClr val="accent1"/>
                </a:solidFill>
                <a:hlinkClick r:id="rId11" action="ppaction://hlinksldjump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hlinkClick r:id="rId11" action="ppaction://hlinksldjump"/>
              </a:rPr>
              <a:t>clawdd</a:t>
            </a:r>
            <a:endParaRPr lang="en-GB" sz="2400" dirty="0">
              <a:solidFill>
                <a:schemeClr val="accent1"/>
              </a:solidFill>
            </a:endParaRPr>
          </a:p>
          <a:p>
            <a:endParaRPr lang="en-GB" sz="1000" dirty="0">
              <a:solidFill>
                <a:schemeClr val="accent1"/>
              </a:solidFill>
            </a:endParaRPr>
          </a:p>
          <a:p>
            <a:r>
              <a:rPr lang="en-GB" sz="2400" dirty="0" err="1">
                <a:hlinkClick r:id="rId12" action="ppaction://hlinksldjump"/>
              </a:rPr>
              <a:t>Mynediad</a:t>
            </a:r>
            <a:endParaRPr lang="en-GB" sz="2400" dirty="0"/>
          </a:p>
          <a:p>
            <a:endParaRPr lang="en-GB" sz="1000" dirty="0">
              <a:solidFill>
                <a:schemeClr val="accent1"/>
              </a:solidFill>
            </a:endParaRPr>
          </a:p>
          <a:p>
            <a:r>
              <a:rPr lang="en-GB" sz="2400" dirty="0" err="1">
                <a:solidFill>
                  <a:schemeClr val="accent1"/>
                </a:solidFill>
                <a:hlinkClick r:id="rId13" action="ppaction://hlinksldjump"/>
              </a:rPr>
              <a:t>Draenio</a:t>
            </a:r>
            <a:endParaRPr lang="en-GB" sz="2400" dirty="0">
              <a:solidFill>
                <a:schemeClr val="accent1"/>
              </a:solidFill>
            </a:endParaRPr>
          </a:p>
          <a:p>
            <a:endParaRPr lang="en-GB" sz="1000" dirty="0">
              <a:solidFill>
                <a:schemeClr val="accent1"/>
              </a:solidFill>
            </a:endParaRPr>
          </a:p>
          <a:p>
            <a:r>
              <a:rPr lang="en-GB" sz="2400" dirty="0" err="1">
                <a:solidFill>
                  <a:schemeClr val="accent1"/>
                </a:solidFill>
                <a:hlinkClick r:id="rId14" action="ppaction://hlinksldjump"/>
              </a:rPr>
              <a:t>Cyfaint</a:t>
            </a:r>
            <a:r>
              <a:rPr lang="en-GB" sz="2400" dirty="0">
                <a:solidFill>
                  <a:schemeClr val="accent1"/>
                </a:solidFill>
                <a:hlinkClick r:id="rId14" action="ppaction://hlinksldjump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hlinkClick r:id="rId14" action="ppaction://hlinksldjump"/>
              </a:rPr>
              <a:t>coed</a:t>
            </a:r>
            <a:endParaRPr lang="en-GB" sz="2400" dirty="0">
              <a:solidFill>
                <a:schemeClr val="accent1"/>
              </a:solidFill>
            </a:endParaRPr>
          </a:p>
          <a:p>
            <a:endParaRPr lang="en-GB" sz="1000" dirty="0">
              <a:solidFill>
                <a:schemeClr val="accent1"/>
              </a:solidFill>
              <a:hlinkClick r:id="rId15" action="ppaction://hlinksldjump"/>
            </a:endParaRPr>
          </a:p>
          <a:p>
            <a:r>
              <a:rPr lang="en-GB" sz="2400" dirty="0" err="1">
                <a:solidFill>
                  <a:schemeClr val="accent1"/>
                </a:solidFill>
                <a:hlinkClick r:id="rId15" action="ppaction://hlinksldjump"/>
              </a:rPr>
              <a:t>Rhywogaethau</a:t>
            </a:r>
            <a:r>
              <a:rPr lang="en-GB" sz="2400" dirty="0">
                <a:solidFill>
                  <a:schemeClr val="accent1"/>
                </a:solidFill>
                <a:hlinkClick r:id="rId15" action="ppaction://hlinksldjump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hlinkClick r:id="rId15" action="ppaction://hlinksldjump"/>
              </a:rPr>
              <a:t>goresgynnol</a:t>
            </a:r>
            <a:endParaRPr lang="en-GB" sz="2400" dirty="0">
              <a:solidFill>
                <a:schemeClr val="accent1"/>
              </a:solidFill>
            </a:endParaRPr>
          </a:p>
          <a:p>
            <a:endParaRPr lang="en-GB" sz="1000" dirty="0">
              <a:solidFill>
                <a:schemeClr val="accent1"/>
              </a:solidFill>
            </a:endParaRPr>
          </a:p>
          <a:p>
            <a:r>
              <a:rPr lang="en-GB" sz="2400" dirty="0" err="1">
                <a:solidFill>
                  <a:schemeClr val="accent1"/>
                </a:solidFill>
                <a:hlinkClick r:id="rId16" action="ppaction://hlinksldjump"/>
              </a:rPr>
              <a:t>Rhywogaethau</a:t>
            </a:r>
            <a:r>
              <a:rPr lang="en-GB" sz="2400" dirty="0">
                <a:solidFill>
                  <a:schemeClr val="accent1"/>
                </a:solidFill>
                <a:hlinkClick r:id="rId16" action="ppaction://hlinksldjump"/>
              </a:rPr>
              <a:t> a </a:t>
            </a:r>
            <a:r>
              <a:rPr lang="en-GB" sz="2400" dirty="0" err="1">
                <a:solidFill>
                  <a:schemeClr val="accent1"/>
                </a:solidFill>
                <a:hlinkClick r:id="rId16" action="ppaction://hlinksldjump"/>
              </a:rPr>
              <a:t>warchodir</a:t>
            </a:r>
            <a:r>
              <a:rPr lang="en-GB" sz="2400" dirty="0">
                <a:solidFill>
                  <a:schemeClr val="accent1"/>
                </a:solidFill>
                <a:hlinkClick r:id="rId16" action="ppaction://hlinksldjump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hlinkClick r:id="rId16" action="ppaction://hlinksldjump"/>
              </a:rPr>
              <a:t>gan</a:t>
            </a:r>
            <a:r>
              <a:rPr lang="en-GB" sz="2400" dirty="0">
                <a:solidFill>
                  <a:schemeClr val="accent1"/>
                </a:solidFill>
                <a:hlinkClick r:id="rId16" action="ppaction://hlinksldjump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hlinkClick r:id="rId16" action="ppaction://hlinksldjump"/>
              </a:rPr>
              <a:t>Ewrop</a:t>
            </a:r>
            <a:r>
              <a:rPr lang="en-GB" sz="2400" dirty="0">
                <a:solidFill>
                  <a:schemeClr val="accent1"/>
                </a:solidFill>
                <a:hlinkClick r:id="rId16" action="ppaction://hlinksldjump"/>
              </a:rPr>
              <a:t> (EPS</a:t>
            </a:r>
            <a:r>
              <a:rPr lang="en-GB" sz="2400" dirty="0">
                <a:solidFill>
                  <a:srgbClr val="82D2F0"/>
                </a:solidFill>
                <a:hlinkClick r:id="rId16" action="ppaction://hlinksldjump"/>
              </a:rPr>
              <a:t>)</a:t>
            </a:r>
            <a:endParaRPr lang="en-GB" sz="2400" dirty="0">
              <a:solidFill>
                <a:srgbClr val="82D2F0"/>
              </a:solidFill>
            </a:endParaRPr>
          </a:p>
          <a:p>
            <a:endParaRPr lang="en-GB" sz="1000" dirty="0">
              <a:solidFill>
                <a:srgbClr val="82D2F0"/>
              </a:solidFill>
            </a:endParaRPr>
          </a:p>
          <a:p>
            <a:r>
              <a:rPr lang="en-GB" sz="2400" dirty="0">
                <a:solidFill>
                  <a:srgbClr val="0091A5"/>
                </a:solidFill>
                <a:hlinkClick r:id="rId17" action="ppaction://hlinksldjump"/>
              </a:rPr>
              <a:t>Cyfathrebu</a:t>
            </a:r>
            <a:endParaRPr lang="en-GB" sz="2400" dirty="0">
              <a:solidFill>
                <a:srgbClr val="0091A5"/>
              </a:solidFill>
            </a:endParaRPr>
          </a:p>
          <a:p>
            <a:endParaRPr lang="en-GB" sz="1000" dirty="0">
              <a:solidFill>
                <a:srgbClr val="0091A5"/>
              </a:solidFill>
            </a:endParaRPr>
          </a:p>
          <a:p>
            <a:r>
              <a:rPr lang="en-GB" sz="2400" dirty="0" err="1">
                <a:solidFill>
                  <a:srgbClr val="0091A5"/>
                </a:solidFill>
                <a:hlinkClick r:id="rId18" action="ppaction://hlinksldjump"/>
              </a:rPr>
              <a:t>Golwg</a:t>
            </a:r>
            <a:r>
              <a:rPr lang="en-GB" sz="2400" dirty="0">
                <a:solidFill>
                  <a:srgbClr val="0091A5"/>
                </a:solidFill>
                <a:hlinkClick r:id="rId18" action="ppaction://hlinksldjump"/>
              </a:rPr>
              <a:t> </a:t>
            </a:r>
            <a:r>
              <a:rPr lang="en-GB" sz="2400" dirty="0" err="1">
                <a:solidFill>
                  <a:srgbClr val="0091A5"/>
                </a:solidFill>
                <a:hlinkClick r:id="rId18" action="ppaction://hlinksldjump"/>
              </a:rPr>
              <a:t>yn</a:t>
            </a:r>
            <a:r>
              <a:rPr lang="en-GB" sz="2400" dirty="0">
                <a:solidFill>
                  <a:srgbClr val="0091A5"/>
                </a:solidFill>
                <a:hlinkClick r:id="rId18" action="ppaction://hlinksldjump"/>
              </a:rPr>
              <a:t> </a:t>
            </a:r>
            <a:r>
              <a:rPr lang="en-GB" sz="2400" dirty="0" err="1">
                <a:solidFill>
                  <a:srgbClr val="0091A5"/>
                </a:solidFill>
                <a:hlinkClick r:id="rId18" action="ppaction://hlinksldjump"/>
              </a:rPr>
              <a:t>ôl</a:t>
            </a:r>
            <a:r>
              <a:rPr lang="en-GB" sz="2400" dirty="0">
                <a:solidFill>
                  <a:srgbClr val="0091A5"/>
                </a:solidFill>
                <a:hlinkClick r:id="rId18" action="ppaction://hlinksldjump"/>
              </a:rPr>
              <a:t> </a:t>
            </a:r>
            <a:r>
              <a:rPr lang="en-GB" sz="2400" dirty="0" err="1">
                <a:solidFill>
                  <a:srgbClr val="0091A5"/>
                </a:solidFill>
                <a:hlinkClick r:id="rId18" action="ppaction://hlinksldjump"/>
              </a:rPr>
              <a:t>ar</a:t>
            </a:r>
            <a:r>
              <a:rPr lang="en-GB" sz="2400" dirty="0">
                <a:solidFill>
                  <a:srgbClr val="0091A5"/>
                </a:solidFill>
                <a:hlinkClick r:id="rId18" action="ppaction://hlinksldjump"/>
              </a:rPr>
              <a:t> y </a:t>
            </a:r>
            <a:r>
              <a:rPr lang="en-GB" sz="2400" dirty="0" err="1">
                <a:solidFill>
                  <a:srgbClr val="0091A5"/>
                </a:solidFill>
                <a:hlinkClick r:id="rId18" action="ppaction://hlinksldjump"/>
              </a:rPr>
              <a:t>prosiect</a:t>
            </a:r>
            <a:endParaRPr lang="en-GB" sz="2400" dirty="0">
              <a:solidFill>
                <a:schemeClr val="accent1"/>
              </a:solidFill>
            </a:endParaRPr>
          </a:p>
          <a:p>
            <a:endParaRPr lang="en-GB" sz="2400" dirty="0">
              <a:solidFill>
                <a:schemeClr val="accent1"/>
              </a:solidFill>
            </a:endParaRPr>
          </a:p>
          <a:p>
            <a:endParaRPr lang="en-GB" sz="2400" dirty="0">
              <a:solidFill>
                <a:schemeClr val="accent1"/>
              </a:solidFill>
            </a:endParaRP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646554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560F-9AF8-4AB1-8512-9DE8AB0B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9161904" cy="1037757"/>
          </a:xfrm>
        </p:spPr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Rheoli </a:t>
            </a:r>
            <a:r>
              <a:rPr lang="en-GB" dirty="0" err="1">
                <a:solidFill>
                  <a:schemeClr val="accent1"/>
                </a:solidFill>
              </a:rPr>
              <a:t>rhywogaethau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goresgynnol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fel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rhan</a:t>
            </a:r>
            <a:r>
              <a:rPr lang="en-GB" dirty="0">
                <a:solidFill>
                  <a:schemeClr val="accent1"/>
                </a:solidFill>
              </a:rPr>
              <a:t> o </a:t>
            </a:r>
            <a:r>
              <a:rPr lang="en-GB" dirty="0" err="1">
                <a:solidFill>
                  <a:schemeClr val="accent1"/>
                </a:solidFill>
              </a:rPr>
              <a:t>Brosiect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BETWS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B881E-09C2-4CD0-8D9B-AECF57DC1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168" y="1495057"/>
            <a:ext cx="7670799" cy="4864100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en-GB" b="0" dirty="0">
                <a:solidFill>
                  <a:schemeClr val="tx1"/>
                </a:solidFill>
              </a:rPr>
              <a:t>Mae bloc </a:t>
            </a:r>
            <a:r>
              <a:rPr lang="en-GB" b="0" dirty="0" err="1">
                <a:solidFill>
                  <a:schemeClr val="tx1"/>
                </a:solidFill>
              </a:rPr>
              <a:t>Bont</a:t>
            </a:r>
            <a:r>
              <a:rPr lang="en-GB" b="0" dirty="0">
                <a:solidFill>
                  <a:schemeClr val="tx1"/>
                </a:solidFill>
              </a:rPr>
              <a:t> Evans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safle</a:t>
            </a:r>
            <a:r>
              <a:rPr lang="en-GB" b="0" dirty="0">
                <a:solidFill>
                  <a:schemeClr val="tx1"/>
                </a:solidFill>
              </a:rPr>
              <a:t> PAWS –  </a:t>
            </a:r>
            <a:r>
              <a:rPr lang="en-GB" b="0" dirty="0" err="1">
                <a:solidFill>
                  <a:schemeClr val="tx1"/>
                </a:solidFill>
              </a:rPr>
              <a:t>planhigfa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safle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coetir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hynafol</a:t>
            </a:r>
            <a:r>
              <a:rPr lang="en-GB" b="0" dirty="0">
                <a:solidFill>
                  <a:schemeClr val="tx1"/>
                </a:solidFill>
              </a:rPr>
              <a:t>. </a:t>
            </a:r>
            <a:r>
              <a:rPr lang="en-GB" b="0" dirty="0" err="1">
                <a:solidFill>
                  <a:schemeClr val="tx1"/>
                </a:solidFill>
              </a:rPr>
              <a:t>Cafodd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safleoedd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fel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plannu</a:t>
            </a:r>
            <a:r>
              <a:rPr lang="en-GB" b="0" dirty="0">
                <a:solidFill>
                  <a:schemeClr val="tx1"/>
                </a:solidFill>
              </a:rPr>
              <a:t> â </a:t>
            </a:r>
            <a:r>
              <a:rPr lang="en-GB" b="0" dirty="0" err="1">
                <a:solidFill>
                  <a:schemeClr val="tx1"/>
                </a:solidFill>
              </a:rPr>
              <a:t>rhywogaethau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anfrodorol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bennaf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ystod</a:t>
            </a:r>
            <a:r>
              <a:rPr lang="en-GB" b="0" dirty="0">
                <a:solidFill>
                  <a:schemeClr val="tx1"/>
                </a:solidFill>
              </a:rPr>
              <a:t> yr </a:t>
            </a:r>
            <a:r>
              <a:rPr lang="en-GB" b="0" dirty="0" err="1">
                <a:solidFill>
                  <a:schemeClr val="tx1"/>
                </a:solidFill>
              </a:rPr>
              <a:t>ugeinfed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ganrif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er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mwyn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darparu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cronfa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goed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strategol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wrth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gefn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lvl="0">
              <a:spcBef>
                <a:spcPts val="0"/>
              </a:spcBef>
              <a:defRPr/>
            </a:pPr>
            <a:endParaRPr lang="en-GB" b="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defRPr/>
            </a:pPr>
            <a:r>
              <a:rPr lang="en-GB" b="0" dirty="0" err="1">
                <a:solidFill>
                  <a:schemeClr val="tx1"/>
                </a:solidFill>
              </a:rPr>
              <a:t>Cafodd</a:t>
            </a:r>
            <a:r>
              <a:rPr lang="en-GB" b="0" dirty="0">
                <a:solidFill>
                  <a:schemeClr val="tx1"/>
                </a:solidFill>
              </a:rPr>
              <a:t> y Rhododendron, a </a:t>
            </a:r>
            <a:r>
              <a:rPr lang="en-GB" b="0" dirty="0" err="1">
                <a:solidFill>
                  <a:schemeClr val="tx1"/>
                </a:solidFill>
              </a:rPr>
              <a:t>oedd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bresennol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hyd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clawdd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serth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uwchben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ffens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ddal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thorri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a’i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chwistrellu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safle</a:t>
            </a:r>
            <a:r>
              <a:rPr lang="en-GB" b="0" dirty="0">
                <a:solidFill>
                  <a:schemeClr val="tx1"/>
                </a:solidFill>
              </a:rPr>
              <a:t> (</a:t>
            </a:r>
            <a:r>
              <a:rPr lang="en-GB" b="0" dirty="0" err="1">
                <a:solidFill>
                  <a:schemeClr val="tx1"/>
                </a:solidFill>
              </a:rPr>
              <a:t>ardal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tua</a:t>
            </a:r>
            <a:r>
              <a:rPr lang="en-GB" b="0" dirty="0">
                <a:solidFill>
                  <a:schemeClr val="tx1"/>
                </a:solidFill>
              </a:rPr>
              <a:t> 400m x 50m) </a:t>
            </a:r>
            <a:r>
              <a:rPr lang="en-GB" b="0" dirty="0" err="1">
                <a:solidFill>
                  <a:schemeClr val="tx1"/>
                </a:solidFill>
              </a:rPr>
              <a:t>gan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dîm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profiadol</a:t>
            </a:r>
            <a:r>
              <a:rPr lang="en-GB" b="0" dirty="0">
                <a:solidFill>
                  <a:schemeClr val="tx1"/>
                </a:solidFill>
              </a:rPr>
              <a:t> a </a:t>
            </a:r>
            <a:r>
              <a:rPr lang="en-GB" b="0" dirty="0" err="1">
                <a:solidFill>
                  <a:schemeClr val="tx1"/>
                </a:solidFill>
              </a:rPr>
              <a:t>oedd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gweithio</a:t>
            </a:r>
            <a:r>
              <a:rPr lang="en-GB" b="0" dirty="0">
                <a:solidFill>
                  <a:schemeClr val="tx1"/>
                </a:solidFill>
              </a:rPr>
              <a:t> â </a:t>
            </a:r>
            <a:r>
              <a:rPr lang="en-GB" b="0" dirty="0" err="1">
                <a:solidFill>
                  <a:schemeClr val="tx1"/>
                </a:solidFill>
              </a:rPr>
              <a:t>gêr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harneisiau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lvl="0">
              <a:spcBef>
                <a:spcPts val="0"/>
              </a:spcBef>
              <a:defRPr/>
            </a:pPr>
            <a:endParaRPr lang="en-GB" b="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defRPr/>
            </a:pPr>
            <a:r>
              <a:rPr lang="en-GB" b="0" dirty="0" err="1">
                <a:solidFill>
                  <a:schemeClr val="tx1"/>
                </a:solidFill>
              </a:rPr>
              <a:t>Cafodd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eginblanhigion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conifferaidd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hemlog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gorllewin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bennaf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cael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hystyried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oresgynnol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safle</a:t>
            </a:r>
            <a:r>
              <a:rPr lang="en-GB" b="0" dirty="0">
                <a:solidFill>
                  <a:schemeClr val="tx1"/>
                </a:solidFill>
              </a:rPr>
              <a:t> PAWS, </a:t>
            </a:r>
            <a:r>
              <a:rPr lang="en-GB" b="0" dirty="0" err="1">
                <a:solidFill>
                  <a:schemeClr val="tx1"/>
                </a:solidFill>
              </a:rPr>
              <a:t>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trin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mwyn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err="1">
                <a:solidFill>
                  <a:schemeClr val="tx1"/>
                </a:solidFill>
              </a:rPr>
              <a:t>atal</a:t>
            </a:r>
            <a:r>
              <a:rPr lang="en-GB" b="0">
                <a:solidFill>
                  <a:schemeClr val="tx1"/>
                </a:solidFill>
              </a:rPr>
              <a:t> aildyfu.</a:t>
            </a:r>
            <a:endParaRPr lang="en-GB" b="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defRPr/>
            </a:pPr>
            <a:endParaRPr lang="en-GB" b="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defRPr/>
            </a:pP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ôl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cwblhau’r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prosiect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aethpwyd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ati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adfywio’r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safle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trwy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ailblannu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ychydig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rywogaethau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llydanddail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cynhenid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e.e</a:t>
            </a:r>
            <a:r>
              <a:rPr lang="en-GB" b="0" dirty="0">
                <a:solidFill>
                  <a:schemeClr val="tx1"/>
                </a:solidFill>
              </a:rPr>
              <a:t>. </a:t>
            </a:r>
            <a:r>
              <a:rPr lang="en-GB" b="0" dirty="0" err="1">
                <a:solidFill>
                  <a:schemeClr val="tx1"/>
                </a:solidFill>
              </a:rPr>
              <a:t>collen</a:t>
            </a:r>
            <a:r>
              <a:rPr lang="en-GB" b="0" dirty="0">
                <a:solidFill>
                  <a:schemeClr val="tx1"/>
                </a:solidFill>
              </a:rPr>
              <a:t> a </a:t>
            </a:r>
            <a:r>
              <a:rPr lang="en-GB" b="0" dirty="0" err="1">
                <a:solidFill>
                  <a:schemeClr val="tx1"/>
                </a:solidFill>
              </a:rPr>
              <a:t>chriafolen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mwyn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sefydlogi’r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pridd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9D1FCB-7F7E-4E01-8CD8-307B0186A9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441" y="1916833"/>
            <a:ext cx="3154680" cy="210007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1D3F7C-3C89-48FE-B0D0-00C932587E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441" y="4342533"/>
            <a:ext cx="3154680" cy="220827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4198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8821-57A1-4820-B9F5-F7EEAAE8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767934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Rhywogaeth</a:t>
            </a:r>
            <a:r>
              <a:rPr lang="en-GB" dirty="0">
                <a:solidFill>
                  <a:schemeClr val="accent1"/>
                </a:solidFill>
              </a:rPr>
              <a:t> a </a:t>
            </a:r>
            <a:r>
              <a:rPr lang="en-GB" dirty="0" err="1">
                <a:solidFill>
                  <a:schemeClr val="accent1"/>
                </a:solidFill>
              </a:rPr>
              <a:t>Warchodir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gan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Ewrop</a:t>
            </a:r>
            <a:r>
              <a:rPr lang="en-GB" dirty="0">
                <a:solidFill>
                  <a:schemeClr val="accent1"/>
                </a:solidFill>
              </a:rPr>
              <a:t> (EPS)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E36E5-8B58-4943-971C-463F91558333}"/>
              </a:ext>
            </a:extLst>
          </p:cNvPr>
          <p:cNvSpPr txBox="1"/>
          <p:nvPr/>
        </p:nvSpPr>
        <p:spPr>
          <a:xfrm>
            <a:off x="5201587" y="1857434"/>
            <a:ext cx="64757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Mae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mathau</a:t>
            </a:r>
            <a:r>
              <a:rPr lang="en-GB" dirty="0"/>
              <a:t> o </a:t>
            </a:r>
            <a:r>
              <a:rPr lang="en-GB" dirty="0" err="1"/>
              <a:t>blanhigion</a:t>
            </a:r>
            <a:r>
              <a:rPr lang="en-GB" dirty="0"/>
              <a:t> ac </a:t>
            </a:r>
            <a:r>
              <a:rPr lang="en-GB" dirty="0" err="1"/>
              <a:t>anifeiliaid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dirywio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fath</a:t>
            </a:r>
            <a:r>
              <a:rPr lang="en-GB" dirty="0"/>
              <a:t> </a:t>
            </a:r>
            <a:r>
              <a:rPr lang="en-GB" dirty="0" err="1"/>
              <a:t>raddau</a:t>
            </a:r>
            <a:r>
              <a:rPr lang="en-GB" dirty="0"/>
              <a:t> </a:t>
            </a:r>
            <a:r>
              <a:rPr lang="en-GB" dirty="0" err="1"/>
              <a:t>ledled</a:t>
            </a:r>
            <a:r>
              <a:rPr lang="en-GB" dirty="0"/>
              <a:t> </a:t>
            </a:r>
            <a:r>
              <a:rPr lang="en-GB" dirty="0" err="1"/>
              <a:t>Ewrop</a:t>
            </a:r>
            <a:r>
              <a:rPr lang="en-GB" dirty="0"/>
              <a:t> </a:t>
            </a:r>
            <a:r>
              <a:rPr lang="en-GB" dirty="0" err="1"/>
              <a:t>nes</a:t>
            </a:r>
            <a:r>
              <a:rPr lang="en-GB" dirty="0"/>
              <a:t> </a:t>
            </a:r>
            <a:r>
              <a:rPr lang="en-GB" dirty="0" err="1"/>
              <a:t>bod</a:t>
            </a:r>
            <a:r>
              <a:rPr lang="en-GB" dirty="0"/>
              <a:t> </a:t>
            </a:r>
            <a:r>
              <a:rPr lang="en-GB" dirty="0" err="1"/>
              <a:t>ganddynt</a:t>
            </a:r>
            <a:r>
              <a:rPr lang="en-GB" dirty="0"/>
              <a:t> </a:t>
            </a:r>
            <a:r>
              <a:rPr lang="en-GB" dirty="0" err="1"/>
              <a:t>warchodaeth</a:t>
            </a:r>
            <a:r>
              <a:rPr lang="en-GB" dirty="0"/>
              <a:t> </a:t>
            </a:r>
            <a:r>
              <a:rPr lang="en-GB" dirty="0" err="1"/>
              <a:t>arbennig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y </a:t>
            </a:r>
            <a:r>
              <a:rPr lang="en-GB" dirty="0" err="1"/>
              <a:t>gyfraith</a:t>
            </a:r>
            <a:r>
              <a:rPr lang="en-GB" dirty="0"/>
              <a:t> </a:t>
            </a:r>
            <a:r>
              <a:rPr lang="en-GB" dirty="0" err="1"/>
              <a:t>erbyn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. Fe </a:t>
            </a:r>
            <a:r>
              <a:rPr lang="en-GB" dirty="0" err="1"/>
              <a:t>wnaeth</a:t>
            </a:r>
            <a:r>
              <a:rPr lang="en-GB" dirty="0"/>
              <a:t> </a:t>
            </a:r>
            <a:r>
              <a:rPr lang="en-GB" dirty="0" err="1"/>
              <a:t>Rheoliadau</a:t>
            </a:r>
            <a:r>
              <a:rPr lang="en-GB" dirty="0"/>
              <a:t> </a:t>
            </a:r>
            <a:r>
              <a:rPr lang="en-GB" dirty="0" err="1"/>
              <a:t>Cadwraeth</a:t>
            </a:r>
            <a:r>
              <a:rPr lang="en-GB" dirty="0"/>
              <a:t> </a:t>
            </a:r>
            <a:r>
              <a:rPr lang="en-GB" dirty="0" err="1"/>
              <a:t>Cynefinoedd</a:t>
            </a:r>
            <a:r>
              <a:rPr lang="en-GB" dirty="0"/>
              <a:t> a </a:t>
            </a:r>
            <a:r>
              <a:rPr lang="en-GB" dirty="0" err="1"/>
              <a:t>Rhywogaethau</a:t>
            </a:r>
            <a:r>
              <a:rPr lang="en-GB" dirty="0"/>
              <a:t> </a:t>
            </a:r>
            <a:r>
              <a:rPr lang="en-GB"/>
              <a:t>2017 drosi  </a:t>
            </a:r>
            <a:r>
              <a:rPr lang="en-GB" dirty="0" err="1"/>
              <a:t>Cyfarwyddeb</a:t>
            </a:r>
            <a:r>
              <a:rPr lang="en-GB" dirty="0"/>
              <a:t> </a:t>
            </a:r>
            <a:r>
              <a:rPr lang="en-GB" dirty="0" err="1"/>
              <a:t>Cynefinoedd</a:t>
            </a:r>
            <a:r>
              <a:rPr lang="en-GB" dirty="0"/>
              <a:t> CE 1992 – a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rhestru’r</a:t>
            </a:r>
            <a:r>
              <a:rPr lang="en-GB" dirty="0"/>
              <a:t> </a:t>
            </a:r>
            <a:r>
              <a:rPr lang="en-GB" dirty="0" err="1"/>
              <a:t>Rhywogaethau</a:t>
            </a:r>
            <a:r>
              <a:rPr lang="en-GB" dirty="0"/>
              <a:t> a </a:t>
            </a:r>
            <a:r>
              <a:rPr lang="en-GB" dirty="0" err="1"/>
              <a:t>Warchodir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Ewrop</a:t>
            </a:r>
            <a:r>
              <a:rPr lang="en-GB" dirty="0"/>
              <a:t> -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gyfraith</a:t>
            </a:r>
            <a:r>
              <a:rPr lang="en-GB" dirty="0"/>
              <a:t> y DU.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B4CC2F-5317-465D-9724-BF4CF7EC4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1244185"/>
            <a:ext cx="4674730" cy="308133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C8F44-6AC9-4046-85E0-F5A4E0907F11}"/>
              </a:ext>
            </a:extLst>
          </p:cNvPr>
          <p:cNvSpPr txBox="1"/>
          <p:nvPr/>
        </p:nvSpPr>
        <p:spPr>
          <a:xfrm>
            <a:off x="431801" y="4432300"/>
            <a:ext cx="114553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pathew</a:t>
            </a:r>
            <a:r>
              <a:rPr lang="en-GB" dirty="0"/>
              <a:t> (</a:t>
            </a:r>
            <a:r>
              <a:rPr lang="en-GB" dirty="0" err="1"/>
              <a:t>muscardinus</a:t>
            </a:r>
            <a:r>
              <a:rPr lang="en-GB" dirty="0"/>
              <a:t> </a:t>
            </a:r>
            <a:r>
              <a:rPr lang="en-GB" dirty="0" err="1"/>
              <a:t>avellanarius</a:t>
            </a:r>
            <a:r>
              <a:rPr lang="en-GB" dirty="0"/>
              <a:t>)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Rhywogaeth</a:t>
            </a:r>
            <a:r>
              <a:rPr lang="en-GB" dirty="0"/>
              <a:t> a </a:t>
            </a:r>
            <a:r>
              <a:rPr lang="en-GB" dirty="0" err="1"/>
              <a:t>Warchodir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Ewrop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canlynol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anghyfreithlon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y </a:t>
            </a:r>
            <a:r>
              <a:rPr lang="en-GB" dirty="0" err="1"/>
              <a:t>Rheoliadau</a:t>
            </a:r>
            <a:r>
              <a:rPr lang="en-GB" dirty="0"/>
              <a:t> </a:t>
            </a:r>
            <a:r>
              <a:rPr lang="en-GB" dirty="0" err="1"/>
              <a:t>Cynefinoedd</a:t>
            </a:r>
            <a:r>
              <a:rPr lang="en-GB" dirty="0"/>
              <a:t>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Dal</a:t>
            </a:r>
            <a:r>
              <a:rPr lang="en-GB" dirty="0"/>
              <a:t>, </a:t>
            </a:r>
            <a:r>
              <a:rPr lang="en-GB" dirty="0" err="1"/>
              <a:t>anafu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ladd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anifail</a:t>
            </a:r>
            <a:r>
              <a:rPr lang="en-GB" dirty="0"/>
              <a:t> </a:t>
            </a:r>
            <a:r>
              <a:rPr lang="en-GB" dirty="0" err="1"/>
              <a:t>gwyllt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Rhywogaeth</a:t>
            </a:r>
            <a:r>
              <a:rPr lang="en-GB" dirty="0"/>
              <a:t> a </a:t>
            </a:r>
            <a:r>
              <a:rPr lang="en-GB" dirty="0" err="1"/>
              <a:t>Warchodir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Ewrop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Aflonyddu’n</a:t>
            </a:r>
            <a:r>
              <a:rPr lang="en-GB" dirty="0"/>
              <a:t> </a:t>
            </a:r>
            <a:r>
              <a:rPr lang="en-GB" dirty="0" err="1"/>
              <a:t>fwriadol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anifeiliaid</a:t>
            </a:r>
            <a:r>
              <a:rPr lang="en-GB" dirty="0"/>
              <a:t> </a:t>
            </a:r>
            <a:r>
              <a:rPr lang="en-GB" dirty="0" err="1"/>
              <a:t>gwyllt</a:t>
            </a:r>
            <a:r>
              <a:rPr lang="en-GB" dirty="0"/>
              <a:t> o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rywogaeth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Dwyn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ddifrodi’n</a:t>
            </a:r>
            <a:r>
              <a:rPr lang="en-GB" dirty="0"/>
              <a:t> </a:t>
            </a:r>
            <a:r>
              <a:rPr lang="en-GB" dirty="0" err="1"/>
              <a:t>fwriadol</a:t>
            </a:r>
            <a:r>
              <a:rPr lang="en-GB" dirty="0"/>
              <a:t> </a:t>
            </a:r>
            <a:r>
              <a:rPr lang="en-GB" dirty="0" err="1"/>
              <a:t>wyau’r</a:t>
            </a:r>
            <a:r>
              <a:rPr lang="en-GB" dirty="0"/>
              <a:t> </a:t>
            </a:r>
            <a:r>
              <a:rPr lang="en-GB" dirty="0" err="1"/>
              <a:t>cyfryw</a:t>
            </a:r>
            <a:r>
              <a:rPr lang="en-GB" dirty="0"/>
              <a:t> </a:t>
            </a:r>
            <a:r>
              <a:rPr lang="en-GB" dirty="0" err="1"/>
              <a:t>anifail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Difrodi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ddifa</a:t>
            </a:r>
            <a:r>
              <a:rPr lang="en-GB" dirty="0"/>
              <a:t> </a:t>
            </a:r>
            <a:r>
              <a:rPr lang="en-GB" dirty="0" err="1"/>
              <a:t>safle</a:t>
            </a:r>
            <a:r>
              <a:rPr lang="en-GB" dirty="0"/>
              <a:t> </a:t>
            </a:r>
            <a:r>
              <a:rPr lang="en-GB" dirty="0" err="1"/>
              <a:t>bridio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orffwyso’r</a:t>
            </a:r>
            <a:r>
              <a:rPr lang="en-GB" dirty="0"/>
              <a:t> </a:t>
            </a:r>
            <a:r>
              <a:rPr lang="en-GB" dirty="0" err="1"/>
              <a:t>cyfryw</a:t>
            </a:r>
            <a:r>
              <a:rPr lang="en-GB" dirty="0"/>
              <a:t> </a:t>
            </a:r>
            <a:r>
              <a:rPr lang="en-GB" dirty="0" err="1"/>
              <a:t>anifail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929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16248-1F9C-4F2A-8F07-31BBD7C0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Gwarchod </a:t>
            </a:r>
            <a:r>
              <a:rPr lang="en-GB" dirty="0" err="1">
                <a:solidFill>
                  <a:schemeClr val="accent1"/>
                </a:solidFill>
              </a:rPr>
              <a:t>bywyd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gwyllt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yn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ystod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gwaith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cynaeafu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49F7AF-965F-48BE-AF0F-22789396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2" y="1916832"/>
            <a:ext cx="11425418" cy="45363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0" dirty="0" err="1">
                <a:solidFill>
                  <a:schemeClr val="tx1"/>
                </a:solidFill>
              </a:rPr>
              <a:t>Roedd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Swyddog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Cadwraeth</a:t>
            </a:r>
            <a:r>
              <a:rPr lang="en-GB" sz="2100" b="0" dirty="0">
                <a:solidFill>
                  <a:schemeClr val="tx1"/>
                </a:solidFill>
              </a:rPr>
              <a:t> a </a:t>
            </a:r>
            <a:r>
              <a:rPr lang="en-GB" sz="2100" b="0" dirty="0" err="1">
                <a:solidFill>
                  <a:schemeClr val="tx1"/>
                </a:solidFill>
              </a:rPr>
              <a:t>Threftadaeth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CNC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yn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cynnal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archwiliadau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rheolaidd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i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sicrhau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nad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oedd</a:t>
            </a:r>
            <a:r>
              <a:rPr lang="en-GB" sz="2100" b="0" dirty="0">
                <a:solidFill>
                  <a:schemeClr val="tx1"/>
                </a:solidFill>
              </a:rPr>
              <a:t> y </a:t>
            </a:r>
            <a:r>
              <a:rPr lang="en-GB" sz="2100" b="0" dirty="0" err="1">
                <a:solidFill>
                  <a:schemeClr val="tx1"/>
                </a:solidFill>
              </a:rPr>
              <a:t>gwaith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cwympo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coed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yn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difrodi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unrhyw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nythod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neu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ardaloedd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pwysig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i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fywyd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gwyllt</a:t>
            </a:r>
            <a:r>
              <a:rPr lang="en-GB" sz="2100" b="0" dirty="0">
                <a:solidFill>
                  <a:schemeClr val="tx1"/>
                </a:solidFill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0" dirty="0" err="1">
                <a:solidFill>
                  <a:schemeClr val="tx1"/>
                </a:solidFill>
              </a:rPr>
              <a:t>Cafodd</a:t>
            </a:r>
            <a:r>
              <a:rPr lang="en-GB" sz="2100" b="0" dirty="0">
                <a:solidFill>
                  <a:schemeClr val="tx1"/>
                </a:solidFill>
              </a:rPr>
              <a:t> y </a:t>
            </a:r>
            <a:r>
              <a:rPr lang="en-GB" sz="2100" b="0" dirty="0" err="1">
                <a:solidFill>
                  <a:schemeClr val="tx1"/>
                </a:solidFill>
              </a:rPr>
              <a:t>glaswellt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ar</a:t>
            </a:r>
            <a:r>
              <a:rPr lang="en-GB" sz="2100" b="0" dirty="0">
                <a:solidFill>
                  <a:schemeClr val="tx1"/>
                </a:solidFill>
              </a:rPr>
              <a:t> y </a:t>
            </a:r>
            <a:r>
              <a:rPr lang="en-GB" sz="2100" b="0" dirty="0" err="1">
                <a:solidFill>
                  <a:schemeClr val="tx1"/>
                </a:solidFill>
              </a:rPr>
              <a:t>safle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ei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dorri’n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fyr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cyn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dechrau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cwympo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coed</a:t>
            </a:r>
            <a:r>
              <a:rPr lang="en-GB" sz="2100" b="0" dirty="0">
                <a:solidFill>
                  <a:schemeClr val="tx1"/>
                </a:solidFill>
              </a:rPr>
              <a:t>, a </a:t>
            </a:r>
            <a:r>
              <a:rPr lang="en-GB" sz="2100" b="0" dirty="0" err="1">
                <a:solidFill>
                  <a:schemeClr val="tx1"/>
                </a:solidFill>
              </a:rPr>
              <a:t>symudwyd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cynefinoedd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nythu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posib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er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mwyn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atal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pathewod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rhag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nythu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wrth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i’r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gwaith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fynd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rhagddo</a:t>
            </a:r>
            <a:endParaRPr lang="en-GB" sz="21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0" dirty="0" err="1">
                <a:solidFill>
                  <a:schemeClr val="tx1"/>
                </a:solidFill>
              </a:rPr>
              <a:t>Cynhaliwyd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arolygon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ar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gyfer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rhywogaethau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eraill</a:t>
            </a:r>
            <a:r>
              <a:rPr lang="en-GB" sz="2100" b="0" dirty="0">
                <a:solidFill>
                  <a:schemeClr val="tx1"/>
                </a:solidFill>
              </a:rPr>
              <a:t> a </a:t>
            </a:r>
            <a:r>
              <a:rPr lang="en-GB" sz="2100" b="0" dirty="0" err="1">
                <a:solidFill>
                  <a:schemeClr val="tx1"/>
                </a:solidFill>
              </a:rPr>
              <a:t>warchodir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gan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Ewrop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ynghyd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ag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arolygon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adar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ysglyfaethus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arferol</a:t>
            </a:r>
            <a:r>
              <a:rPr lang="en-GB" sz="2100" b="0" dirty="0">
                <a:solidFill>
                  <a:schemeClr val="tx1"/>
                </a:solidFill>
              </a:rPr>
              <a:t> – </a:t>
            </a:r>
            <a:r>
              <a:rPr lang="en-GB" sz="2100" b="0" dirty="0" err="1">
                <a:solidFill>
                  <a:schemeClr val="tx1"/>
                </a:solidFill>
              </a:rPr>
              <a:t>symudwyd</a:t>
            </a:r>
            <a:r>
              <a:rPr lang="en-GB" sz="2100" b="0" dirty="0">
                <a:solidFill>
                  <a:schemeClr val="tx1"/>
                </a:solidFill>
              </a:rPr>
              <a:t> hen </a:t>
            </a:r>
            <a:r>
              <a:rPr lang="en-GB" sz="2100" b="0" dirty="0" err="1">
                <a:solidFill>
                  <a:schemeClr val="tx1"/>
                </a:solidFill>
              </a:rPr>
              <a:t>nythod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i’w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hatal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rhag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dychwelyd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i’r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safle</a:t>
            </a:r>
            <a:endParaRPr lang="en-GB" sz="21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0" dirty="0" err="1">
                <a:solidFill>
                  <a:schemeClr val="tx1"/>
                </a:solidFill>
              </a:rPr>
              <a:t>Cafodd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coed</a:t>
            </a:r>
            <a:r>
              <a:rPr lang="en-GB" sz="2100" b="0" dirty="0">
                <a:solidFill>
                  <a:schemeClr val="tx1"/>
                </a:solidFill>
              </a:rPr>
              <a:t> a </a:t>
            </a:r>
            <a:r>
              <a:rPr lang="en-GB" sz="2100" b="0" dirty="0" err="1">
                <a:solidFill>
                  <a:schemeClr val="tx1"/>
                </a:solidFill>
              </a:rPr>
              <a:t>pherthi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cynhenid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eu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cadw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lle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bo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modd</a:t>
            </a:r>
            <a:r>
              <a:rPr lang="en-GB" sz="2100" b="0" dirty="0">
                <a:solidFill>
                  <a:schemeClr val="tx1"/>
                </a:solidFill>
              </a:rPr>
              <a:t>, </a:t>
            </a:r>
            <a:r>
              <a:rPr lang="en-GB" sz="2100" b="0" dirty="0" err="1">
                <a:solidFill>
                  <a:schemeClr val="tx1"/>
                </a:solidFill>
              </a:rPr>
              <a:t>yn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ogystal</a:t>
            </a:r>
            <a:r>
              <a:rPr lang="en-GB" sz="2100" b="0" dirty="0">
                <a:solidFill>
                  <a:schemeClr val="tx1"/>
                </a:solidFill>
              </a:rPr>
              <a:t> â </a:t>
            </a:r>
            <a:r>
              <a:rPr lang="en-GB" sz="2100" b="0" dirty="0" err="1">
                <a:solidFill>
                  <a:schemeClr val="tx1"/>
                </a:solidFill>
              </a:rPr>
              <a:t>boncyffion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rhydd</a:t>
            </a:r>
            <a:r>
              <a:rPr lang="en-GB" sz="2100" b="0" dirty="0">
                <a:solidFill>
                  <a:schemeClr val="tx1"/>
                </a:solidFill>
              </a:rPr>
              <a:t> a </a:t>
            </a:r>
            <a:r>
              <a:rPr lang="en-GB" sz="2100" b="0" dirty="0" err="1">
                <a:solidFill>
                  <a:schemeClr val="tx1"/>
                </a:solidFill>
              </a:rPr>
              <a:t>choed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marw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sy’n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dal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i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sefyll</a:t>
            </a:r>
            <a:r>
              <a:rPr lang="en-GB" sz="2100" b="0" dirty="0">
                <a:solidFill>
                  <a:schemeClr val="tx1"/>
                </a:solidFill>
              </a:rPr>
              <a:t>, </a:t>
            </a:r>
            <a:r>
              <a:rPr lang="en-GB" sz="2100" b="0" dirty="0" err="1">
                <a:solidFill>
                  <a:schemeClr val="tx1"/>
                </a:solidFill>
              </a:rPr>
              <a:t>sy’n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hanfodol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i</a:t>
            </a:r>
            <a:r>
              <a:rPr lang="en-GB" sz="2100" b="0" dirty="0">
                <a:solidFill>
                  <a:schemeClr val="tx1"/>
                </a:solidFill>
              </a:rPr>
              <a:t> </a:t>
            </a:r>
            <a:r>
              <a:rPr lang="en-GB" sz="2100" b="0" dirty="0" err="1">
                <a:solidFill>
                  <a:schemeClr val="tx1"/>
                </a:solidFill>
              </a:rPr>
              <a:t>bryfed</a:t>
            </a:r>
            <a:r>
              <a:rPr lang="en-GB" sz="2100" b="0" dirty="0">
                <a:solidFill>
                  <a:schemeClr val="tx1"/>
                </a:solidFill>
              </a:rPr>
              <a:t> a </a:t>
            </a:r>
            <a:r>
              <a:rPr lang="en-GB" sz="2100" b="0" dirty="0" err="1">
                <a:solidFill>
                  <a:schemeClr val="tx1"/>
                </a:solidFill>
              </a:rPr>
              <a:t>ffyngau</a:t>
            </a:r>
            <a:r>
              <a:rPr lang="en-GB" sz="2100" b="0" dirty="0">
                <a:solidFill>
                  <a:schemeClr val="tx1"/>
                </a:solidFill>
              </a:rPr>
              <a:t>.</a:t>
            </a:r>
          </a:p>
          <a:p>
            <a:endParaRPr lang="en-GB" b="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13374-A376-4511-A3AA-DCE164F2B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614">
            <a:off x="5964984" y="4659473"/>
            <a:ext cx="6158266" cy="19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94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1040E-BA90-416F-8CA1-4FECDC934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601932"/>
          </a:xfrm>
        </p:spPr>
        <p:txBody>
          <a:bodyPr/>
          <a:lstStyle/>
          <a:p>
            <a:r>
              <a:rPr lang="en-GB" dirty="0" err="1">
                <a:solidFill>
                  <a:srgbClr val="0091A5"/>
                </a:solidFill>
              </a:rPr>
              <a:t>Cyfathrebu</a:t>
            </a:r>
            <a:br>
              <a:rPr lang="en-GB" dirty="0"/>
            </a:br>
            <a:r>
              <a:rPr lang="en-GB" dirty="0"/>
              <a:t>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D94EC9-ADD6-4EF4-93C3-33F74169F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1" y="1415519"/>
            <a:ext cx="3356690" cy="4750034"/>
          </a:xfr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E6F8A-7D66-442E-8C41-3079A09F5EF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2529" y="1415519"/>
            <a:ext cx="5429250" cy="2486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9D5019-BD6A-4AD7-9050-F59F786AD7C1}"/>
              </a:ext>
            </a:extLst>
          </p:cNvPr>
          <p:cNvSpPr txBox="1"/>
          <p:nvPr/>
        </p:nvSpPr>
        <p:spPr>
          <a:xfrm>
            <a:off x="431801" y="6273358"/>
            <a:ext cx="542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1A5"/>
                </a:solidFill>
              </a:rPr>
              <a:t>#</a:t>
            </a:r>
            <a:r>
              <a:rPr lang="en-GB" b="1" dirty="0" err="1">
                <a:solidFill>
                  <a:srgbClr val="0091A5"/>
                </a:solidFill>
              </a:rPr>
              <a:t>ProsiectBETWS</a:t>
            </a:r>
            <a:r>
              <a:rPr lang="en-GB" b="1" dirty="0">
                <a:solidFill>
                  <a:srgbClr val="0091A5"/>
                </a:solidFill>
              </a:rPr>
              <a:t> #</a:t>
            </a:r>
            <a:r>
              <a:rPr lang="en-GB" b="1" dirty="0" err="1">
                <a:solidFill>
                  <a:srgbClr val="0091A5"/>
                </a:solidFill>
              </a:rPr>
              <a:t>Corris</a:t>
            </a:r>
            <a:r>
              <a:rPr lang="en-GB" b="1" dirty="0">
                <a:solidFill>
                  <a:srgbClr val="0091A5"/>
                </a:solidFill>
              </a:rPr>
              <a:t> @</a:t>
            </a:r>
            <a:r>
              <a:rPr lang="en-GB" b="1" dirty="0" err="1">
                <a:solidFill>
                  <a:srgbClr val="0091A5"/>
                </a:solidFill>
              </a:rPr>
              <a:t>NatResWales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93065-A4E7-4B93-8F69-6DCBB9986672}"/>
              </a:ext>
            </a:extLst>
          </p:cNvPr>
          <p:cNvSpPr txBox="1"/>
          <p:nvPr/>
        </p:nvSpPr>
        <p:spPr>
          <a:xfrm>
            <a:off x="4052529" y="4134981"/>
            <a:ext cx="3859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dirty="0" err="1"/>
              <a:t>Roedd</a:t>
            </a:r>
            <a:r>
              <a:rPr lang="en-GB" sz="2000" dirty="0"/>
              <a:t> </a:t>
            </a:r>
            <a:r>
              <a:rPr lang="en-GB" sz="2000" dirty="0" err="1"/>
              <a:t>cyfathrebu</a:t>
            </a:r>
            <a:r>
              <a:rPr lang="en-GB" sz="2000" dirty="0"/>
              <a:t> </a:t>
            </a:r>
            <a:r>
              <a:rPr lang="en-GB" sz="2000" dirty="0" err="1"/>
              <a:t>da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hollbwysig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ystod</a:t>
            </a:r>
            <a:r>
              <a:rPr lang="en-GB" sz="2000" dirty="0"/>
              <a:t> </a:t>
            </a:r>
            <a:r>
              <a:rPr lang="en-GB" sz="2000" dirty="0" err="1"/>
              <a:t>gwaith</a:t>
            </a:r>
            <a:r>
              <a:rPr lang="en-GB" sz="2000" dirty="0"/>
              <a:t> </a:t>
            </a:r>
            <a:r>
              <a:rPr lang="en-GB" sz="2000" dirty="0" err="1"/>
              <a:t>cynllunio</a:t>
            </a:r>
            <a:r>
              <a:rPr lang="en-GB" sz="2000" dirty="0"/>
              <a:t> a </a:t>
            </a:r>
            <a:r>
              <a:rPr lang="en-GB" sz="2000" dirty="0" err="1"/>
              <a:t>chynnal</a:t>
            </a:r>
            <a:r>
              <a:rPr lang="en-GB" sz="2000" dirty="0"/>
              <a:t> y </a:t>
            </a:r>
            <a:r>
              <a:rPr lang="en-GB" sz="2000" dirty="0" err="1"/>
              <a:t>prosiect</a:t>
            </a:r>
            <a:r>
              <a:rPr lang="en-GB" sz="2000" dirty="0"/>
              <a:t>, </a:t>
            </a:r>
            <a:r>
              <a:rPr lang="en-GB" sz="2000" dirty="0" err="1"/>
              <a:t>er</a:t>
            </a:r>
            <a:r>
              <a:rPr lang="en-GB" sz="2000" dirty="0"/>
              <a:t> </a:t>
            </a:r>
            <a:r>
              <a:rPr lang="en-GB" sz="2000" dirty="0" err="1"/>
              <a:t>mwyn</a:t>
            </a:r>
            <a:r>
              <a:rPr lang="en-GB" sz="2000" dirty="0"/>
              <a:t> </a:t>
            </a:r>
            <a:r>
              <a:rPr lang="en-GB" sz="2000" dirty="0" err="1"/>
              <a:t>rhoi’r</a:t>
            </a:r>
            <a:r>
              <a:rPr lang="en-GB" sz="2000" dirty="0"/>
              <a:t> </a:t>
            </a:r>
            <a:r>
              <a:rPr lang="en-GB" sz="2000" dirty="0" err="1"/>
              <a:t>wybodaeth</a:t>
            </a:r>
            <a:r>
              <a:rPr lang="en-GB" sz="2000" dirty="0"/>
              <a:t> </a:t>
            </a:r>
            <a:r>
              <a:rPr lang="en-GB" sz="2000" dirty="0" err="1"/>
              <a:t>ddiweddaraf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bobl</a:t>
            </a:r>
            <a:r>
              <a:rPr lang="en-GB" sz="2000" dirty="0"/>
              <a:t> </a:t>
            </a:r>
            <a:r>
              <a:rPr lang="en-GB" sz="2000" dirty="0" err="1"/>
              <a:t>leol</a:t>
            </a:r>
            <a:r>
              <a:rPr lang="en-GB" sz="2000" dirty="0"/>
              <a:t> a </a:t>
            </a:r>
            <a:r>
              <a:rPr lang="en-GB" sz="2000" dirty="0" err="1"/>
              <a:t>defnyddwyr</a:t>
            </a:r>
            <a:r>
              <a:rPr lang="en-GB" sz="2000" dirty="0"/>
              <a:t> y </a:t>
            </a:r>
            <a:r>
              <a:rPr lang="en-GB" sz="2000" dirty="0" err="1"/>
              <a:t>ffyrdd</a:t>
            </a:r>
            <a:r>
              <a:rPr lang="en-GB" sz="20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07C337-8145-4D87-AFC1-785F3CBE3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0" y="3567648"/>
            <a:ext cx="4098211" cy="307365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90200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3202-ACD8-4A1E-A798-DF55E601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730250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Golwg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yn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ôl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ar</a:t>
            </a:r>
            <a:r>
              <a:rPr lang="en-GB" dirty="0">
                <a:solidFill>
                  <a:schemeClr val="accent1"/>
                </a:solidFill>
              </a:rPr>
              <a:t> y </a:t>
            </a:r>
            <a:r>
              <a:rPr lang="en-GB" dirty="0" err="1">
                <a:solidFill>
                  <a:schemeClr val="accent1"/>
                </a:solidFill>
              </a:rPr>
              <a:t>prosiect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3DD57-2E25-4B17-BD6B-8B0BA6A79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1363514"/>
            <a:ext cx="8775700" cy="1595586"/>
          </a:xfrm>
          <a:solidFill>
            <a:srgbClr val="0091A5"/>
          </a:solidFill>
        </p:spPr>
        <p:txBody>
          <a:bodyPr/>
          <a:lstStyle/>
          <a:p>
            <a:r>
              <a:rPr lang="en-GB" sz="2200" dirty="0" err="1">
                <a:solidFill>
                  <a:schemeClr val="bg1"/>
                </a:solidFill>
              </a:rPr>
              <a:t>Mae’r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  <a:hlinkClick r:id="rId3"/>
              </a:rPr>
              <a:t>fideo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hwn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yn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edrych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yn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ôl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ar</a:t>
            </a:r>
            <a:r>
              <a:rPr lang="en-GB" sz="2200" dirty="0">
                <a:solidFill>
                  <a:schemeClr val="bg1"/>
                </a:solidFill>
              </a:rPr>
              <a:t> y </a:t>
            </a:r>
            <a:r>
              <a:rPr lang="en-GB" sz="2200" dirty="0" err="1">
                <a:solidFill>
                  <a:schemeClr val="bg1"/>
                </a:solidFill>
              </a:rPr>
              <a:t>gwaith</a:t>
            </a:r>
            <a:r>
              <a:rPr lang="en-GB" sz="2200" dirty="0">
                <a:solidFill>
                  <a:schemeClr val="bg1"/>
                </a:solidFill>
              </a:rPr>
              <a:t> a </a:t>
            </a:r>
            <a:r>
              <a:rPr lang="en-GB" sz="2200" dirty="0" err="1">
                <a:solidFill>
                  <a:schemeClr val="bg1"/>
                </a:solidFill>
              </a:rPr>
              <a:t>gyflawnwyd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fel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rhan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o’r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prosiect</a:t>
            </a:r>
            <a:r>
              <a:rPr lang="en-GB" sz="2200" dirty="0">
                <a:solidFill>
                  <a:schemeClr val="bg1"/>
                </a:solidFill>
              </a:rPr>
              <a:t>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sz="2200" dirty="0">
                <a:solidFill>
                  <a:schemeClr val="bg1"/>
                </a:solidFill>
              </a:rPr>
              <a:t>2.39 </a:t>
            </a:r>
            <a:r>
              <a:rPr lang="en-GB" sz="2200" dirty="0" err="1">
                <a:solidFill>
                  <a:schemeClr val="bg1"/>
                </a:solidFill>
              </a:rPr>
              <a:t>munud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93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B69804-9AAD-482E-8445-215935F45C23}"/>
              </a:ext>
            </a:extLst>
          </p:cNvPr>
          <p:cNvSpPr txBox="1">
            <a:spLocks/>
          </p:cNvSpPr>
          <p:nvPr/>
        </p:nvSpPr>
        <p:spPr>
          <a:xfrm>
            <a:off x="431800" y="545523"/>
            <a:ext cx="8775700" cy="5487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accent1"/>
                </a:solidFill>
              </a:rPr>
              <a:t>Cynllun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ôl-gwympo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AE66E2-892D-4766-AB21-6DDF27509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174601"/>
            <a:ext cx="5384384" cy="4536356"/>
          </a:xfrm>
        </p:spPr>
        <p:txBody>
          <a:bodyPr/>
          <a:lstStyle/>
          <a:p>
            <a:r>
              <a:rPr lang="en-GB" sz="2200" b="0">
                <a:solidFill>
                  <a:schemeClr val="tx1"/>
                </a:solidFill>
              </a:rPr>
              <a:t>Adferwyd </a:t>
            </a:r>
            <a:r>
              <a:rPr lang="en-GB" sz="2200" b="0" dirty="0">
                <a:solidFill>
                  <a:schemeClr val="tx1"/>
                </a:solidFill>
              </a:rPr>
              <a:t>y </a:t>
            </a:r>
            <a:r>
              <a:rPr lang="en-GB" sz="2200" b="0" dirty="0" err="1">
                <a:solidFill>
                  <a:schemeClr val="tx1"/>
                </a:solidFill>
              </a:rPr>
              <a:t>safle’n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blanhigfa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ar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safle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coetir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hynafol</a:t>
            </a:r>
            <a:r>
              <a:rPr lang="en-GB" sz="2200" b="0" dirty="0">
                <a:solidFill>
                  <a:schemeClr val="tx1"/>
                </a:solidFill>
              </a:rPr>
              <a:t>, </a:t>
            </a:r>
            <a:r>
              <a:rPr lang="en-GB" sz="2200" b="0" dirty="0" err="1">
                <a:solidFill>
                  <a:schemeClr val="tx1"/>
                </a:solidFill>
              </a:rPr>
              <a:t>gydag</a:t>
            </a:r>
            <a:r>
              <a:rPr lang="en-GB" sz="2200" b="0" dirty="0">
                <a:solidFill>
                  <a:schemeClr val="tx1"/>
                </a:solidFill>
              </a:rPr>
              <a:t> ecosystem </a:t>
            </a:r>
            <a:r>
              <a:rPr lang="en-GB" sz="2200" b="0" dirty="0" err="1">
                <a:solidFill>
                  <a:schemeClr val="tx1"/>
                </a:solidFill>
              </a:rPr>
              <a:t>coetir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hynafol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>
                <a:solidFill>
                  <a:schemeClr val="tx1"/>
                </a:solidFill>
              </a:rPr>
              <a:t>a rheolwyd y coetir trwy </a:t>
            </a:r>
            <a:r>
              <a:rPr lang="en-GB" sz="2200" b="0" dirty="0" err="1">
                <a:solidFill>
                  <a:schemeClr val="tx1"/>
                </a:solidFill>
              </a:rPr>
              <a:t>ddefnyddio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err="1">
                <a:solidFill>
                  <a:schemeClr val="tx1"/>
                </a:solidFill>
              </a:rPr>
              <a:t>egwyddorion</a:t>
            </a:r>
            <a:r>
              <a:rPr lang="en-GB" sz="2200" b="0">
                <a:solidFill>
                  <a:schemeClr val="tx1"/>
                </a:solidFill>
              </a:rPr>
              <a:t> Rheoli Adnoddau Naturiol </a:t>
            </a:r>
            <a:r>
              <a:rPr lang="en-GB" sz="2200" b="0" err="1">
                <a:solidFill>
                  <a:schemeClr val="tx1"/>
                </a:solidFill>
              </a:rPr>
              <a:t>yn</a:t>
            </a:r>
            <a:r>
              <a:rPr lang="en-GB" sz="2200" b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G</a:t>
            </a:r>
            <a:r>
              <a:rPr lang="en-GB" sz="2200" b="0">
                <a:solidFill>
                  <a:schemeClr val="tx1"/>
                </a:solidFill>
              </a:rPr>
              <a:t>ynaliadwy </a:t>
            </a:r>
            <a:r>
              <a:rPr lang="en-GB" sz="2200" b="0" dirty="0">
                <a:solidFill>
                  <a:schemeClr val="tx1"/>
                </a:solidFill>
              </a:rPr>
              <a:t>(</a:t>
            </a:r>
            <a:r>
              <a:rPr lang="en-GB" sz="2200" b="0" dirty="0" err="1">
                <a:solidFill>
                  <a:schemeClr val="tx1"/>
                </a:solidFill>
              </a:rPr>
              <a:t>SMNR</a:t>
            </a:r>
            <a:r>
              <a:rPr lang="en-GB" sz="2200" b="0" dirty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75BFB6-5365-4C52-88BC-D9BE0A556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88" y="1286432"/>
            <a:ext cx="4089223" cy="532629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06175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978" y="2681111"/>
            <a:ext cx="11334044" cy="1890255"/>
          </a:xfrm>
        </p:spPr>
        <p:txBody>
          <a:bodyPr/>
          <a:lstStyle/>
          <a:p>
            <a:br>
              <a:rPr lang="en-GB" dirty="0"/>
            </a:br>
            <a:br>
              <a:rPr lang="en-GB" sz="4000" dirty="0"/>
            </a:br>
            <a:br>
              <a:rPr lang="en-GB" sz="4000" dirty="0">
                <a:solidFill>
                  <a:srgbClr val="0091A5"/>
                </a:solidFill>
              </a:rPr>
            </a:br>
            <a:br>
              <a:rPr lang="en-GB" sz="4000" dirty="0">
                <a:solidFill>
                  <a:srgbClr val="0091A5"/>
                </a:solidFill>
              </a:rPr>
            </a:br>
            <a:r>
              <a:rPr lang="en-GB" sz="4000" dirty="0" err="1">
                <a:solidFill>
                  <a:schemeClr val="accent1"/>
                </a:solidFill>
              </a:rPr>
              <a:t>Cysylltwch</a:t>
            </a:r>
            <a:r>
              <a:rPr lang="en-GB" sz="4000" dirty="0">
                <a:solidFill>
                  <a:schemeClr val="accent1"/>
                </a:solidFill>
              </a:rPr>
              <a:t> â </a:t>
            </a:r>
            <a:r>
              <a:rPr lang="en-GB" sz="4000" dirty="0" err="1">
                <a:solidFill>
                  <a:schemeClr val="accent1"/>
                </a:solidFill>
              </a:rPr>
              <a:t>ni</a:t>
            </a:r>
            <a:r>
              <a:rPr lang="en-GB" sz="4000" dirty="0">
                <a:solidFill>
                  <a:schemeClr val="accent1"/>
                </a:solidFill>
              </a:rPr>
              <a:t>! </a:t>
            </a:r>
            <a:r>
              <a:rPr lang="en-GB" sz="4000" dirty="0">
                <a:solidFill>
                  <a:schemeClr val="accent1"/>
                </a:solidFill>
                <a:hlinkClick r:id="rId3"/>
              </a:rPr>
              <a:t>addysg@cyfoethnaturiolcymru.gov.uk</a:t>
            </a:r>
            <a:r>
              <a:rPr lang="en-GB" sz="4000" dirty="0">
                <a:solidFill>
                  <a:schemeClr val="accent1"/>
                </a:solidFill>
              </a:rPr>
              <a:t>      www.cyfoethnaturiolcymru.gov.uk/dysgu</a:t>
            </a:r>
            <a:br>
              <a:rPr lang="en-GB" sz="4000" dirty="0">
                <a:solidFill>
                  <a:schemeClr val="accent1"/>
                </a:solidFill>
              </a:rPr>
            </a:br>
            <a:br>
              <a:rPr lang="en-GB" sz="4000" dirty="0">
                <a:solidFill>
                  <a:srgbClr val="0091A5"/>
                </a:solidFill>
              </a:rPr>
            </a:br>
            <a:br>
              <a:rPr lang="en-GB" sz="4000" dirty="0">
                <a:solidFill>
                  <a:srgbClr val="0091A5"/>
                </a:solidFill>
              </a:rPr>
            </a:br>
            <a:br>
              <a:rPr lang="en-GB" sz="4000" dirty="0">
                <a:solidFill>
                  <a:srgbClr val="0091A5"/>
                </a:solidFill>
              </a:rPr>
            </a:br>
            <a:r>
              <a:rPr lang="en-GB" sz="4000" dirty="0">
                <a:solidFill>
                  <a:srgbClr val="0091A5"/>
                </a:solidFill>
              </a:rPr>
              <a:t> </a:t>
            </a:r>
            <a:br>
              <a:rPr lang="en-GB" dirty="0">
                <a:solidFill>
                  <a:srgbClr val="0091A5"/>
                </a:solidFill>
              </a:rPr>
            </a:br>
            <a:br>
              <a:rPr lang="en-GB" dirty="0"/>
            </a:br>
            <a:endParaRPr lang="en-GB" sz="1800" baseline="30000" dirty="0">
              <a:solidFill>
                <a:srgbClr val="009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0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2B3C-694F-45E3-8F83-0D497F0A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705452"/>
          </a:xfrm>
        </p:spPr>
        <p:txBody>
          <a:bodyPr/>
          <a:lstStyle/>
          <a:p>
            <a:r>
              <a:rPr lang="en-GB" dirty="0">
                <a:solidFill>
                  <a:srgbClr val="0091A5"/>
                </a:solidFill>
              </a:rPr>
              <a:t>Hanes y </a:t>
            </a:r>
            <a:r>
              <a:rPr lang="en-GB" dirty="0" err="1">
                <a:solidFill>
                  <a:srgbClr val="0091A5"/>
                </a:solidFill>
              </a:rPr>
              <a:t>safle</a:t>
            </a:r>
            <a:endParaRPr lang="en-GB" dirty="0">
              <a:solidFill>
                <a:srgbClr val="0091A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CB3C9-0EA0-4B75-AD10-A51A523EF63E}"/>
              </a:ext>
            </a:extLst>
          </p:cNvPr>
          <p:cNvSpPr txBox="1"/>
          <p:nvPr/>
        </p:nvSpPr>
        <p:spPr>
          <a:xfrm>
            <a:off x="358649" y="1204072"/>
            <a:ext cx="10224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Wedi’r</a:t>
            </a:r>
            <a:r>
              <a:rPr lang="en-GB" sz="2000" dirty="0"/>
              <a:t> </a:t>
            </a:r>
            <a:r>
              <a:rPr lang="en-GB" sz="2000" dirty="0" err="1"/>
              <a:t>Rhyfel</a:t>
            </a:r>
            <a:r>
              <a:rPr lang="en-GB" sz="2000" dirty="0"/>
              <a:t> </a:t>
            </a:r>
            <a:r>
              <a:rPr lang="en-GB" sz="2000" dirty="0" err="1"/>
              <a:t>Byd</a:t>
            </a:r>
            <a:r>
              <a:rPr lang="en-GB" sz="2000" dirty="0"/>
              <a:t> </a:t>
            </a:r>
            <a:r>
              <a:rPr lang="en-GB" sz="2000" dirty="0" err="1"/>
              <a:t>Cyntaf</a:t>
            </a:r>
            <a:r>
              <a:rPr lang="en-GB" sz="2000" dirty="0"/>
              <a:t>, </a:t>
            </a:r>
            <a:r>
              <a:rPr lang="en-GB" sz="2000" dirty="0" err="1"/>
              <a:t>roedd</a:t>
            </a:r>
            <a:r>
              <a:rPr lang="en-GB" sz="2000" dirty="0"/>
              <a:t> </a:t>
            </a:r>
            <a:r>
              <a:rPr lang="en-GB" sz="2000" dirty="0" err="1"/>
              <a:t>angen</a:t>
            </a:r>
            <a:r>
              <a:rPr lang="en-GB" sz="2000" dirty="0"/>
              <a:t> </a:t>
            </a:r>
            <a:r>
              <a:rPr lang="en-GB" sz="2000" dirty="0" err="1"/>
              <a:t>ailadeiladu</a:t>
            </a:r>
            <a:r>
              <a:rPr lang="en-GB" sz="2000" dirty="0"/>
              <a:t> a </a:t>
            </a:r>
            <a:r>
              <a:rPr lang="en-GB" sz="2000" dirty="0" err="1"/>
              <a:t>chynnal</a:t>
            </a:r>
            <a:r>
              <a:rPr lang="en-GB" sz="2000" dirty="0"/>
              <a:t> </a:t>
            </a:r>
            <a:r>
              <a:rPr lang="en-GB" sz="2000" dirty="0" err="1"/>
              <a:t>cronfa</a:t>
            </a:r>
            <a:r>
              <a:rPr lang="en-GB" sz="2000" dirty="0"/>
              <a:t> </a:t>
            </a:r>
            <a:r>
              <a:rPr lang="en-GB" sz="2000" dirty="0" err="1"/>
              <a:t>wrth</a:t>
            </a:r>
            <a:r>
              <a:rPr lang="en-GB" sz="2000" dirty="0"/>
              <a:t> </a:t>
            </a:r>
            <a:r>
              <a:rPr lang="en-GB" sz="2000" dirty="0" err="1"/>
              <a:t>gefn</a:t>
            </a:r>
            <a:r>
              <a:rPr lang="en-GB" sz="2000" dirty="0"/>
              <a:t> o </a:t>
            </a:r>
            <a:r>
              <a:rPr lang="en-GB" sz="2000" dirty="0" err="1"/>
              <a:t>goed</a:t>
            </a:r>
            <a:r>
              <a:rPr lang="en-GB" sz="2000" dirty="0"/>
              <a:t> </a:t>
            </a:r>
            <a:r>
              <a:rPr lang="en-GB" sz="2000" dirty="0" err="1"/>
              <a:t>er</a:t>
            </a:r>
            <a:r>
              <a:rPr lang="en-GB" sz="2000" dirty="0"/>
              <a:t> </a:t>
            </a:r>
            <a:r>
              <a:rPr lang="en-GB" sz="2000" dirty="0" err="1"/>
              <a:t>mwyn</a:t>
            </a:r>
            <a:r>
              <a:rPr lang="en-GB" sz="2000" dirty="0"/>
              <a:t> </a:t>
            </a:r>
            <a:r>
              <a:rPr lang="en-GB" sz="2000" dirty="0" err="1"/>
              <a:t>diwallu</a:t>
            </a:r>
            <a:r>
              <a:rPr lang="en-GB" sz="2000" dirty="0"/>
              <a:t> </a:t>
            </a:r>
            <a:r>
              <a:rPr lang="en-GB" sz="2000" dirty="0" err="1"/>
              <a:t>anghenion</a:t>
            </a:r>
            <a:r>
              <a:rPr lang="en-GB" sz="2000" dirty="0"/>
              <a:t> </a:t>
            </a:r>
            <a:r>
              <a:rPr lang="en-GB" sz="2000" dirty="0" err="1"/>
              <a:t>pren</a:t>
            </a:r>
            <a:r>
              <a:rPr lang="en-GB" sz="2000" dirty="0"/>
              <a:t> </a:t>
            </a:r>
            <a:r>
              <a:rPr lang="en-GB" sz="2000" dirty="0" err="1"/>
              <a:t>Prydain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gyfer</a:t>
            </a:r>
            <a:r>
              <a:rPr lang="en-GB" sz="2000" dirty="0"/>
              <a:t> y </a:t>
            </a:r>
            <a:r>
              <a:rPr lang="en-GB" sz="2000" dirty="0" err="1"/>
              <a:t>dyfodol</a:t>
            </a:r>
            <a:r>
              <a:rPr lang="en-GB" sz="2000" dirty="0"/>
              <a:t> </a:t>
            </a:r>
            <a:r>
              <a:rPr lang="en-GB" sz="2000" dirty="0" err="1"/>
              <a:t>agos</a:t>
            </a:r>
            <a:r>
              <a:rPr lang="en-GB" sz="2000" dirty="0"/>
              <a:t>. </a:t>
            </a:r>
            <a:r>
              <a:rPr lang="en-GB" sz="2000" dirty="0" err="1"/>
              <a:t>Arweiniodd</a:t>
            </a:r>
            <a:r>
              <a:rPr lang="en-GB" sz="2000" dirty="0"/>
              <a:t> </a:t>
            </a:r>
            <a:r>
              <a:rPr lang="en-GB" sz="2000" dirty="0" err="1"/>
              <a:t>hyn</a:t>
            </a:r>
            <a:r>
              <a:rPr lang="en-GB" sz="2000" dirty="0"/>
              <a:t> at </a:t>
            </a:r>
            <a:r>
              <a:rPr lang="en-GB" sz="2000" dirty="0" err="1"/>
              <a:t>greu’r</a:t>
            </a:r>
            <a:r>
              <a:rPr lang="en-GB" sz="2000" dirty="0"/>
              <a:t> </a:t>
            </a:r>
            <a:r>
              <a:rPr lang="en-GB" sz="2000" dirty="0" err="1"/>
              <a:t>Comisiwn</a:t>
            </a:r>
            <a:r>
              <a:rPr lang="en-GB" sz="2000" dirty="0"/>
              <a:t> </a:t>
            </a:r>
            <a:r>
              <a:rPr lang="en-GB" sz="2000" dirty="0" err="1"/>
              <a:t>Coedwigaeth</a:t>
            </a:r>
            <a:r>
              <a:rPr lang="en-GB" sz="2000" dirty="0"/>
              <a:t> </a:t>
            </a:r>
            <a:r>
              <a:rPr lang="en-GB" sz="2000" dirty="0" err="1"/>
              <a:t>ym</a:t>
            </a:r>
            <a:r>
              <a:rPr lang="en-GB" sz="2000" dirty="0"/>
              <a:t> 1919.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56504461-5EA6-42FA-8A67-186ED9872C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1" y="2242104"/>
            <a:ext cx="10224007" cy="321373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19C95C-AD46-40BE-BD13-E333BF2F71D1}"/>
              </a:ext>
            </a:extLst>
          </p:cNvPr>
          <p:cNvSpPr txBox="1"/>
          <p:nvPr/>
        </p:nvSpPr>
        <p:spPr>
          <a:xfrm>
            <a:off x="395225" y="5589808"/>
            <a:ext cx="102605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 </a:t>
            </a:r>
            <a:r>
              <a:rPr lang="en-GB" sz="2000" dirty="0" err="1"/>
              <a:t>ganlyniad</a:t>
            </a:r>
            <a:r>
              <a:rPr lang="en-GB" sz="2000" dirty="0"/>
              <a:t> </a:t>
            </a:r>
            <a:r>
              <a:rPr lang="en-GB" sz="2000" dirty="0" err="1"/>
              <a:t>i’r</a:t>
            </a:r>
            <a:r>
              <a:rPr lang="en-GB" sz="2000" dirty="0"/>
              <a:t> </a:t>
            </a:r>
            <a:r>
              <a:rPr lang="en-GB" sz="2000" dirty="0" err="1"/>
              <a:t>ymdrech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blannu</a:t>
            </a:r>
            <a:r>
              <a:rPr lang="en-GB" sz="2000" dirty="0"/>
              <a:t> </a:t>
            </a:r>
            <a:r>
              <a:rPr lang="en-GB" sz="2000" dirty="0" err="1"/>
              <a:t>coed</a:t>
            </a:r>
            <a:r>
              <a:rPr lang="en-GB" sz="2000" dirty="0"/>
              <a:t>, </a:t>
            </a:r>
            <a:r>
              <a:rPr lang="en-GB" sz="2000" dirty="0" err="1"/>
              <a:t>cafodd</a:t>
            </a:r>
            <a:r>
              <a:rPr lang="en-GB" sz="2000" dirty="0"/>
              <a:t> bloc </a:t>
            </a:r>
            <a:r>
              <a:rPr lang="en-GB" sz="2000" dirty="0" err="1"/>
              <a:t>Bont</a:t>
            </a:r>
            <a:r>
              <a:rPr lang="en-GB" sz="2000" dirty="0"/>
              <a:t> Evans </a:t>
            </a:r>
            <a:r>
              <a:rPr lang="en-GB" sz="2000" dirty="0" err="1"/>
              <a:t>ei</a:t>
            </a:r>
            <a:r>
              <a:rPr lang="en-GB" sz="2000" dirty="0"/>
              <a:t> </a:t>
            </a:r>
            <a:r>
              <a:rPr lang="en-GB" sz="2000" dirty="0" err="1"/>
              <a:t>blannu</a:t>
            </a:r>
            <a:r>
              <a:rPr lang="en-GB" sz="2000" dirty="0"/>
              <a:t> </a:t>
            </a:r>
            <a:r>
              <a:rPr lang="en-GB" sz="2000" dirty="0" err="1"/>
              <a:t>ychydig</a:t>
            </a:r>
            <a:r>
              <a:rPr lang="en-GB" sz="2000" dirty="0"/>
              <a:t> </a:t>
            </a:r>
            <a:r>
              <a:rPr lang="en-GB" sz="2000" dirty="0" err="1"/>
              <a:t>cyn</a:t>
            </a:r>
            <a:r>
              <a:rPr lang="en-GB" sz="2000" dirty="0"/>
              <a:t> yr Ail </a:t>
            </a:r>
            <a:r>
              <a:rPr lang="en-GB" sz="2000" dirty="0" err="1"/>
              <a:t>Ryfel</a:t>
            </a:r>
            <a:r>
              <a:rPr lang="en-GB" sz="2000" dirty="0"/>
              <a:t> </a:t>
            </a:r>
            <a:r>
              <a:rPr lang="en-GB" sz="2000" dirty="0" err="1"/>
              <a:t>Byd</a:t>
            </a:r>
            <a:r>
              <a:rPr lang="en-GB" sz="2000" dirty="0"/>
              <a:t>.</a:t>
            </a:r>
          </a:p>
          <a:p>
            <a:endParaRPr lang="en-GB" sz="1200" b="1" dirty="0">
              <a:solidFill>
                <a:srgbClr val="0091A5"/>
              </a:solidFill>
            </a:endParaRPr>
          </a:p>
          <a:p>
            <a:r>
              <a:rPr lang="en-GB" sz="2000" b="1" dirty="0" err="1">
                <a:solidFill>
                  <a:srgbClr val="0091A5"/>
                </a:solidFill>
              </a:rPr>
              <a:t>Cwestiwn</a:t>
            </a:r>
            <a:r>
              <a:rPr lang="en-GB" sz="2000" b="1" dirty="0">
                <a:solidFill>
                  <a:srgbClr val="0091A5"/>
                </a:solidFill>
              </a:rPr>
              <a:t> – </a:t>
            </a:r>
            <a:r>
              <a:rPr lang="en-GB" sz="2000" b="1" dirty="0" err="1">
                <a:solidFill>
                  <a:srgbClr val="0091A5"/>
                </a:solidFill>
              </a:rPr>
              <a:t>pam</a:t>
            </a:r>
            <a:r>
              <a:rPr lang="en-GB" sz="2000" b="1" dirty="0">
                <a:solidFill>
                  <a:srgbClr val="0091A5"/>
                </a:solidFill>
              </a:rPr>
              <a:t> </a:t>
            </a:r>
            <a:r>
              <a:rPr lang="en-GB" sz="2000" b="1" dirty="0" err="1">
                <a:solidFill>
                  <a:srgbClr val="0091A5"/>
                </a:solidFill>
              </a:rPr>
              <a:t>wnaethon</a:t>
            </a:r>
            <a:r>
              <a:rPr lang="en-GB" sz="2000" b="1" dirty="0">
                <a:solidFill>
                  <a:srgbClr val="0091A5"/>
                </a:solidFill>
              </a:rPr>
              <a:t> </a:t>
            </a:r>
            <a:r>
              <a:rPr lang="en-GB" sz="2000" b="1" dirty="0" err="1">
                <a:solidFill>
                  <a:srgbClr val="0091A5"/>
                </a:solidFill>
              </a:rPr>
              <a:t>nhw</a:t>
            </a:r>
            <a:r>
              <a:rPr lang="en-GB" sz="2000" b="1" dirty="0">
                <a:solidFill>
                  <a:srgbClr val="0091A5"/>
                </a:solidFill>
              </a:rPr>
              <a:t> </a:t>
            </a:r>
            <a:r>
              <a:rPr lang="en-GB" sz="2000" b="1" dirty="0" err="1">
                <a:solidFill>
                  <a:srgbClr val="0091A5"/>
                </a:solidFill>
              </a:rPr>
              <a:t>ddewis</a:t>
            </a:r>
            <a:r>
              <a:rPr lang="en-GB" sz="2000" b="1" dirty="0">
                <a:solidFill>
                  <a:srgbClr val="0091A5"/>
                </a:solidFill>
              </a:rPr>
              <a:t> y </a:t>
            </a:r>
            <a:r>
              <a:rPr lang="en-GB" sz="2000" b="1" dirty="0" err="1">
                <a:solidFill>
                  <a:srgbClr val="0091A5"/>
                </a:solidFill>
              </a:rPr>
              <a:t>tir</a:t>
            </a:r>
            <a:r>
              <a:rPr lang="en-GB" sz="2000" b="1" dirty="0">
                <a:solidFill>
                  <a:srgbClr val="0091A5"/>
                </a:solidFill>
              </a:rPr>
              <a:t> </a:t>
            </a:r>
            <a:r>
              <a:rPr lang="en-GB" sz="2000" b="1" dirty="0" err="1">
                <a:solidFill>
                  <a:srgbClr val="0091A5"/>
                </a:solidFill>
              </a:rPr>
              <a:t>uwchben</a:t>
            </a:r>
            <a:r>
              <a:rPr lang="en-GB" sz="2000" b="1" dirty="0">
                <a:solidFill>
                  <a:srgbClr val="0091A5"/>
                </a:solidFill>
              </a:rPr>
              <a:t> </a:t>
            </a:r>
            <a:r>
              <a:rPr lang="en-GB" sz="2000" b="1" dirty="0" err="1">
                <a:solidFill>
                  <a:srgbClr val="0091A5"/>
                </a:solidFill>
              </a:rPr>
              <a:t>Ceinws</a:t>
            </a:r>
            <a:r>
              <a:rPr lang="en-GB" sz="2000" b="1" dirty="0">
                <a:solidFill>
                  <a:srgbClr val="0091A5"/>
                </a:solidFill>
              </a:rPr>
              <a:t> </a:t>
            </a:r>
            <a:r>
              <a:rPr lang="en-GB" sz="2000" b="1" dirty="0" err="1">
                <a:solidFill>
                  <a:srgbClr val="0091A5"/>
                </a:solidFill>
              </a:rPr>
              <a:t>i</a:t>
            </a:r>
            <a:r>
              <a:rPr lang="en-GB" sz="2000" b="1" dirty="0">
                <a:solidFill>
                  <a:srgbClr val="0091A5"/>
                </a:solidFill>
              </a:rPr>
              <a:t> </a:t>
            </a:r>
            <a:r>
              <a:rPr lang="en-GB" sz="2000" b="1" dirty="0" err="1">
                <a:solidFill>
                  <a:srgbClr val="0091A5"/>
                </a:solidFill>
              </a:rPr>
              <a:t>blannu’r</a:t>
            </a:r>
            <a:r>
              <a:rPr lang="en-GB" sz="2000" b="1" dirty="0">
                <a:solidFill>
                  <a:srgbClr val="0091A5"/>
                </a:solidFill>
              </a:rPr>
              <a:t> </a:t>
            </a:r>
            <a:r>
              <a:rPr lang="en-GB" sz="2000" b="1" dirty="0" err="1">
                <a:solidFill>
                  <a:srgbClr val="0091A5"/>
                </a:solidFill>
              </a:rPr>
              <a:t>holl</a:t>
            </a:r>
            <a:r>
              <a:rPr lang="en-GB" sz="2000" b="1" dirty="0">
                <a:solidFill>
                  <a:srgbClr val="0091A5"/>
                </a:solidFill>
              </a:rPr>
              <a:t> </a:t>
            </a:r>
            <a:r>
              <a:rPr lang="en-GB" sz="2000" b="1" dirty="0" err="1">
                <a:solidFill>
                  <a:srgbClr val="0091A5"/>
                </a:solidFill>
              </a:rPr>
              <a:t>goed</a:t>
            </a:r>
            <a:r>
              <a:rPr lang="en-GB" sz="2000" b="1" dirty="0">
                <a:solidFill>
                  <a:srgbClr val="0091A5"/>
                </a:solidFill>
              </a:rPr>
              <a:t>?</a:t>
            </a:r>
          </a:p>
          <a:p>
            <a:endParaRPr lang="en-GB" sz="10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12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28F5-7571-46E9-B634-AED1E3A9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811107"/>
          </a:xfrm>
        </p:spPr>
        <p:txBody>
          <a:bodyPr/>
          <a:lstStyle/>
          <a:p>
            <a:r>
              <a:rPr lang="en-GB" dirty="0">
                <a:solidFill>
                  <a:srgbClr val="0091A5"/>
                </a:solidFill>
              </a:rPr>
              <a:t>Hanes y </a:t>
            </a:r>
            <a:r>
              <a:rPr lang="en-GB" dirty="0" err="1">
                <a:solidFill>
                  <a:srgbClr val="0091A5"/>
                </a:solidFill>
              </a:rPr>
              <a:t>safle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D9F3F1-8EB1-4D41-8AC0-5D267C6417AE}"/>
              </a:ext>
            </a:extLst>
          </p:cNvPr>
          <p:cNvSpPr/>
          <p:nvPr/>
        </p:nvSpPr>
        <p:spPr>
          <a:xfrm>
            <a:off x="201013" y="1677269"/>
            <a:ext cx="574163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dirty="0" err="1"/>
              <a:t>Roedd</a:t>
            </a:r>
            <a:r>
              <a:rPr lang="en-GB" sz="1900" dirty="0"/>
              <a:t> </a:t>
            </a:r>
            <a:r>
              <a:rPr lang="en-GB" sz="1900" dirty="0" err="1"/>
              <a:t>hi’n</a:t>
            </a:r>
            <a:r>
              <a:rPr lang="en-GB" sz="1900" dirty="0"/>
              <a:t> </a:t>
            </a:r>
            <a:r>
              <a:rPr lang="en-GB" sz="1900" dirty="0" err="1"/>
              <a:t>anodd</a:t>
            </a:r>
            <a:r>
              <a:rPr lang="en-GB" sz="1900" dirty="0"/>
              <a:t> </a:t>
            </a:r>
            <a:r>
              <a:rPr lang="en-GB" sz="1900" dirty="0" err="1"/>
              <a:t>ceisio</a:t>
            </a:r>
            <a:r>
              <a:rPr lang="en-GB" sz="1900" dirty="0"/>
              <a:t> </a:t>
            </a:r>
            <a:r>
              <a:rPr lang="en-GB" sz="1900" dirty="0" err="1"/>
              <a:t>sicrhau</a:t>
            </a:r>
            <a:r>
              <a:rPr lang="en-GB" sz="1900" dirty="0"/>
              <a:t> </a:t>
            </a:r>
            <a:r>
              <a:rPr lang="en-GB" sz="1900" dirty="0" err="1"/>
              <a:t>cydbwysedd</a:t>
            </a:r>
            <a:r>
              <a:rPr lang="en-GB" sz="1900" dirty="0"/>
              <a:t> </a:t>
            </a:r>
            <a:r>
              <a:rPr lang="en-GB" sz="1900" dirty="0" err="1"/>
              <a:t>rhwng</a:t>
            </a:r>
            <a:r>
              <a:rPr lang="en-GB" sz="1900" dirty="0"/>
              <a:t> yr </a:t>
            </a:r>
            <a:r>
              <a:rPr lang="en-GB" sz="1900" dirty="0" err="1"/>
              <a:t>angen</a:t>
            </a:r>
            <a:r>
              <a:rPr lang="en-GB" sz="1900" dirty="0"/>
              <a:t> </a:t>
            </a:r>
            <a:r>
              <a:rPr lang="en-GB" sz="1900" dirty="0" err="1"/>
              <a:t>i</a:t>
            </a:r>
            <a:r>
              <a:rPr lang="en-GB" sz="1900" dirty="0"/>
              <a:t> </a:t>
            </a:r>
            <a:r>
              <a:rPr lang="en-GB" sz="1900" dirty="0" err="1"/>
              <a:t>gynhyrchu</a:t>
            </a:r>
            <a:r>
              <a:rPr lang="en-GB" sz="1900" dirty="0"/>
              <a:t> </a:t>
            </a:r>
            <a:r>
              <a:rPr lang="en-GB" sz="1900" dirty="0" err="1"/>
              <a:t>bwyd</a:t>
            </a:r>
            <a:r>
              <a:rPr lang="en-GB" sz="1900" dirty="0"/>
              <a:t> </a:t>
            </a:r>
            <a:r>
              <a:rPr lang="en-GB" sz="1900" dirty="0" err="1"/>
              <a:t>cartref</a:t>
            </a:r>
            <a:r>
              <a:rPr lang="en-GB" sz="1900" dirty="0"/>
              <a:t> a </a:t>
            </a:r>
            <a:r>
              <a:rPr lang="en-GB" sz="1900" dirty="0" err="1"/>
              <a:t>chanfod</a:t>
            </a:r>
            <a:r>
              <a:rPr lang="en-GB" sz="1900" dirty="0"/>
              <a:t> </a:t>
            </a:r>
            <a:r>
              <a:rPr lang="en-GB" sz="1900" dirty="0" err="1"/>
              <a:t>tir</a:t>
            </a:r>
            <a:r>
              <a:rPr lang="en-GB" sz="1900" dirty="0"/>
              <a:t> </a:t>
            </a:r>
            <a:r>
              <a:rPr lang="en-GB" sz="1900" dirty="0" err="1"/>
              <a:t>i</a:t>
            </a:r>
            <a:r>
              <a:rPr lang="en-GB" sz="1900" dirty="0"/>
              <a:t> </a:t>
            </a:r>
            <a:r>
              <a:rPr lang="en-GB" sz="1900" dirty="0" err="1"/>
              <a:t>blannu</a:t>
            </a:r>
            <a:r>
              <a:rPr lang="en-GB" sz="1900" dirty="0"/>
              <a:t> </a:t>
            </a:r>
            <a:r>
              <a:rPr lang="en-GB" sz="1900" dirty="0" err="1"/>
              <a:t>coed</a:t>
            </a:r>
            <a:r>
              <a:rPr lang="en-GB" sz="1900" dirty="0"/>
              <a:t>.  </a:t>
            </a:r>
          </a:p>
          <a:p>
            <a:endParaRPr lang="en-GB" sz="1900" dirty="0"/>
          </a:p>
          <a:p>
            <a:r>
              <a:rPr lang="en-GB" sz="1900" dirty="0" err="1"/>
              <a:t>Gyda</a:t>
            </a:r>
            <a:r>
              <a:rPr lang="en-GB" sz="1900" dirty="0"/>
              <a:t> </a:t>
            </a:r>
            <a:r>
              <a:rPr lang="en-GB" sz="1900" dirty="0" err="1"/>
              <a:t>thir</a:t>
            </a:r>
            <a:r>
              <a:rPr lang="en-GB" sz="1900" dirty="0"/>
              <a:t> </a:t>
            </a:r>
            <a:r>
              <a:rPr lang="en-GB" sz="1900" dirty="0" err="1"/>
              <a:t>amaeth</a:t>
            </a:r>
            <a:r>
              <a:rPr lang="en-GB" sz="1900" dirty="0"/>
              <a:t> </a:t>
            </a:r>
            <a:r>
              <a:rPr lang="en-GB" sz="1900" dirty="0" err="1"/>
              <a:t>da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brin</a:t>
            </a:r>
            <a:r>
              <a:rPr lang="en-GB" sz="1900" dirty="0"/>
              <a:t> </a:t>
            </a:r>
            <a:r>
              <a:rPr lang="en-GB" sz="1900" dirty="0" err="1"/>
              <a:t>ar</a:t>
            </a:r>
            <a:r>
              <a:rPr lang="en-GB" sz="1900" dirty="0"/>
              <a:t> y </a:t>
            </a:r>
            <a:r>
              <a:rPr lang="en-GB" sz="1900" dirty="0" err="1"/>
              <a:t>naw</a:t>
            </a:r>
            <a:r>
              <a:rPr lang="en-GB" sz="1900" dirty="0"/>
              <a:t>, </a:t>
            </a:r>
            <a:r>
              <a:rPr lang="en-GB" sz="1900" dirty="0" err="1"/>
              <a:t>symudodd</a:t>
            </a:r>
            <a:r>
              <a:rPr lang="en-GB" sz="1900" dirty="0"/>
              <a:t> y </a:t>
            </a:r>
            <a:r>
              <a:rPr lang="en-GB" sz="1900" dirty="0" err="1"/>
              <a:t>gwaith</a:t>
            </a:r>
            <a:r>
              <a:rPr lang="en-GB" sz="1900" dirty="0"/>
              <a:t> </a:t>
            </a:r>
            <a:r>
              <a:rPr lang="en-GB" sz="1900" err="1"/>
              <a:t>plannu’n</a:t>
            </a:r>
            <a:r>
              <a:rPr lang="en-GB" sz="1900"/>
              <a:t> raddol </a:t>
            </a:r>
            <a:r>
              <a:rPr lang="en-GB" sz="1900" dirty="0" err="1"/>
              <a:t>tua’r</a:t>
            </a:r>
            <a:r>
              <a:rPr lang="en-GB" sz="1900" dirty="0"/>
              <a:t> </a:t>
            </a:r>
            <a:r>
              <a:rPr lang="en-GB" sz="1900" dirty="0" err="1"/>
              <a:t>ucheldir</a:t>
            </a:r>
            <a:r>
              <a:rPr lang="en-GB" sz="1900" dirty="0"/>
              <a:t> a </a:t>
            </a:r>
            <a:r>
              <a:rPr lang="en-GB" sz="1900" dirty="0" err="1"/>
              <a:t>thir</a:t>
            </a:r>
            <a:r>
              <a:rPr lang="en-GB" sz="1900" dirty="0"/>
              <a:t> </a:t>
            </a:r>
            <a:r>
              <a:rPr lang="en-GB" sz="1900" dirty="0" err="1"/>
              <a:t>ymylol</a:t>
            </a:r>
            <a:r>
              <a:rPr lang="en-GB" sz="1900" dirty="0"/>
              <a:t> </a:t>
            </a:r>
            <a:r>
              <a:rPr lang="en-GB" sz="1900" dirty="0" err="1"/>
              <a:t>anaddas</a:t>
            </a:r>
            <a:r>
              <a:rPr lang="en-GB" sz="1900" dirty="0"/>
              <a:t> </a:t>
            </a:r>
            <a:r>
              <a:rPr lang="en-GB" sz="1900" dirty="0" err="1"/>
              <a:t>i</a:t>
            </a:r>
            <a:r>
              <a:rPr lang="en-GB" sz="1900" dirty="0"/>
              <a:t> </a:t>
            </a:r>
            <a:r>
              <a:rPr lang="en-GB" sz="1900" dirty="0" err="1"/>
              <a:t>gnydau</a:t>
            </a:r>
            <a:r>
              <a:rPr lang="en-GB" sz="1900" dirty="0"/>
              <a:t>. </a:t>
            </a:r>
          </a:p>
          <a:p>
            <a:endParaRPr lang="en-GB" sz="1900" dirty="0"/>
          </a:p>
          <a:p>
            <a:r>
              <a:rPr lang="en-GB" sz="1900" dirty="0" err="1"/>
              <a:t>Wedi’i</a:t>
            </a:r>
            <a:r>
              <a:rPr lang="en-GB" sz="1900" dirty="0"/>
              <a:t> </a:t>
            </a:r>
            <a:r>
              <a:rPr lang="en-GB" sz="1900" dirty="0" err="1"/>
              <a:t>blannu</a:t>
            </a:r>
            <a:r>
              <a:rPr lang="en-GB" sz="1900" dirty="0"/>
              <a:t> </a:t>
            </a:r>
            <a:r>
              <a:rPr lang="en-GB" sz="1900" dirty="0" err="1"/>
              <a:t>ychydig</a:t>
            </a:r>
            <a:r>
              <a:rPr lang="en-GB" sz="1900" dirty="0"/>
              <a:t> </a:t>
            </a:r>
            <a:r>
              <a:rPr lang="en-GB" sz="1900" dirty="0" err="1"/>
              <a:t>cyn</a:t>
            </a:r>
            <a:r>
              <a:rPr lang="en-GB" sz="1900" dirty="0"/>
              <a:t> yr Ail </a:t>
            </a:r>
            <a:r>
              <a:rPr lang="en-GB" sz="1900" dirty="0" err="1"/>
              <a:t>Ryfel</a:t>
            </a:r>
            <a:r>
              <a:rPr lang="en-GB" sz="1900" dirty="0"/>
              <a:t> </a:t>
            </a:r>
            <a:r>
              <a:rPr lang="en-GB" sz="1900" dirty="0" err="1"/>
              <a:t>Byd</a:t>
            </a:r>
            <a:r>
              <a:rPr lang="en-GB" sz="1900" dirty="0"/>
              <a:t>, </a:t>
            </a:r>
            <a:r>
              <a:rPr lang="en-GB" sz="1900" dirty="0" err="1"/>
              <a:t>gan</a:t>
            </a:r>
            <a:r>
              <a:rPr lang="en-GB" sz="1900" dirty="0"/>
              <a:t> </a:t>
            </a:r>
            <a:r>
              <a:rPr lang="en-GB" sz="1900" dirty="0" err="1"/>
              <a:t>dyfu</a:t>
            </a:r>
            <a:r>
              <a:rPr lang="en-GB" sz="1900" dirty="0"/>
              <a:t> </a:t>
            </a:r>
            <a:r>
              <a:rPr lang="en-GB" sz="1900" dirty="0" err="1"/>
              <a:t>ar</a:t>
            </a:r>
            <a:r>
              <a:rPr lang="en-GB" sz="1900" dirty="0"/>
              <a:t> </a:t>
            </a:r>
            <a:r>
              <a:rPr lang="en-GB" sz="1900" dirty="0" err="1"/>
              <a:t>lethr</a:t>
            </a:r>
            <a:r>
              <a:rPr lang="en-GB" sz="1900" dirty="0"/>
              <a:t> </a:t>
            </a:r>
            <a:r>
              <a:rPr lang="en-GB" sz="1900" dirty="0" err="1"/>
              <a:t>hynod</a:t>
            </a:r>
            <a:r>
              <a:rPr lang="en-GB" sz="1900" dirty="0"/>
              <a:t> </a:t>
            </a:r>
            <a:r>
              <a:rPr lang="en-GB" sz="1900" dirty="0" err="1"/>
              <a:t>serth</a:t>
            </a:r>
            <a:r>
              <a:rPr lang="en-GB" sz="1900" dirty="0"/>
              <a:t> </a:t>
            </a:r>
            <a:r>
              <a:rPr lang="en-GB" sz="1900" dirty="0" err="1"/>
              <a:t>ar</a:t>
            </a:r>
            <a:r>
              <a:rPr lang="en-GB" sz="1900" dirty="0"/>
              <a:t> </a:t>
            </a:r>
            <a:r>
              <a:rPr lang="en-GB" sz="1900" dirty="0" err="1"/>
              <a:t>ongl</a:t>
            </a:r>
            <a:r>
              <a:rPr lang="en-GB" sz="1900" dirty="0"/>
              <a:t> 60 </a:t>
            </a:r>
            <a:r>
              <a:rPr lang="en-GB" sz="1900" dirty="0" err="1"/>
              <a:t>gradd</a:t>
            </a:r>
            <a:r>
              <a:rPr lang="en-GB" sz="1900" dirty="0"/>
              <a:t> </a:t>
            </a:r>
            <a:r>
              <a:rPr lang="en-GB" sz="1900" dirty="0" err="1"/>
              <a:t>mewn</a:t>
            </a:r>
            <a:r>
              <a:rPr lang="en-GB" sz="1900" dirty="0"/>
              <a:t> </a:t>
            </a:r>
            <a:r>
              <a:rPr lang="en-GB" sz="1900" dirty="0" err="1"/>
              <a:t>rhai</a:t>
            </a:r>
            <a:r>
              <a:rPr lang="en-GB" sz="1900" dirty="0"/>
              <a:t> </a:t>
            </a:r>
            <a:r>
              <a:rPr lang="en-GB" sz="1900" dirty="0" err="1"/>
              <a:t>llefydd</a:t>
            </a:r>
            <a:r>
              <a:rPr lang="en-GB" sz="1900" dirty="0"/>
              <a:t>, </a:t>
            </a:r>
            <a:r>
              <a:rPr lang="en-GB" sz="1900" dirty="0" err="1"/>
              <a:t>roedd</a:t>
            </a:r>
            <a:r>
              <a:rPr lang="en-GB" sz="1900" dirty="0"/>
              <a:t> bloc </a:t>
            </a:r>
            <a:r>
              <a:rPr lang="en-GB" sz="1900" dirty="0" err="1"/>
              <a:t>Bont</a:t>
            </a:r>
            <a:r>
              <a:rPr lang="en-GB" sz="1900" dirty="0"/>
              <a:t> Evans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enghraifft</a:t>
            </a:r>
            <a:r>
              <a:rPr lang="en-GB" sz="1900" dirty="0"/>
              <a:t> </a:t>
            </a:r>
            <a:r>
              <a:rPr lang="en-GB" sz="1900" dirty="0" err="1"/>
              <a:t>glasurol</a:t>
            </a:r>
            <a:r>
              <a:rPr lang="en-GB" sz="1900" dirty="0"/>
              <a:t> o </a:t>
            </a:r>
            <a:r>
              <a:rPr lang="en-GB" sz="1900" dirty="0" err="1"/>
              <a:t>blannu</a:t>
            </a:r>
            <a:r>
              <a:rPr lang="en-GB" sz="1900" dirty="0"/>
              <a:t> </a:t>
            </a:r>
            <a:r>
              <a:rPr lang="en-GB" sz="1900" dirty="0" err="1"/>
              <a:t>coed</a:t>
            </a:r>
            <a:r>
              <a:rPr lang="en-GB" sz="1900" dirty="0"/>
              <a:t> </a:t>
            </a:r>
            <a:r>
              <a:rPr lang="en-GB" sz="1900" dirty="0" err="1"/>
              <a:t>ar</a:t>
            </a:r>
            <a:r>
              <a:rPr lang="en-GB" sz="1900" dirty="0"/>
              <a:t> dir </a:t>
            </a:r>
            <a:r>
              <a:rPr lang="en-GB" sz="1900" dirty="0" err="1"/>
              <a:t>ymylol</a:t>
            </a:r>
            <a:r>
              <a:rPr lang="en-GB" sz="1900" dirty="0"/>
              <a:t>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FF279-51D0-4F7E-A8AC-1C7EB95133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544" y="1952160"/>
            <a:ext cx="6043548" cy="340690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D869C3-49D5-4362-AB87-95CDDD89E287}"/>
              </a:ext>
            </a:extLst>
          </p:cNvPr>
          <p:cNvSpPr txBox="1"/>
          <p:nvPr/>
        </p:nvSpPr>
        <p:spPr>
          <a:xfrm>
            <a:off x="212030" y="5711952"/>
            <a:ext cx="11597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/>
              <a:t>Ffynidwydden </a:t>
            </a:r>
            <a:r>
              <a:rPr lang="en-GB" sz="1900" dirty="0"/>
              <a:t>Douglas a </a:t>
            </a:r>
            <a:r>
              <a:rPr lang="en-GB" sz="1900" dirty="0" err="1"/>
              <a:t>hemlog</a:t>
            </a:r>
            <a:r>
              <a:rPr lang="en-GB" sz="1900" dirty="0"/>
              <a:t> y </a:t>
            </a:r>
            <a:r>
              <a:rPr lang="en-GB" sz="1900" dirty="0" err="1"/>
              <a:t>Gorllewin</a:t>
            </a:r>
            <a:r>
              <a:rPr lang="en-GB" sz="1900" dirty="0"/>
              <a:t> </a:t>
            </a:r>
            <a:r>
              <a:rPr lang="en-GB" sz="1900" dirty="0" err="1"/>
              <a:t>oedd</a:t>
            </a:r>
            <a:r>
              <a:rPr lang="en-GB" sz="1900" dirty="0"/>
              <a:t> y </a:t>
            </a:r>
            <a:r>
              <a:rPr lang="en-GB" sz="1900" dirty="0" err="1"/>
              <a:t>prif</a:t>
            </a:r>
            <a:r>
              <a:rPr lang="en-GB" sz="1900" dirty="0"/>
              <a:t> </a:t>
            </a:r>
            <a:r>
              <a:rPr lang="en-GB" sz="1900" dirty="0" err="1"/>
              <a:t>fathau</a:t>
            </a:r>
            <a:r>
              <a:rPr lang="en-GB" sz="1900" dirty="0"/>
              <a:t> a </a:t>
            </a:r>
            <a:r>
              <a:rPr lang="en-GB" sz="1900" dirty="0" err="1"/>
              <a:t>blannwyd</a:t>
            </a:r>
            <a:r>
              <a:rPr lang="en-GB" sz="1900" dirty="0"/>
              <a:t>,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ogystal</a:t>
            </a:r>
            <a:r>
              <a:rPr lang="en-GB" sz="1900" dirty="0"/>
              <a:t> â </a:t>
            </a:r>
            <a:r>
              <a:rPr lang="en-GB" sz="1900" dirty="0" err="1"/>
              <a:t>sbriws</a:t>
            </a:r>
            <a:r>
              <a:rPr lang="en-GB" sz="1900" dirty="0"/>
              <a:t> </a:t>
            </a:r>
            <a:r>
              <a:rPr lang="en-GB" sz="1900" dirty="0" err="1"/>
              <a:t>Sitca</a:t>
            </a:r>
            <a:r>
              <a:rPr lang="en-GB" sz="1900" dirty="0"/>
              <a:t>, </a:t>
            </a:r>
            <a:r>
              <a:rPr lang="en-GB" sz="1900" dirty="0" err="1"/>
              <a:t>sbriwsen</a:t>
            </a:r>
            <a:r>
              <a:rPr lang="en-GB" sz="1900" dirty="0"/>
              <a:t> </a:t>
            </a:r>
            <a:r>
              <a:rPr lang="en-GB" sz="1900" dirty="0" err="1"/>
              <a:t>Norwy</a:t>
            </a:r>
            <a:r>
              <a:rPr lang="en-GB" sz="1900" dirty="0"/>
              <a:t>, </a:t>
            </a:r>
            <a:r>
              <a:rPr lang="en-GB" sz="1900" dirty="0" err="1"/>
              <a:t>Cryptomeria</a:t>
            </a:r>
            <a:r>
              <a:rPr lang="en-GB" sz="1900" dirty="0"/>
              <a:t> ac </a:t>
            </a:r>
            <a:r>
              <a:rPr lang="en-GB" sz="1900" dirty="0" err="1"/>
              <a:t>ychydig</a:t>
            </a:r>
            <a:r>
              <a:rPr lang="en-GB" sz="1900" dirty="0"/>
              <a:t> o </a:t>
            </a:r>
            <a:r>
              <a:rPr lang="en-GB" sz="1900" dirty="0" err="1"/>
              <a:t>rywogaethau</a:t>
            </a:r>
            <a:r>
              <a:rPr lang="en-GB" sz="1900" dirty="0"/>
              <a:t> </a:t>
            </a:r>
            <a:r>
              <a:rPr lang="en-GB" sz="1900" dirty="0" err="1"/>
              <a:t>collddail</a:t>
            </a:r>
            <a:r>
              <a:rPr lang="en-GB" sz="1900" dirty="0"/>
              <a:t> </a:t>
            </a:r>
            <a:r>
              <a:rPr lang="en-GB" sz="1900" dirty="0" err="1"/>
              <a:t>cymysg</a:t>
            </a:r>
            <a:r>
              <a:rPr lang="en-GB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37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07D3-FA64-4E1E-8965-28D838A7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525679"/>
            <a:ext cx="8775700" cy="364998"/>
          </a:xfrm>
        </p:spPr>
        <p:txBody>
          <a:bodyPr/>
          <a:lstStyle/>
          <a:p>
            <a:r>
              <a:rPr lang="en-GB" dirty="0" err="1">
                <a:solidFill>
                  <a:srgbClr val="0091A5"/>
                </a:solidFill>
              </a:rPr>
              <a:t>Cyflwyniad</a:t>
            </a:r>
            <a:r>
              <a:rPr lang="en-GB" dirty="0">
                <a:solidFill>
                  <a:srgbClr val="0091A5"/>
                </a:solidFill>
              </a:rPr>
              <a:t> </a:t>
            </a:r>
            <a:r>
              <a:rPr lang="en-GB" dirty="0" err="1">
                <a:solidFill>
                  <a:srgbClr val="0091A5"/>
                </a:solidFill>
              </a:rPr>
              <a:t>i</a:t>
            </a:r>
            <a:r>
              <a:rPr lang="en-GB" dirty="0">
                <a:solidFill>
                  <a:srgbClr val="0091A5"/>
                </a:solidFill>
              </a:rPr>
              <a:t> </a:t>
            </a:r>
            <a:r>
              <a:rPr lang="en-GB" dirty="0" err="1">
                <a:solidFill>
                  <a:srgbClr val="0091A5"/>
                </a:solidFill>
              </a:rPr>
              <a:t>Brosiect</a:t>
            </a:r>
            <a:r>
              <a:rPr lang="en-GB" dirty="0">
                <a:solidFill>
                  <a:srgbClr val="0091A5"/>
                </a:solidFill>
              </a:rPr>
              <a:t> </a:t>
            </a:r>
            <a:r>
              <a:rPr lang="en-GB" dirty="0" err="1">
                <a:solidFill>
                  <a:srgbClr val="0091A5"/>
                </a:solidFill>
              </a:rPr>
              <a:t>BETWS</a:t>
            </a:r>
            <a:endParaRPr lang="en-GB" dirty="0">
              <a:solidFill>
                <a:srgbClr val="0091A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700BB-F013-47F7-8929-FE153CFFF885}"/>
              </a:ext>
            </a:extLst>
          </p:cNvPr>
          <p:cNvSpPr txBox="1"/>
          <p:nvPr/>
        </p:nvSpPr>
        <p:spPr>
          <a:xfrm>
            <a:off x="6216782" y="998566"/>
            <a:ext cx="597521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2100" dirty="0"/>
              <a:t>	</a:t>
            </a:r>
          </a:p>
          <a:p>
            <a:r>
              <a:rPr lang="en-GB" sz="2100" dirty="0" err="1"/>
              <a:t>Sefydlwyd</a:t>
            </a:r>
            <a:r>
              <a:rPr lang="en-GB" sz="2100" dirty="0"/>
              <a:t> </a:t>
            </a:r>
            <a:r>
              <a:rPr lang="en-GB" sz="2100" dirty="0" err="1"/>
              <a:t>prosiect</a:t>
            </a:r>
            <a:r>
              <a:rPr lang="en-GB" sz="2100" dirty="0"/>
              <a:t> </a:t>
            </a:r>
            <a:r>
              <a:rPr lang="en-GB" sz="2100" dirty="0" err="1"/>
              <a:t>BETWS</a:t>
            </a:r>
            <a:r>
              <a:rPr lang="en-GB" sz="2100" dirty="0"/>
              <a:t> </a:t>
            </a:r>
            <a:r>
              <a:rPr lang="en-GB" sz="2100" dirty="0" err="1"/>
              <a:t>er</a:t>
            </a:r>
            <a:r>
              <a:rPr lang="en-GB" sz="2100" dirty="0"/>
              <a:t> </a:t>
            </a:r>
            <a:r>
              <a:rPr lang="en-GB" sz="2100" dirty="0" err="1"/>
              <a:t>mwyn</a:t>
            </a:r>
            <a:r>
              <a:rPr lang="en-GB" sz="2100" dirty="0"/>
              <a:t>:</a:t>
            </a:r>
          </a:p>
          <a:p>
            <a:endParaRPr lang="en-GB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 err="1"/>
              <a:t>Cwympo</a:t>
            </a:r>
            <a:r>
              <a:rPr lang="en-GB" sz="2100" dirty="0"/>
              <a:t> </a:t>
            </a:r>
            <a:r>
              <a:rPr lang="en-GB" sz="2100" dirty="0" err="1"/>
              <a:t>coed</a:t>
            </a:r>
            <a:r>
              <a:rPr lang="en-GB" sz="2100" dirty="0"/>
              <a:t> </a:t>
            </a:r>
            <a:r>
              <a:rPr lang="en-GB" sz="2100" dirty="0" err="1"/>
              <a:t>conifferaidd</a:t>
            </a:r>
            <a:r>
              <a:rPr lang="en-GB" sz="2100" dirty="0"/>
              <a:t> </a:t>
            </a:r>
            <a:r>
              <a:rPr lang="en-GB" sz="2100" dirty="0" err="1"/>
              <a:t>yn</a:t>
            </a:r>
            <a:r>
              <a:rPr lang="en-GB" sz="2100" dirty="0"/>
              <a:t> </a:t>
            </a:r>
            <a:r>
              <a:rPr lang="en-GB" sz="2100" dirty="0" err="1"/>
              <a:t>agos</a:t>
            </a:r>
            <a:r>
              <a:rPr lang="en-GB" sz="2100" dirty="0"/>
              <a:t> at </a:t>
            </a:r>
            <a:r>
              <a:rPr lang="en-GB" sz="2100" dirty="0" err="1"/>
              <a:t>Bont</a:t>
            </a:r>
            <a:r>
              <a:rPr lang="en-GB" sz="2100" dirty="0"/>
              <a:t> Evans, </a:t>
            </a:r>
            <a:r>
              <a:rPr lang="en-GB" sz="2100" dirty="0" err="1"/>
              <a:t>ger</a:t>
            </a:r>
            <a:r>
              <a:rPr lang="en-GB" sz="2100" dirty="0"/>
              <a:t> </a:t>
            </a:r>
            <a:r>
              <a:rPr lang="en-GB" sz="2100" dirty="0" err="1"/>
              <a:t>Ceinws</a:t>
            </a:r>
            <a:r>
              <a:rPr lang="en-GB" sz="2100" dirty="0"/>
              <a:t> </a:t>
            </a:r>
            <a:r>
              <a:rPr lang="en-GB" sz="2100" dirty="0" err="1"/>
              <a:t>ym</a:t>
            </a:r>
            <a:r>
              <a:rPr lang="en-GB" sz="2100" dirty="0"/>
              <a:t> </a:t>
            </a:r>
            <a:r>
              <a:rPr lang="en-GB" sz="2100" dirty="0" err="1"/>
              <a:t>Mhowys</a:t>
            </a:r>
            <a:r>
              <a:rPr lang="en-GB" sz="2100" dirty="0"/>
              <a:t>.</a:t>
            </a:r>
          </a:p>
          <a:p>
            <a:endParaRPr lang="en-GB" sz="2100" dirty="0"/>
          </a:p>
          <a:p>
            <a:r>
              <a:rPr lang="en-GB" sz="2100" dirty="0" err="1"/>
              <a:t>Oherwydd</a:t>
            </a:r>
            <a:r>
              <a:rPr lang="en-GB" sz="2100" dirty="0"/>
              <a:t> </a:t>
            </a:r>
            <a:r>
              <a:rPr lang="en-GB" sz="2100" dirty="0" err="1"/>
              <a:t>maint</a:t>
            </a:r>
            <a:r>
              <a:rPr lang="en-GB" sz="2100" dirty="0"/>
              <a:t> y </a:t>
            </a:r>
            <a:r>
              <a:rPr lang="en-GB" sz="2100" dirty="0" err="1"/>
              <a:t>coed</a:t>
            </a:r>
            <a:r>
              <a:rPr lang="en-GB" sz="2100" dirty="0"/>
              <a:t> </a:t>
            </a:r>
            <a:r>
              <a:rPr lang="en-GB" sz="2100" dirty="0" err="1"/>
              <a:t>a’r</a:t>
            </a:r>
            <a:r>
              <a:rPr lang="en-GB" sz="2100" dirty="0"/>
              <a:t> </a:t>
            </a:r>
            <a:r>
              <a:rPr lang="en-GB" sz="2100" dirty="0" err="1"/>
              <a:t>tirwedd</a:t>
            </a:r>
            <a:r>
              <a:rPr lang="en-GB" sz="2100" dirty="0"/>
              <a:t> </a:t>
            </a:r>
            <a:r>
              <a:rPr lang="en-GB" sz="2100" dirty="0" err="1"/>
              <a:t>anodd</a:t>
            </a:r>
            <a:r>
              <a:rPr lang="en-GB" sz="2100" dirty="0"/>
              <a:t>, </a:t>
            </a:r>
            <a:r>
              <a:rPr lang="en-GB" sz="2100" dirty="0" err="1"/>
              <a:t>roedd</a:t>
            </a:r>
            <a:r>
              <a:rPr lang="en-GB" sz="2100" dirty="0"/>
              <a:t> y </a:t>
            </a:r>
            <a:r>
              <a:rPr lang="en-GB" sz="2100" dirty="0" err="1"/>
              <a:t>prosiect</a:t>
            </a:r>
            <a:r>
              <a:rPr lang="en-GB" sz="2100" dirty="0"/>
              <a:t> </a:t>
            </a:r>
            <a:r>
              <a:rPr lang="en-GB" sz="2100" dirty="0" err="1"/>
              <a:t>hwn</a:t>
            </a:r>
            <a:r>
              <a:rPr lang="en-GB" sz="2100" dirty="0"/>
              <a:t> </a:t>
            </a:r>
            <a:r>
              <a:rPr lang="en-GB" sz="2100" dirty="0" err="1"/>
              <a:t>yn</a:t>
            </a:r>
            <a:r>
              <a:rPr lang="en-GB" sz="2100" dirty="0"/>
              <a:t> </a:t>
            </a:r>
            <a:r>
              <a:rPr lang="en-GB" sz="2100" dirty="0" err="1"/>
              <a:t>enghraifft</a:t>
            </a:r>
            <a:r>
              <a:rPr lang="en-GB" sz="2100" dirty="0"/>
              <a:t> o </a:t>
            </a:r>
            <a:r>
              <a:rPr lang="en-GB" sz="2100" dirty="0" err="1"/>
              <a:t>waith</a:t>
            </a:r>
            <a:r>
              <a:rPr lang="en-GB" sz="2100" dirty="0"/>
              <a:t> </a:t>
            </a:r>
            <a:r>
              <a:rPr lang="en-GB" sz="2100" dirty="0" err="1"/>
              <a:t>cwympo</a:t>
            </a:r>
            <a:r>
              <a:rPr lang="en-GB" sz="2100" dirty="0"/>
              <a:t> </a:t>
            </a:r>
            <a:r>
              <a:rPr lang="en-GB" sz="2100" dirty="0" err="1"/>
              <a:t>risg</a:t>
            </a:r>
            <a:r>
              <a:rPr lang="en-GB" sz="2100" dirty="0"/>
              <a:t> </a:t>
            </a:r>
            <a:r>
              <a:rPr lang="en-GB" sz="2100" dirty="0" err="1"/>
              <a:t>uchel</a:t>
            </a:r>
            <a:r>
              <a:rPr lang="en-GB" sz="2100" dirty="0"/>
              <a:t>, </a:t>
            </a:r>
            <a:r>
              <a:rPr lang="en-GB" sz="2100" dirty="0" err="1"/>
              <a:t>yn</a:t>
            </a:r>
            <a:r>
              <a:rPr lang="en-GB" sz="2100" dirty="0"/>
              <a:t> </a:t>
            </a:r>
            <a:r>
              <a:rPr lang="en-GB" sz="2100" err="1"/>
              <a:t>wahanol</a:t>
            </a:r>
            <a:r>
              <a:rPr lang="en-GB" sz="2100"/>
              <a:t> i beth o waith cwympo coed arall CNC </a:t>
            </a:r>
            <a:r>
              <a:rPr lang="en-GB" sz="2100" dirty="0" err="1"/>
              <a:t>sy’n</a:t>
            </a:r>
            <a:r>
              <a:rPr lang="en-GB" sz="2100" dirty="0"/>
              <a:t> </a:t>
            </a:r>
            <a:r>
              <a:rPr lang="en-GB" sz="2100" dirty="0" err="1"/>
              <a:t>weddol</a:t>
            </a:r>
            <a:r>
              <a:rPr lang="en-GB" sz="2100" dirty="0"/>
              <a:t> </a:t>
            </a:r>
            <a:r>
              <a:rPr lang="en-GB" sz="2100" dirty="0" err="1"/>
              <a:t>syml</a:t>
            </a:r>
            <a:r>
              <a:rPr lang="en-GB" sz="2100" dirty="0"/>
              <a:t>.  </a:t>
            </a:r>
          </a:p>
          <a:p>
            <a:endParaRPr lang="en-GB" sz="2100" dirty="0"/>
          </a:p>
          <a:p>
            <a:pPr marL="0" lvl="2"/>
            <a:r>
              <a:rPr lang="en-GB" sz="2100" dirty="0" err="1"/>
              <a:t>Cafodd</a:t>
            </a:r>
            <a:r>
              <a:rPr lang="en-GB" sz="2100" dirty="0"/>
              <a:t> </a:t>
            </a:r>
            <a:r>
              <a:rPr lang="en-GB" sz="2100" dirty="0" err="1"/>
              <a:t>cwmni</a:t>
            </a:r>
            <a:r>
              <a:rPr lang="en-GB" sz="2100" dirty="0"/>
              <a:t> </a:t>
            </a:r>
            <a:r>
              <a:rPr lang="en-GB" sz="2100" dirty="0" err="1"/>
              <a:t>Dawnus</a:t>
            </a:r>
            <a:r>
              <a:rPr lang="en-GB" sz="2100" dirty="0"/>
              <a:t> </a:t>
            </a:r>
            <a:r>
              <a:rPr lang="en-GB" sz="2100" dirty="0" err="1"/>
              <a:t>ei</a:t>
            </a:r>
            <a:r>
              <a:rPr lang="en-GB" sz="2100" dirty="0"/>
              <a:t> </a:t>
            </a:r>
            <a:r>
              <a:rPr lang="en-GB" sz="2100" dirty="0" err="1"/>
              <a:t>gontractio</a:t>
            </a:r>
            <a:r>
              <a:rPr lang="en-GB" sz="2100" dirty="0"/>
              <a:t> </a:t>
            </a:r>
            <a:r>
              <a:rPr lang="en-GB" sz="2100" dirty="0" err="1"/>
              <a:t>gan</a:t>
            </a:r>
            <a:r>
              <a:rPr lang="en-GB" sz="2100" dirty="0"/>
              <a:t> </a:t>
            </a:r>
            <a:r>
              <a:rPr lang="en-GB" sz="2100" dirty="0" err="1"/>
              <a:t>CNC</a:t>
            </a:r>
            <a:r>
              <a:rPr lang="en-GB" sz="2100" dirty="0"/>
              <a:t> </a:t>
            </a:r>
            <a:r>
              <a:rPr lang="en-GB" sz="2100" dirty="0" err="1"/>
              <a:t>ym</a:t>
            </a:r>
            <a:r>
              <a:rPr lang="en-GB" sz="2100" dirty="0"/>
              <a:t> </a:t>
            </a:r>
            <a:r>
              <a:rPr lang="en-GB" sz="2100" dirty="0" err="1"/>
              <a:t>mis</a:t>
            </a:r>
            <a:r>
              <a:rPr lang="en-GB" sz="2100" dirty="0"/>
              <a:t> </a:t>
            </a:r>
            <a:r>
              <a:rPr lang="en-GB" sz="2100" dirty="0" err="1"/>
              <a:t>Tachwedd</a:t>
            </a:r>
            <a:r>
              <a:rPr lang="en-GB" sz="2100" dirty="0"/>
              <a:t> 2017 a </a:t>
            </a:r>
            <a:r>
              <a:rPr lang="en-GB" sz="2100" dirty="0" err="1"/>
              <a:t>chwblhawyd</a:t>
            </a:r>
            <a:r>
              <a:rPr lang="en-GB" sz="2100" dirty="0"/>
              <a:t> y </a:t>
            </a:r>
            <a:r>
              <a:rPr lang="en-GB" sz="2100" dirty="0" err="1"/>
              <a:t>gwaith</a:t>
            </a:r>
            <a:r>
              <a:rPr lang="en-GB" sz="2100" dirty="0"/>
              <a:t> </a:t>
            </a:r>
            <a:r>
              <a:rPr lang="en-GB" sz="2100" dirty="0" err="1"/>
              <a:t>cwympo</a:t>
            </a:r>
            <a:r>
              <a:rPr lang="en-GB" sz="2100" dirty="0"/>
              <a:t> </a:t>
            </a:r>
            <a:r>
              <a:rPr lang="en-GB" sz="2100" dirty="0" err="1"/>
              <a:t>risg</a:t>
            </a:r>
            <a:r>
              <a:rPr lang="en-GB" sz="2100" dirty="0"/>
              <a:t> </a:t>
            </a:r>
            <a:r>
              <a:rPr lang="en-GB" sz="2100" dirty="0" err="1"/>
              <a:t>uchel</a:t>
            </a:r>
            <a:r>
              <a:rPr lang="en-GB" sz="2100" dirty="0"/>
              <a:t> </a:t>
            </a:r>
            <a:r>
              <a:rPr lang="en-GB" sz="2100" dirty="0" err="1"/>
              <a:t>ym</a:t>
            </a:r>
            <a:r>
              <a:rPr lang="en-GB" sz="2100" dirty="0"/>
              <a:t> </a:t>
            </a:r>
            <a:r>
              <a:rPr lang="en-GB" sz="2100" dirty="0" err="1"/>
              <a:t>mis</a:t>
            </a:r>
            <a:r>
              <a:rPr lang="en-GB" sz="2100" dirty="0"/>
              <a:t> </a:t>
            </a:r>
            <a:r>
              <a:rPr lang="en-GB" sz="2100" dirty="0" err="1"/>
              <a:t>Mawrth</a:t>
            </a:r>
            <a:r>
              <a:rPr lang="en-GB" sz="2100" dirty="0"/>
              <a:t> 2019.</a:t>
            </a:r>
          </a:p>
          <a:p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78443D-471E-4A52-A653-625DF4354F35}"/>
              </a:ext>
            </a:extLst>
          </p:cNvPr>
          <p:cNvGrpSpPr/>
          <p:nvPr/>
        </p:nvGrpSpPr>
        <p:grpSpPr>
          <a:xfrm>
            <a:off x="246744" y="1444438"/>
            <a:ext cx="4928300" cy="5141417"/>
            <a:chOff x="482601" y="1095715"/>
            <a:chExt cx="5005832" cy="54865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87F5E3-ECC5-4BB4-9A42-1FD69723C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601" y="1095715"/>
              <a:ext cx="5005832" cy="5486525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53385E-1978-4689-A940-9B8C04532436}"/>
                </a:ext>
              </a:extLst>
            </p:cNvPr>
            <p:cNvSpPr txBox="1"/>
            <p:nvPr/>
          </p:nvSpPr>
          <p:spPr>
            <a:xfrm>
              <a:off x="2711901" y="5109823"/>
              <a:ext cx="766916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00"/>
                  </a:solidFill>
                </a:rPr>
                <a:t>A487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B06213-F682-4EB7-B26C-A9E3A3DFC561}"/>
                </a:ext>
              </a:extLst>
            </p:cNvPr>
            <p:cNvCxnSpPr/>
            <p:nvPr/>
          </p:nvCxnSpPr>
          <p:spPr>
            <a:xfrm>
              <a:off x="3430556" y="5479155"/>
              <a:ext cx="168050" cy="24321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8002FBD-B61C-4D7A-B279-BAF22DBA9C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064" y="1077925"/>
            <a:ext cx="2668536" cy="219869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0540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4CD6C-B1D4-4188-A7A4-F30755FB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2" y="476250"/>
            <a:ext cx="9469844" cy="1106365"/>
          </a:xfrm>
        </p:spPr>
        <p:txBody>
          <a:bodyPr/>
          <a:lstStyle/>
          <a:p>
            <a:pPr>
              <a:tabLst>
                <a:tab pos="2965450" algn="l"/>
              </a:tabLst>
            </a:pPr>
            <a:r>
              <a:rPr lang="en-GB" dirty="0" err="1">
                <a:solidFill>
                  <a:schemeClr val="accent1"/>
                </a:solidFill>
              </a:rPr>
              <a:t>Cwestiwn</a:t>
            </a:r>
            <a:r>
              <a:rPr lang="en-GB" dirty="0">
                <a:solidFill>
                  <a:schemeClr val="accent1"/>
                </a:solidFill>
              </a:rPr>
              <a:t> – </a:t>
            </a:r>
            <a:r>
              <a:rPr lang="en-GB" err="1">
                <a:solidFill>
                  <a:schemeClr val="accent1"/>
                </a:solidFill>
              </a:rPr>
              <a:t>pam</a:t>
            </a:r>
            <a:r>
              <a:rPr lang="en-GB">
                <a:solidFill>
                  <a:schemeClr val="accent1"/>
                </a:solidFill>
              </a:rPr>
              <a:t> oedd angen </a:t>
            </a:r>
            <a:r>
              <a:rPr lang="en-GB" dirty="0" err="1">
                <a:solidFill>
                  <a:schemeClr val="accent1"/>
                </a:solidFill>
              </a:rPr>
              <a:t>cwympo’r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coed</a:t>
            </a:r>
            <a:r>
              <a:rPr lang="en-GB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67538-A81A-4819-8795-CB412C7D19D9}"/>
              </a:ext>
            </a:extLst>
          </p:cNvPr>
          <p:cNvSpPr txBox="1"/>
          <p:nvPr/>
        </p:nvSpPr>
        <p:spPr>
          <a:xfrm>
            <a:off x="431802" y="1827269"/>
            <a:ext cx="456090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Roedd</a:t>
            </a:r>
            <a:r>
              <a:rPr lang="en-GB" sz="2000" dirty="0"/>
              <a:t> y </a:t>
            </a:r>
            <a:r>
              <a:rPr lang="en-GB" sz="2000" dirty="0" err="1"/>
              <a:t>coed</a:t>
            </a:r>
            <a:r>
              <a:rPr lang="en-GB" sz="2000" dirty="0"/>
              <a:t> </a:t>
            </a:r>
            <a:r>
              <a:rPr lang="en-GB" sz="2000" dirty="0" err="1"/>
              <a:t>wedi</a:t>
            </a:r>
            <a:r>
              <a:rPr lang="en-GB" sz="2000" dirty="0"/>
              <a:t> </a:t>
            </a:r>
            <a:r>
              <a:rPr lang="en-GB" sz="2000" dirty="0" err="1"/>
              <a:t>dod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fwyfwy</a:t>
            </a:r>
            <a:r>
              <a:rPr lang="en-GB" sz="2000" dirty="0"/>
              <a:t> </a:t>
            </a:r>
            <a:r>
              <a:rPr lang="en-GB" sz="2000" dirty="0" err="1"/>
              <a:t>ansefydlog</a:t>
            </a:r>
            <a:r>
              <a:rPr lang="en-GB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Oherwydd</a:t>
            </a:r>
            <a:r>
              <a:rPr lang="en-GB" sz="2000" dirty="0"/>
              <a:t>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hansefydlogrwydd</a:t>
            </a:r>
            <a:r>
              <a:rPr lang="en-GB" sz="2000" dirty="0"/>
              <a:t>, </a:t>
            </a:r>
            <a:r>
              <a:rPr lang="en-GB" sz="2000" dirty="0" err="1"/>
              <a:t>roedd</a:t>
            </a:r>
            <a:r>
              <a:rPr lang="en-GB" sz="2000" dirty="0"/>
              <a:t> </a:t>
            </a:r>
            <a:r>
              <a:rPr lang="en-GB" sz="2000" dirty="0" err="1"/>
              <a:t>perygl</a:t>
            </a:r>
            <a:r>
              <a:rPr lang="en-GB" sz="2000" dirty="0"/>
              <a:t> </a:t>
            </a:r>
            <a:r>
              <a:rPr lang="en-GB" sz="2000" dirty="0" err="1"/>
              <a:t>cynyddol</a:t>
            </a:r>
            <a:r>
              <a:rPr lang="en-GB" sz="2000" dirty="0"/>
              <a:t> y </a:t>
            </a:r>
            <a:r>
              <a:rPr lang="en-GB" sz="2000" dirty="0" err="1"/>
              <a:t>byddai</a:t>
            </a:r>
            <a:r>
              <a:rPr lang="en-GB" sz="2000" dirty="0"/>
              <a:t> </a:t>
            </a:r>
            <a:r>
              <a:rPr lang="en-GB" sz="2000" dirty="0" err="1"/>
              <a:t>coed</a:t>
            </a:r>
            <a:r>
              <a:rPr lang="en-GB" sz="2000" dirty="0"/>
              <a:t> a </a:t>
            </a:r>
            <a:r>
              <a:rPr lang="en-GB" sz="2000" dirty="0" err="1"/>
              <a:t>malurion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disgyn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y </a:t>
            </a:r>
            <a:r>
              <a:rPr lang="en-GB" sz="2000" dirty="0" err="1"/>
              <a:t>ffordd</a:t>
            </a:r>
            <a:r>
              <a:rPr lang="en-GB" sz="2000" dirty="0"/>
              <a:t> o </a:t>
            </a:r>
            <a:r>
              <a:rPr lang="en-GB" sz="2000" dirty="0" err="1"/>
              <a:t>flwyddyn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flwyddyn</a:t>
            </a:r>
            <a:r>
              <a:rPr lang="en-GB" sz="2000" dirty="0"/>
              <a:t> – </a:t>
            </a:r>
            <a:r>
              <a:rPr lang="en-GB" sz="2000" dirty="0" err="1"/>
              <a:t>gan</a:t>
            </a:r>
            <a:r>
              <a:rPr lang="en-GB" sz="2000" dirty="0"/>
              <a:t> </a:t>
            </a:r>
            <a:r>
              <a:rPr lang="en-GB" sz="2000" dirty="0" err="1"/>
              <a:t>arwain</a:t>
            </a:r>
            <a:r>
              <a:rPr lang="en-GB" sz="2000" dirty="0"/>
              <a:t> at </a:t>
            </a:r>
            <a:r>
              <a:rPr lang="en-GB" sz="2000" dirty="0" err="1"/>
              <a:t>orfod</a:t>
            </a:r>
            <a:r>
              <a:rPr lang="en-GB" sz="2000" dirty="0"/>
              <a:t> </a:t>
            </a:r>
            <a:r>
              <a:rPr lang="en-GB" sz="2000" dirty="0" err="1"/>
              <a:t>cau’r</a:t>
            </a:r>
            <a:r>
              <a:rPr lang="en-GB" sz="2000" dirty="0"/>
              <a:t> </a:t>
            </a:r>
            <a:r>
              <a:rPr lang="en-GB" sz="2000" dirty="0" err="1"/>
              <a:t>ffordd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err="1"/>
              <a:t>sydyn</a:t>
            </a:r>
            <a:r>
              <a:rPr lang="en-GB" sz="2000"/>
              <a:t> ac achosi damwain </a:t>
            </a:r>
            <a:r>
              <a:rPr lang="en-GB" sz="2000" dirty="0" err="1"/>
              <a:t>ddifrifol</a:t>
            </a:r>
            <a:r>
              <a:rPr lang="en-GB" sz="2000" dirty="0"/>
              <a:t> o </a:t>
            </a:r>
            <a:r>
              <a:rPr lang="en-GB" sz="2000" dirty="0" err="1"/>
              <a:t>bosib</a:t>
            </a:r>
            <a:r>
              <a:rPr lang="en-GB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Eisoes</a:t>
            </a:r>
            <a:r>
              <a:rPr lang="en-GB" sz="2000" dirty="0"/>
              <a:t>, </a:t>
            </a:r>
            <a:r>
              <a:rPr lang="en-GB" sz="2000" dirty="0" err="1"/>
              <a:t>bu</a:t>
            </a:r>
            <a:r>
              <a:rPr lang="en-GB" sz="2000" dirty="0"/>
              <a:t> </a:t>
            </a:r>
            <a:r>
              <a:rPr lang="en-GB" sz="2000" dirty="0" err="1"/>
              <a:t>dau</a:t>
            </a:r>
            <a:r>
              <a:rPr lang="en-GB" sz="2000" dirty="0"/>
              <a:t> </a:t>
            </a:r>
            <a:r>
              <a:rPr lang="en-GB" sz="2000" dirty="0" err="1"/>
              <a:t>ddigwyddiad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/>
              <a:t>y pymtheng </a:t>
            </a:r>
            <a:r>
              <a:rPr lang="en-GB" sz="2000" dirty="0" err="1"/>
              <a:t>mlynedd</a:t>
            </a:r>
            <a:r>
              <a:rPr lang="en-GB" sz="2000" dirty="0"/>
              <a:t> </a:t>
            </a:r>
            <a:r>
              <a:rPr lang="en-GB" sz="2000" dirty="0" err="1"/>
              <a:t>cyn</a:t>
            </a:r>
            <a:r>
              <a:rPr lang="en-GB" sz="2000" dirty="0"/>
              <a:t> y </a:t>
            </a:r>
            <a:r>
              <a:rPr lang="en-GB" sz="2000" dirty="0" err="1"/>
              <a:t>gwaith</a:t>
            </a:r>
            <a:r>
              <a:rPr lang="en-GB" sz="2000" dirty="0"/>
              <a:t>, </a:t>
            </a:r>
            <a:r>
              <a:rPr lang="en-GB" sz="2000" dirty="0" err="1"/>
              <a:t>oedd</a:t>
            </a:r>
            <a:r>
              <a:rPr lang="en-GB" sz="2000" dirty="0"/>
              <a:t> </a:t>
            </a:r>
            <a:r>
              <a:rPr lang="en-GB" sz="2000" dirty="0" err="1"/>
              <a:t>wedi</a:t>
            </a:r>
            <a:r>
              <a:rPr lang="en-GB" sz="2000" dirty="0"/>
              <a:t> </a:t>
            </a:r>
            <a:r>
              <a:rPr lang="en-GB" sz="2000" dirty="0" err="1"/>
              <a:t>achosi</a:t>
            </a:r>
            <a:r>
              <a:rPr lang="en-GB" sz="2000" dirty="0"/>
              <a:t> </a:t>
            </a:r>
            <a:r>
              <a:rPr lang="en-GB" sz="2000" dirty="0" err="1"/>
              <a:t>trafferthion</a:t>
            </a:r>
            <a:r>
              <a:rPr lang="en-GB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B800B1-2D82-4116-84DE-B0769CC006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34" y="1827269"/>
            <a:ext cx="6871993" cy="4581329"/>
          </a:xfrm>
          <a:prstGeom prst="rect">
            <a:avLst/>
          </a:prstGeom>
          <a:ln w="19050">
            <a:solidFill>
              <a:srgbClr val="0091A5"/>
            </a:solidFill>
          </a:ln>
        </p:spPr>
      </p:pic>
    </p:spTree>
    <p:extLst>
      <p:ext uri="{BB962C8B-B14F-4D97-AF65-F5344CB8AC3E}">
        <p14:creationId xmlns:p14="http://schemas.microsoft.com/office/powerpoint/2010/main" val="275957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217B-4BD5-4DA4-82C1-71E3BD35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70" y="405651"/>
            <a:ext cx="8775700" cy="1104212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Hyd</a:t>
            </a:r>
            <a:r>
              <a:rPr lang="en-GB" dirty="0">
                <a:solidFill>
                  <a:schemeClr val="accent1"/>
                </a:solidFill>
              </a:rPr>
              <a:t> a </a:t>
            </a:r>
            <a:r>
              <a:rPr lang="en-GB" dirty="0" err="1">
                <a:solidFill>
                  <a:schemeClr val="accent1"/>
                </a:solidFill>
              </a:rPr>
              <a:t>lled</a:t>
            </a:r>
            <a:r>
              <a:rPr lang="en-GB" dirty="0">
                <a:solidFill>
                  <a:schemeClr val="accent1"/>
                </a:solidFill>
              </a:rPr>
              <a:t> y </a:t>
            </a:r>
            <a:r>
              <a:rPr lang="en-GB" dirty="0" err="1">
                <a:solidFill>
                  <a:schemeClr val="accent1"/>
                </a:solidFill>
              </a:rPr>
              <a:t>gwaith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br>
              <a:rPr lang="en-GB">
                <a:solidFill>
                  <a:schemeClr val="accent1"/>
                </a:solidFill>
              </a:rPr>
            </a:br>
            <a:r>
              <a:rPr lang="en-GB">
                <a:solidFill>
                  <a:schemeClr val="accent1"/>
                </a:solidFill>
              </a:rPr>
              <a:t>cwympo coed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21F59-702A-46E1-AE6F-EEC3E194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841498"/>
            <a:ext cx="4864101" cy="4759707"/>
          </a:xfrm>
        </p:spPr>
        <p:txBody>
          <a:bodyPr/>
          <a:lstStyle/>
          <a:p>
            <a:r>
              <a:rPr lang="en-GB" sz="1900" dirty="0" err="1">
                <a:solidFill>
                  <a:schemeClr val="tx1"/>
                </a:solidFill>
              </a:rPr>
              <a:t>Arwynebedd</a:t>
            </a:r>
            <a:r>
              <a:rPr lang="en-GB" sz="1900" dirty="0">
                <a:solidFill>
                  <a:schemeClr val="tx1"/>
                </a:solidFill>
              </a:rPr>
              <a:t>: </a:t>
            </a:r>
            <a:r>
              <a:rPr lang="en-GB" sz="1900" b="0" dirty="0" err="1">
                <a:solidFill>
                  <a:schemeClr val="tx1"/>
                </a:solidFill>
              </a:rPr>
              <a:t>Cwymp</a:t>
            </a:r>
            <a:r>
              <a:rPr lang="en-GB" sz="1900" b="0" dirty="0">
                <a:solidFill>
                  <a:schemeClr val="tx1"/>
                </a:solidFill>
              </a:rPr>
              <a:t> a </a:t>
            </a:r>
            <a:r>
              <a:rPr lang="en-GB" sz="1900" b="0" dirty="0" err="1">
                <a:solidFill>
                  <a:schemeClr val="tx1"/>
                </a:solidFill>
              </a:rPr>
              <a:t>chlirio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safle</a:t>
            </a:r>
            <a:r>
              <a:rPr lang="en-GB" sz="1900" b="0" dirty="0">
                <a:solidFill>
                  <a:schemeClr val="tx1"/>
                </a:solidFill>
              </a:rPr>
              <a:t> 22 </a:t>
            </a:r>
            <a:r>
              <a:rPr lang="en-GB" sz="1900" b="0" dirty="0" err="1">
                <a:solidFill>
                  <a:schemeClr val="tx1"/>
                </a:solidFill>
              </a:rPr>
              <a:t>hectar</a:t>
            </a:r>
            <a:r>
              <a:rPr lang="en-GB" sz="1900" b="0" dirty="0">
                <a:solidFill>
                  <a:schemeClr val="tx1"/>
                </a:solidFill>
              </a:rPr>
              <a:t> (</a:t>
            </a:r>
            <a:r>
              <a:rPr lang="en-GB" sz="1900" b="0" dirty="0" err="1">
                <a:solidFill>
                  <a:schemeClr val="tx1"/>
                </a:solidFill>
              </a:rPr>
              <a:t>tua</a:t>
            </a:r>
            <a:r>
              <a:rPr lang="en-GB" sz="1900" b="0" dirty="0">
                <a:solidFill>
                  <a:schemeClr val="tx1"/>
                </a:solidFill>
              </a:rPr>
              <a:t> 30 </a:t>
            </a:r>
            <a:r>
              <a:rPr lang="en-GB" sz="1900" b="0" dirty="0" err="1">
                <a:solidFill>
                  <a:schemeClr val="tx1"/>
                </a:solidFill>
              </a:rPr>
              <a:t>cae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pêl-droed</a:t>
            </a:r>
            <a:r>
              <a:rPr lang="en-GB" sz="1900" b="0" dirty="0">
                <a:solidFill>
                  <a:schemeClr val="tx1"/>
                </a:solidFill>
              </a:rPr>
              <a:t>).</a:t>
            </a:r>
          </a:p>
          <a:p>
            <a:endParaRPr lang="en-GB" sz="1900" b="0" dirty="0">
              <a:solidFill>
                <a:schemeClr val="tx1"/>
              </a:solidFill>
            </a:endParaRPr>
          </a:p>
          <a:p>
            <a:r>
              <a:rPr lang="en-GB" sz="1900" dirty="0" err="1">
                <a:solidFill>
                  <a:schemeClr val="tx1"/>
                </a:solidFill>
              </a:rPr>
              <a:t>Cyfanswm</a:t>
            </a:r>
            <a:r>
              <a:rPr lang="en-GB" sz="1900" dirty="0">
                <a:solidFill>
                  <a:schemeClr val="tx1"/>
                </a:solidFill>
              </a:rPr>
              <a:t>  </a:t>
            </a:r>
            <a:r>
              <a:rPr lang="en-GB" sz="1900" dirty="0" err="1">
                <a:solidFill>
                  <a:schemeClr val="tx1"/>
                </a:solidFill>
              </a:rPr>
              <a:t>cyfaint</a:t>
            </a:r>
            <a:r>
              <a:rPr lang="en-GB" sz="1900" dirty="0">
                <a:solidFill>
                  <a:schemeClr val="tx1"/>
                </a:solidFill>
              </a:rPr>
              <a:t> y </a:t>
            </a:r>
            <a:r>
              <a:rPr lang="en-GB" sz="1900" dirty="0" err="1">
                <a:solidFill>
                  <a:schemeClr val="tx1"/>
                </a:solidFill>
              </a:rPr>
              <a:t>coed</a:t>
            </a:r>
            <a:r>
              <a:rPr lang="en-GB" sz="1900" dirty="0">
                <a:solidFill>
                  <a:schemeClr val="tx1"/>
                </a:solidFill>
              </a:rPr>
              <a:t> </a:t>
            </a:r>
            <a:r>
              <a:rPr lang="en-GB" sz="1900" dirty="0" err="1">
                <a:solidFill>
                  <a:schemeClr val="tx1"/>
                </a:solidFill>
              </a:rPr>
              <a:t>wedi’u</a:t>
            </a:r>
            <a:r>
              <a:rPr lang="en-GB" sz="1900" dirty="0">
                <a:solidFill>
                  <a:schemeClr val="tx1"/>
                </a:solidFill>
              </a:rPr>
              <a:t> </a:t>
            </a:r>
            <a:r>
              <a:rPr lang="en-GB" sz="1900" dirty="0" err="1">
                <a:solidFill>
                  <a:schemeClr val="tx1"/>
                </a:solidFill>
              </a:rPr>
              <a:t>cwympo</a:t>
            </a:r>
            <a:r>
              <a:rPr lang="en-GB" sz="1900" dirty="0">
                <a:solidFill>
                  <a:schemeClr val="tx1"/>
                </a:solidFill>
              </a:rPr>
              <a:t>: </a:t>
            </a:r>
            <a:r>
              <a:rPr lang="en-GB" sz="1900" b="0" dirty="0" err="1">
                <a:solidFill>
                  <a:schemeClr val="tx1"/>
                </a:solidFill>
              </a:rPr>
              <a:t>15,000m</a:t>
            </a:r>
            <a:r>
              <a:rPr lang="en-GB" sz="1900" b="0" baseline="30000" dirty="0" err="1">
                <a:solidFill>
                  <a:schemeClr val="tx1"/>
                </a:solidFill>
              </a:rPr>
              <a:t>3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sef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tua</a:t>
            </a:r>
            <a:r>
              <a:rPr lang="en-GB" sz="1900" b="0" dirty="0">
                <a:solidFill>
                  <a:schemeClr val="tx1"/>
                </a:solidFill>
              </a:rPr>
              <a:t> 12,000 </a:t>
            </a:r>
            <a:r>
              <a:rPr lang="en-GB" sz="1900" b="0" dirty="0" err="1">
                <a:solidFill>
                  <a:schemeClr val="tx1"/>
                </a:solidFill>
              </a:rPr>
              <a:t>tunnell</a:t>
            </a:r>
            <a:r>
              <a:rPr lang="en-GB" sz="1900" b="0" dirty="0">
                <a:solidFill>
                  <a:schemeClr val="tx1"/>
                </a:solidFill>
              </a:rPr>
              <a:t>.</a:t>
            </a:r>
          </a:p>
          <a:p>
            <a:endParaRPr lang="en-GB" sz="1900" b="0" dirty="0">
              <a:solidFill>
                <a:schemeClr val="tx1"/>
              </a:solidFill>
            </a:endParaRPr>
          </a:p>
          <a:p>
            <a:r>
              <a:rPr lang="en-GB" sz="1900" dirty="0" err="1">
                <a:solidFill>
                  <a:schemeClr val="tx1"/>
                </a:solidFill>
              </a:rPr>
              <a:t>Incwm</a:t>
            </a:r>
            <a:r>
              <a:rPr lang="en-GB" sz="1900" dirty="0">
                <a:solidFill>
                  <a:schemeClr val="tx1"/>
                </a:solidFill>
              </a:rPr>
              <a:t>  </a:t>
            </a:r>
            <a:r>
              <a:rPr lang="en-GB" sz="1900" dirty="0" err="1">
                <a:solidFill>
                  <a:schemeClr val="tx1"/>
                </a:solidFill>
              </a:rPr>
              <a:t>pren</a:t>
            </a:r>
            <a:r>
              <a:rPr lang="en-GB" sz="1900" dirty="0">
                <a:solidFill>
                  <a:schemeClr val="tx1"/>
                </a:solidFill>
              </a:rPr>
              <a:t> </a:t>
            </a:r>
            <a:r>
              <a:rPr lang="en-GB" sz="1900" b="0" dirty="0">
                <a:solidFill>
                  <a:schemeClr val="tx1"/>
                </a:solidFill>
              </a:rPr>
              <a:t>- </a:t>
            </a:r>
            <a:r>
              <a:rPr lang="en-GB" sz="1900" b="0" dirty="0" err="1">
                <a:solidFill>
                  <a:schemeClr val="tx1"/>
                </a:solidFill>
              </a:rPr>
              <a:t>dros</a:t>
            </a:r>
            <a:r>
              <a:rPr lang="en-GB" sz="1900" b="0" dirty="0">
                <a:solidFill>
                  <a:schemeClr val="tx1"/>
                </a:solidFill>
              </a:rPr>
              <a:t> £500,000, </a:t>
            </a:r>
            <a:r>
              <a:rPr lang="en-GB" sz="1900" b="0" dirty="0" err="1">
                <a:solidFill>
                  <a:schemeClr val="tx1"/>
                </a:solidFill>
              </a:rPr>
              <a:t>wnaeth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wneud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iawn</a:t>
            </a:r>
            <a:r>
              <a:rPr lang="en-GB" sz="1900" b="0" dirty="0">
                <a:solidFill>
                  <a:schemeClr val="tx1"/>
                </a:solidFill>
              </a:rPr>
              <a:t> am </a:t>
            </a:r>
            <a:r>
              <a:rPr lang="en-GB" sz="1900" b="0" dirty="0" err="1">
                <a:solidFill>
                  <a:schemeClr val="tx1"/>
                </a:solidFill>
              </a:rPr>
              <a:t>rywfaint</a:t>
            </a:r>
            <a:r>
              <a:rPr lang="en-GB" sz="1900" b="0" dirty="0">
                <a:solidFill>
                  <a:schemeClr val="tx1"/>
                </a:solidFill>
              </a:rPr>
              <a:t> o </a:t>
            </a:r>
            <a:r>
              <a:rPr lang="en-GB" sz="1900" b="0" dirty="0" err="1">
                <a:solidFill>
                  <a:schemeClr val="tx1"/>
                </a:solidFill>
              </a:rPr>
              <a:t>gostau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cyflawni’r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prosiect</a:t>
            </a:r>
            <a:r>
              <a:rPr lang="en-GB" sz="1900" b="0" dirty="0">
                <a:solidFill>
                  <a:schemeClr val="tx1"/>
                </a:solidFill>
              </a:rPr>
              <a:t>.  </a:t>
            </a:r>
            <a:r>
              <a:rPr lang="en-GB" sz="1900" b="0" dirty="0" err="1">
                <a:solidFill>
                  <a:schemeClr val="tx1"/>
                </a:solidFill>
              </a:rPr>
              <a:t>Cafodd</a:t>
            </a:r>
            <a:r>
              <a:rPr lang="en-GB" sz="1900" b="0" dirty="0">
                <a:solidFill>
                  <a:schemeClr val="tx1"/>
                </a:solidFill>
              </a:rPr>
              <a:t> y </a:t>
            </a:r>
            <a:r>
              <a:rPr lang="en-GB" sz="1900" b="0" dirty="0" err="1">
                <a:solidFill>
                  <a:schemeClr val="tx1"/>
                </a:solidFill>
              </a:rPr>
              <a:t>pren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hwn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ei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werthu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i’r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diwydiannau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adeiladu</a:t>
            </a:r>
            <a:r>
              <a:rPr lang="en-GB" sz="1900" b="0" dirty="0">
                <a:solidFill>
                  <a:schemeClr val="tx1"/>
                </a:solidFill>
              </a:rPr>
              <a:t>, </a:t>
            </a:r>
            <a:r>
              <a:rPr lang="en-GB" sz="1900" b="0" dirty="0" err="1">
                <a:solidFill>
                  <a:schemeClr val="tx1"/>
                </a:solidFill>
              </a:rPr>
              <a:t>amaethyddol</a:t>
            </a:r>
            <a:r>
              <a:rPr lang="en-GB" sz="1900" b="0" dirty="0">
                <a:solidFill>
                  <a:schemeClr val="tx1"/>
                </a:solidFill>
              </a:rPr>
              <a:t> a </a:t>
            </a:r>
            <a:r>
              <a:rPr lang="en-GB" sz="1900" b="0" dirty="0" err="1">
                <a:solidFill>
                  <a:schemeClr val="tx1"/>
                </a:solidFill>
              </a:rPr>
              <a:t>choed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tanwydd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wedyn</a:t>
            </a:r>
            <a:r>
              <a:rPr lang="en-GB" sz="1900" b="0" dirty="0">
                <a:solidFill>
                  <a:schemeClr val="tx1"/>
                </a:solidFill>
              </a:rPr>
              <a:t>.  </a:t>
            </a:r>
            <a:r>
              <a:rPr lang="en-GB" sz="1900" b="0" dirty="0" err="1">
                <a:solidFill>
                  <a:schemeClr val="tx1"/>
                </a:solidFill>
              </a:rPr>
              <a:t>Nid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prosiect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masnachol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oedd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hwn</a:t>
            </a:r>
            <a:r>
              <a:rPr lang="en-GB" sz="1900" b="0" dirty="0">
                <a:solidFill>
                  <a:schemeClr val="tx1"/>
                </a:solidFill>
              </a:rPr>
              <a:t>, </a:t>
            </a:r>
            <a:r>
              <a:rPr lang="en-GB" sz="1900" b="0" dirty="0" err="1">
                <a:solidFill>
                  <a:schemeClr val="tx1"/>
                </a:solidFill>
              </a:rPr>
              <a:t>fodd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bynnag</a:t>
            </a:r>
            <a:r>
              <a:rPr lang="en-GB" sz="1900" b="0" dirty="0">
                <a:solidFill>
                  <a:schemeClr val="tx1"/>
                </a:solidFill>
              </a:rPr>
              <a:t> – y </a:t>
            </a:r>
            <a:r>
              <a:rPr lang="en-GB" sz="1900" b="0" dirty="0" err="1">
                <a:solidFill>
                  <a:schemeClr val="tx1"/>
                </a:solidFill>
              </a:rPr>
              <a:t>peth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pwysicaf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oedd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cael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gwared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ar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berygl</a:t>
            </a:r>
            <a:r>
              <a:rPr lang="en-GB" sz="1900" b="0" dirty="0">
                <a:solidFill>
                  <a:schemeClr val="tx1"/>
                </a:solidFill>
              </a:rPr>
              <a:t> (</a:t>
            </a:r>
            <a:r>
              <a:rPr lang="en-GB" sz="1900" b="0" dirty="0" err="1">
                <a:solidFill>
                  <a:schemeClr val="tx1"/>
                </a:solidFill>
              </a:rPr>
              <a:t>coed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ansefydlog</a:t>
            </a:r>
            <a:r>
              <a:rPr lang="en-GB" sz="1900" b="0" dirty="0">
                <a:solidFill>
                  <a:schemeClr val="tx1"/>
                </a:solidFill>
              </a:rPr>
              <a:t>) </a:t>
            </a:r>
            <a:r>
              <a:rPr lang="en-GB" sz="1900" b="0" dirty="0" err="1">
                <a:solidFill>
                  <a:schemeClr val="tx1"/>
                </a:solidFill>
              </a:rPr>
              <a:t>uwchben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prif</a:t>
            </a:r>
            <a:r>
              <a:rPr lang="en-GB" sz="1900" b="0" dirty="0">
                <a:solidFill>
                  <a:schemeClr val="tx1"/>
                </a:solidFill>
              </a:rPr>
              <a:t> </a:t>
            </a:r>
            <a:r>
              <a:rPr lang="en-GB" sz="1900" b="0" dirty="0" err="1">
                <a:solidFill>
                  <a:schemeClr val="tx1"/>
                </a:solidFill>
              </a:rPr>
              <a:t>gefnffordd</a:t>
            </a:r>
            <a:r>
              <a:rPr lang="en-GB" sz="1900" b="0" dirty="0">
                <a:solidFill>
                  <a:schemeClr val="tx1"/>
                </a:solidFill>
              </a:rPr>
              <a:t> yr </a:t>
            </a:r>
            <a:r>
              <a:rPr lang="en-GB" sz="1900" b="0" dirty="0" err="1">
                <a:solidFill>
                  <a:schemeClr val="tx1"/>
                </a:solidFill>
              </a:rPr>
              <a:t>A487</a:t>
            </a:r>
            <a:r>
              <a:rPr lang="en-GB" sz="1900" b="0">
                <a:solidFill>
                  <a:schemeClr val="tx1"/>
                </a:solidFill>
              </a:rPr>
              <a:t>.</a:t>
            </a:r>
            <a:endParaRPr lang="en-GB" sz="1900" b="0" dirty="0">
              <a:solidFill>
                <a:schemeClr val="tx1"/>
              </a:solidFill>
            </a:endParaRPr>
          </a:p>
          <a:p>
            <a:endParaRPr lang="en-GB" b="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2A88FB-EDAF-4E79-BF61-FC1C0E188F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585" y="700062"/>
            <a:ext cx="3867116" cy="2282871"/>
          </a:xfrm>
          <a:prstGeom prst="rect">
            <a:avLst/>
          </a:prstGeom>
          <a:ln w="28575">
            <a:solidFill>
              <a:srgbClr val="0091A5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3F52CD3-F092-458D-9284-CBB186D95C20}"/>
              </a:ext>
            </a:extLst>
          </p:cNvPr>
          <p:cNvGrpSpPr/>
          <p:nvPr/>
        </p:nvGrpSpPr>
        <p:grpSpPr>
          <a:xfrm>
            <a:off x="5543585" y="3106047"/>
            <a:ext cx="6127715" cy="3495158"/>
            <a:chOff x="5479790" y="3095414"/>
            <a:chExt cx="6127715" cy="34951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D2558C-7200-4DE8-9B69-AC2BA559F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9790" y="3095414"/>
              <a:ext cx="6127715" cy="3495158"/>
            </a:xfrm>
            <a:prstGeom prst="rect">
              <a:avLst/>
            </a:prstGeom>
            <a:ln w="28575">
              <a:solidFill>
                <a:srgbClr val="0091A5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E24517-DC1F-4653-B5F1-59F428B967E1}"/>
                </a:ext>
              </a:extLst>
            </p:cNvPr>
            <p:cNvSpPr txBox="1"/>
            <p:nvPr/>
          </p:nvSpPr>
          <p:spPr>
            <a:xfrm>
              <a:off x="7707086" y="6074229"/>
              <a:ext cx="1894114" cy="3781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chemeClr val="bg1"/>
                  </a:solidFill>
                </a:rPr>
                <a:t>Chwefror</a:t>
              </a:r>
              <a:r>
                <a:rPr lang="en-GB" b="1" dirty="0">
                  <a:solidFill>
                    <a:schemeClr val="bg1"/>
                  </a:solidFill>
                </a:rPr>
                <a:t>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21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7AAD-7130-4C97-8DB9-1C9B010A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499" y="2241551"/>
            <a:ext cx="2895601" cy="806450"/>
          </a:xfrm>
        </p:spPr>
        <p:txBody>
          <a:bodyPr/>
          <a:lstStyle/>
          <a:p>
            <a:r>
              <a:rPr lang="en-GB" dirty="0" err="1">
                <a:solidFill>
                  <a:srgbClr val="0091A5"/>
                </a:solidFill>
              </a:rPr>
              <a:t>Lleoliad</a:t>
            </a:r>
            <a:r>
              <a:rPr lang="en-GB" dirty="0">
                <a:solidFill>
                  <a:srgbClr val="0091A5"/>
                </a:solidFill>
              </a:rPr>
              <a:t> </a:t>
            </a:r>
            <a:r>
              <a:rPr lang="en-GB" dirty="0" err="1">
                <a:solidFill>
                  <a:srgbClr val="0091A5"/>
                </a:solidFill>
              </a:rPr>
              <a:t>BETWS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63F44-DBB9-44AB-96B8-1416EE9E1E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" y="557348"/>
            <a:ext cx="8475597" cy="6148251"/>
          </a:xfrm>
          <a:prstGeom prst="rect">
            <a:avLst/>
          </a:prstGeom>
          <a:ln w="28575">
            <a:solidFill>
              <a:srgbClr val="0091A5"/>
            </a:solidFill>
          </a:ln>
        </p:spPr>
      </p:pic>
    </p:spTree>
    <p:extLst>
      <p:ext uri="{BB962C8B-B14F-4D97-AF65-F5344CB8AC3E}">
        <p14:creationId xmlns:p14="http://schemas.microsoft.com/office/powerpoint/2010/main" val="3502915832"/>
      </p:ext>
    </p:extLst>
  </p:cSld>
  <p:clrMapOvr>
    <a:masterClrMapping/>
  </p:clrMapOvr>
</p:sld>
</file>

<file path=ppt/theme/theme1.xml><?xml version="1.0" encoding="utf-8"?>
<a:theme xmlns:a="http://schemas.openxmlformats.org/drawingml/2006/main" name="NRW PPT 2010 Final">
  <a:themeElements>
    <a:clrScheme name="NRW colours">
      <a:dk1>
        <a:sysClr val="windowText" lastClr="000000"/>
      </a:dk1>
      <a:lt1>
        <a:sysClr val="window" lastClr="FFFFFF"/>
      </a:lt1>
      <a:dk2>
        <a:srgbClr val="3C3C41"/>
      </a:dk2>
      <a:lt2>
        <a:srgbClr val="FFFFFF"/>
      </a:lt2>
      <a:accent1>
        <a:srgbClr val="0091A5"/>
      </a:accent1>
      <a:accent2>
        <a:srgbClr val="2D962D"/>
      </a:accent2>
      <a:accent3>
        <a:srgbClr val="005541"/>
      </a:accent3>
      <a:accent4>
        <a:srgbClr val="82D2F0"/>
      </a:accent4>
      <a:accent5>
        <a:srgbClr val="3C3C41"/>
      </a:accent5>
      <a:accent6>
        <a:srgbClr val="95959D"/>
      </a:accent6>
      <a:hlink>
        <a:srgbClr val="82D2F0"/>
      </a:hlink>
      <a:folHlink>
        <a:srgbClr val="95959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wr / Water">
      <a:srgbClr val="0091A5"/>
    </a:custClr>
    <a:custClr name="Awyr / Air">
      <a:srgbClr val="82D2F0"/>
    </a:custClr>
    <a:custClr name="Bywyd gwyllt / Wildlife">
      <a:srgbClr val="2D962D"/>
    </a:custClr>
    <a:custClr name="Tir / Land">
      <a:srgbClr val="005541"/>
    </a:custClr>
    <a:custClr name="Llwyd / grey">
      <a:srgbClr val="3C3C41"/>
    </a:custClr>
  </a:custClrLst>
  <a:extLst>
    <a:ext uri="{05A4C25C-085E-4340-85A3-A5531E510DB2}">
      <thm15:themeFamily xmlns:thm15="http://schemas.microsoft.com/office/thememl/2012/main" name="NRW Careers Powerpoint new.potx" id="{4D2FCC45-9375-40F3-83DD-BBDBAAE1DA9F}" vid="{EE16A186-36FB-458B-B077-B406BF8831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be56660-2c31-41ef-bc00-23e72f632f2a">ACCE-502410342-147</_dlc_DocId>
    <_dlc_DocIdUrl xmlns="9be56660-2c31-41ef-bc00-23e72f632f2a">
      <Url>https://cyfoethnaturiolcymru.sharepoint.com/teams/are/esd/apr/_layouts/15/DocIdRedir.aspx?ID=ACCE-502410342-147</Url>
      <Description>ACCE-502410342-147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RW PowerPoint Document" ma:contentTypeID="0x01010067EB80C5FE939D4A9B3D8BA62129B7F50300BBFED3B1BDC9C04586DD30BD3295B2DB" ma:contentTypeVersion="19" ma:contentTypeDescription="" ma:contentTypeScope="" ma:versionID="62a4350087ff6317095b66b55cdbf4e9">
  <xsd:schema xmlns:xsd="http://www.w3.org/2001/XMLSchema" xmlns:xs="http://www.w3.org/2001/XMLSchema" xmlns:p="http://schemas.microsoft.com/office/2006/metadata/properties" xmlns:ns2="9be56660-2c31-41ef-bc00-23e72f632f2a" targetNamespace="http://schemas.microsoft.com/office/2006/metadata/properties" ma:root="true" ma:fieldsID="787d2c663290cb73b343b35e1ed78485" ns2:_="">
    <xsd:import namespace="9be56660-2c31-41ef-bc00-23e72f632f2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56660-2c31-41ef-bc00-23e72f632f2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43D987-7CEC-4F1B-ACD5-8422B7B04AF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be56660-2c31-41ef-bc00-23e72f632f2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67F4151-6059-4B05-8718-D87607BC9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56660-2c31-41ef-bc00-23e72f632f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84A1F5-ABFF-456D-87B6-04A10DD655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008F30A-2B79-4066-A4C4-985B6AD99F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8458</TotalTime>
  <Words>3147</Words>
  <Application>Microsoft Office PowerPoint</Application>
  <PresentationFormat>Widescreen</PresentationFormat>
  <Paragraphs>287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NRW PPT 2010 Final</vt:lpstr>
      <vt:lpstr>    Enghraifft o waith cwympo coed risg uchel      </vt:lpstr>
      <vt:lpstr>Diben y cyflwyniad</vt:lpstr>
      <vt:lpstr>Cynnwys</vt:lpstr>
      <vt:lpstr>Hanes y safle</vt:lpstr>
      <vt:lpstr>Hanes y safle</vt:lpstr>
      <vt:lpstr>Cyflwyniad i Brosiect BETWS</vt:lpstr>
      <vt:lpstr>Cwestiwn – pam oedd angen cwympo’r coed?</vt:lpstr>
      <vt:lpstr>Hyd a lled y gwaith  cwympo coed</vt:lpstr>
      <vt:lpstr>Lleoliad BETWS</vt:lpstr>
      <vt:lpstr>Mapiau’r gwaith</vt:lpstr>
      <vt:lpstr>Trafodwch – pa ffactorau allai fod wedi ansefydlogi’r coed? </vt:lpstr>
      <vt:lpstr>Trafodwch - pa ffactorau allai fod wedi ansefydlogi’r coed?  </vt:lpstr>
      <vt:lpstr>Trafodwch - pa ffactorau allai fod wedi ansefydlogi’r coed?</vt:lpstr>
      <vt:lpstr>Ystyriaethau’r prosiect</vt:lpstr>
      <vt:lpstr>Cyflanwi’r Prosiect</vt:lpstr>
      <vt:lpstr>Cwympo coed a’u codi oddi yno trwy system Skyline</vt:lpstr>
      <vt:lpstr>PowerPoint Presentation</vt:lpstr>
      <vt:lpstr>PowerPoint Presentation</vt:lpstr>
      <vt:lpstr>Rheoli’r traffig</vt:lpstr>
      <vt:lpstr>Sefydlogi’r clawdd </vt:lpstr>
      <vt:lpstr>Sefydlogi’r clawdd</vt:lpstr>
      <vt:lpstr>Mynediad </vt:lpstr>
      <vt:lpstr>Mynediad i brosiect BETWS</vt:lpstr>
      <vt:lpstr>Draenio</vt:lpstr>
      <vt:lpstr>PowerPoint Presentation</vt:lpstr>
      <vt:lpstr> Gwella’r draeniad fel rhan o Brosiect BETWS Prosiect – maglau silt </vt:lpstr>
      <vt:lpstr>Gwella’r draeniad fel rhan o Brosiect BETWS Prosiect – maglau silt</vt:lpstr>
      <vt:lpstr>Cyfaint coed</vt:lpstr>
      <vt:lpstr>Rhywogaethau goresgynnol</vt:lpstr>
      <vt:lpstr>Rheoli rhywogaethau goresgynnol fel rhan o Brosiect BETWS</vt:lpstr>
      <vt:lpstr>Rhywogaeth a Warchodir gan Ewrop (EPS)</vt:lpstr>
      <vt:lpstr>Gwarchod bywyd gwyllt yn ystod gwaith cynaeafu</vt:lpstr>
      <vt:lpstr>Cyfathrebu  </vt:lpstr>
      <vt:lpstr>Golwg yn ôl ar y prosiect</vt:lpstr>
      <vt:lpstr>PowerPoint Presentation</vt:lpstr>
      <vt:lpstr>    Cysylltwch â ni! addysg@cyfoethnaturiolcymru.gov.uk      www.cyfoethnaturiolcymru.gov.uk/dysgu     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Resources Wales</dc:title>
  <dc:creator>Jones, Sarah</dc:creator>
  <cp:lastModifiedBy>Hughes, Ffion</cp:lastModifiedBy>
  <cp:revision>403</cp:revision>
  <cp:lastPrinted>2019-05-22T15:11:05Z</cp:lastPrinted>
  <dcterms:created xsi:type="dcterms:W3CDTF">2015-08-24T09:25:21Z</dcterms:created>
  <dcterms:modified xsi:type="dcterms:W3CDTF">2019-07-03T12:33:19Z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0x01010067EB80C5FE939D4A9B3D8BA62129B7F50300BBFED3B1BDC9C04586DD30BD3295B2DB</vt:lpwstr>
  </property>
  <property fmtid="{D5CDD505-2E9C-101B-9397-08002B2CF9AE}" pid="3" name="_dlc_DocIdItemGuid">
    <vt:lpwstr>b7fb59c7-7815-43a1-b81d-c8aa645660ec</vt:lpwstr>
  </property>
  <property fmtid="{D5CDD505-2E9C-101B-9397-08002B2CF9AE}" pid="4" name="Submitter">
    <vt:lpwstr/>
  </property>
  <property fmtid="{D5CDD505-2E9C-101B-9397-08002B2CF9AE}" pid="5" name="URL">
    <vt:lpwstr/>
  </property>
  <property fmtid="{D5CDD505-2E9C-101B-9397-08002B2CF9AE}" pid="6" name="From1">
    <vt:lpwstr/>
  </property>
  <property fmtid="{D5CDD505-2E9C-101B-9397-08002B2CF9AE}" pid="7" name="BCC">
    <vt:lpwstr/>
  </property>
  <property fmtid="{D5CDD505-2E9C-101B-9397-08002B2CF9AE}" pid="8" name="CC">
    <vt:lpwstr/>
  </property>
  <property fmtid="{D5CDD505-2E9C-101B-9397-08002B2CF9AE}" pid="9" name="To">
    <vt:lpwstr/>
  </property>
</Properties>
</file>