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27"/>
  </p:notesMasterIdLst>
  <p:handoutMasterIdLst>
    <p:handoutMasterId r:id="rId28"/>
  </p:handoutMasterIdLst>
  <p:sldIdLst>
    <p:sldId id="257" r:id="rId7"/>
    <p:sldId id="260" r:id="rId8"/>
    <p:sldId id="261" r:id="rId9"/>
    <p:sldId id="262" r:id="rId10"/>
    <p:sldId id="259" r:id="rId11"/>
    <p:sldId id="264" r:id="rId12"/>
    <p:sldId id="263" r:id="rId13"/>
    <p:sldId id="270" r:id="rId14"/>
    <p:sldId id="271" r:id="rId15"/>
    <p:sldId id="272" r:id="rId16"/>
    <p:sldId id="268" r:id="rId17"/>
    <p:sldId id="269" r:id="rId18"/>
    <p:sldId id="275" r:id="rId19"/>
    <p:sldId id="278" r:id="rId20"/>
    <p:sldId id="277" r:id="rId21"/>
    <p:sldId id="265" r:id="rId22"/>
    <p:sldId id="276" r:id="rId23"/>
    <p:sldId id="279" r:id="rId24"/>
    <p:sldId id="266" r:id="rId25"/>
    <p:sldId id="273" r:id="rId26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00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4"/>
    </p:cViewPr>
  </p:sorterViewPr>
  <p:notesViewPr>
    <p:cSldViewPr>
      <p:cViewPr varScale="1">
        <p:scale>
          <a:sx n="47" d="100"/>
          <a:sy n="47" d="100"/>
        </p:scale>
        <p:origin x="1818" y="5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1D47B6C-3644-4F28-AE0B-6BE29C09505B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2402B24-4D0C-4984-8509-6651CC90F995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65F604-9CF5-42AA-B43A-DEA96478FE24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71C5005-FEE0-40A6-9926-137165C22527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rmingham.gov.uk/greenlivingspaces" TargetMode="External"/><Relationship Id="rId3" Type="http://schemas.openxmlformats.org/officeDocument/2006/relationships/hyperlink" Target="http://liveablecities.org.uk/" TargetMode="External"/><Relationship Id="rId7" Type="http://schemas.openxmlformats.org/officeDocument/2006/relationships/hyperlink" Target="http://www.birmingham.gov.uk/plan2031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birminghamnewsroom.com/2013/11/birminghams-carbon-roadmap-is-launched/" TargetMode="External"/><Relationship Id="rId5" Type="http://schemas.openxmlformats.org/officeDocument/2006/relationships/hyperlink" Target="http://www.birmingham.gov.uk/smartcity" TargetMode="External"/><Relationship Id="rId4" Type="http://schemas.openxmlformats.org/officeDocument/2006/relationships/hyperlink" Target="http://www.birmingham.gov.uk/greencommission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knowledge.org.uk/public-health-textbook/research-methods/1a-epidemiology/years-lost-life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ingertips.phe.org.uk/search/Years%20Life%20Lost#pat/6/ati/102/par/E12000002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cs.org/uk/knowledge/research/research-reports/natural-capital-tool-planning-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tandfonline.com/doi/abs/10.1080/02665433.2014.948487?src=recsys&amp;journalCode=rppe20" TargetMode="External"/><Relationship Id="rId5" Type="http://schemas.openxmlformats.org/officeDocument/2006/relationships/hyperlink" Target="http://www.hamhigh.co.uk/property/area-guides/hampstead-garden-suburb-expensive-exclusive-and-alive-with-the-sound-of-music-1-4679706" TargetMode="External"/><Relationship Id="rId4" Type="http://schemas.openxmlformats.org/officeDocument/2006/relationships/hyperlink" Target="http://gotw.nerc.ac.uk/list_them.asp?them=Innovation+-+GI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entreofenterprise.com/wp-content/uploads/2013/10/SUD-strategy-2016.pdf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gov.uk/government/organisations/high-speed-two-limited" TargetMode="External"/><Relationship Id="rId4" Type="http://schemas.openxmlformats.org/officeDocument/2006/relationships/hyperlink" Target="https://www.midlandsengine.org/wp-content/uploads/2016/12/midlands-engine-for-growth.pdf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ackcountrylep.co.uk/regional-growth/black-country-garden-city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centreforcities.org/blog/five-big-issues-mayoral-masterclass-press-briefing/" TargetMode="External"/></Relationships>
</file>

<file path=ppt/notesSlides/_rels/notes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naturalcapitalcoalition.org/protocol/sector-guides/" TargetMode="External"/><Relationship Id="rId3" Type="http://schemas.openxmlformats.org/officeDocument/2006/relationships/hyperlink" Target="https://www.wmca.org.uk/what-we-do/strategy" TargetMode="External"/><Relationship Id="rId7" Type="http://schemas.openxmlformats.org/officeDocument/2006/relationships/hyperlink" Target="http://naturalcapitalcoalition.org/protocol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naturalcapitalcoalition.org/" TargetMode="External"/><Relationship Id="rId5" Type="http://schemas.openxmlformats.org/officeDocument/2006/relationships/hyperlink" Target="http://www.wbcsd.org/Overview/News-Insights/General/News/Achieving-the-Sustainable-Development-Goals-can-unlock-trillions-in-new-market-value" TargetMode="External"/><Relationship Id="rId4" Type="http://schemas.openxmlformats.org/officeDocument/2006/relationships/hyperlink" Target="http://www.birminghammail.co.uk/news/midlands-news/half-million-new-jobs-west-11455820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mca.org.uk/media/1390/sep-dynamic-economic-impact-model-2016.pdf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rmingham.gov.uk/info/50061/how_the_council_is_changing/954/how_and_why_the_council_is_changing/2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liveablecities.org.uk/events/9th-liveable-cities-bi-annual-summit" TargetMode="External"/><Relationship Id="rId4" Type="http://schemas.openxmlformats.org/officeDocument/2006/relationships/hyperlink" Target="http://liveablecities.org.uk/sites/default/files/ecosystem_serviced_city_8th_dec_lc_summit-_ng.pdf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sustainable-business/create-system-change-sustainability-challenges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academyforchange.org/wp-content/uploads/2012/08/Fishery-Causal-Loop-Diagram-2011.9.pdf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biophiliccities.org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Nick.grayson@birmingham.gov.uk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biophiliccities.org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theguardian.com/cities/2014/apr/03/birmingham-san-francisco-oslo-global-green-biophilic-cities-club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knea.unep-wcmc.org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uknea.unep-wcmc.org/Resources/tabid/82/Default.aspx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yt.vu/+liveablecitie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bcsd.org/home.aspx" TargetMode="External"/><Relationship Id="rId3" Type="http://schemas.openxmlformats.org/officeDocument/2006/relationships/hyperlink" Target="http://unhabitat.org/the-new-urban-agenda-will-be-decided-in-quito/" TargetMode="External"/><Relationship Id="rId7" Type="http://schemas.openxmlformats.org/officeDocument/2006/relationships/hyperlink" Target="https://www.carbonbrief.org/timeline-the-paris-agreements-ratchet-mechanism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eneddresearch.blog/2016/04/04/the-paris-agreement-on-climate-change-a-summary/" TargetMode="External"/><Relationship Id="rId5" Type="http://schemas.openxmlformats.org/officeDocument/2006/relationships/hyperlink" Target="https://sustainabledevelopment.un.org/content/documents/21252030%20Agenda%20for%20Sustainable%20Development%20web.pdf" TargetMode="External"/><Relationship Id="rId4" Type="http://schemas.openxmlformats.org/officeDocument/2006/relationships/hyperlink" Target="http://www.undp.org/content/dam/undp/library/corporate/brochure/SDGs_Booklet_Web_En.pdf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rrellreview.co.uk/" TargetMode="External"/><Relationship Id="rId7" Type="http://schemas.openxmlformats.org/officeDocument/2006/relationships/hyperlink" Target="http://www.independent.co.uk/news/uk/politics/city-tells-george-osborne-we-cant-afford-to-ignore-climate-risk-8329411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businessinsider.com/investment-firms-warn-on-climate-change-2012-11" TargetMode="External"/><Relationship Id="rId5" Type="http://schemas.openxmlformats.org/officeDocument/2006/relationships/hyperlink" Target="http://www.smh.com.au/environment/climate-change/investor-group-says-trillions-of-dollars-at-risk-from-climate-change-20121121-29ot5.html" TargetMode="External"/><Relationship Id="rId4" Type="http://schemas.openxmlformats.org/officeDocument/2006/relationships/hyperlink" Target="http://www.mckinsey.com/insights/urbanization/urban_world" TargetMode="Externa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.uk/government/publications/natural-capital-committees-fourth-state-of-natural-capital-report" TargetMode="External"/><Relationship Id="rId3" Type="http://schemas.openxmlformats.org/officeDocument/2006/relationships/hyperlink" Target="https://www.iucn.org/news/global-policy/201612/un-biodiversity-conference-2016-compromise-pinch-salt" TargetMode="External"/><Relationship Id="rId7" Type="http://schemas.openxmlformats.org/officeDocument/2006/relationships/hyperlink" Target="http://www.defra.gov.uk/naturalcapitalcommittee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environmental-finance.com/content/research/conservation-finance-from-niche-to-mainstream.html" TargetMode="External"/><Relationship Id="rId5" Type="http://schemas.openxmlformats.org/officeDocument/2006/relationships/hyperlink" Target="https://portals.iucn.org/library/sites/library/files/documents/IUCN-WCC-6th-005.pdf" TargetMode="External"/><Relationship Id="rId4" Type="http://schemas.openxmlformats.org/officeDocument/2006/relationships/hyperlink" Target="https://www.iucn.org/theme/protected-areas/about/iucn-world-conservation-congress-2016" TargetMode="External"/><Relationship Id="rId9" Type="http://schemas.openxmlformats.org/officeDocument/2006/relationships/hyperlink" Target="https://www.gov.uk/government/publications/natural-capital-committee-advice-on-governments-25-year-environment-plan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rmingham.gov.uk/greenlivingspace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Liveable Cities 5 year research programme – global reach- to understand what makes a good city, how, and why:-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 u="sng">
                <a:hlinkClick r:id="rId3"/>
              </a:rPr>
              <a:t>http://liveablecities.org.uk/</a:t>
            </a: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The global message – is that city’s need to better integrate their Planning, Finance and Governance- and adopt Systems Thinking;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Birmingham is serious about becoming a global green city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60% carbon reduction on 1990 levels- by 2028; currently 33% achieved;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 u="sng">
                <a:hlinkClick r:id="rId4"/>
              </a:rPr>
              <a:t>http://www.birmingham.gov.uk/greencommission</a:t>
            </a: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 u="sng">
                <a:hlinkClick r:id="rId5"/>
              </a:rPr>
              <a:t>http://www.birmingham.gov.uk/smartcity</a:t>
            </a: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 u="sng">
                <a:hlinkClick r:id="rId6"/>
              </a:rPr>
              <a:t>http://birminghamnewsroom.com/2013/11/birminghams-carbon-roadmap-is-launched/</a:t>
            </a: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Serious challenges with growth predictions: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 u="sng">
                <a:hlinkClick r:id="rId7"/>
              </a:rPr>
              <a:t>http://www.birmingham.gov.uk/plan2031</a:t>
            </a: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 u="sng">
                <a:hlinkClick r:id="rId8"/>
              </a:rPr>
              <a:t>http://www.birmingham.gov.uk/greenlivingspaces</a:t>
            </a: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475" indent="-2889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8875" indent="-231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2425" indent="-231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5975" indent="-231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31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003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75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7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0BBE938-AC8C-4E43-98D7-24E1D238CDD2}" type="slidenum">
              <a:rPr lang="en-GB" altLang="en-US"/>
              <a:pPr eaLnBrk="1" hangingPunct="1"/>
              <a:t>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/>
              <a:t>Green Living spaces plan- comparison between Excess Years Life lost- and multiple challenge map</a:t>
            </a:r>
          </a:p>
          <a:p>
            <a:pPr eaLnBrk="1" hangingPunct="1"/>
            <a:r>
              <a:rPr lang="en-GB" altLang="en-US">
                <a:hlinkClick r:id="rId3"/>
              </a:rPr>
              <a:t>https://www.healthknowledge.org.uk/public-health-textbook/research-methods/1a-epidemiology/years-lost-life</a:t>
            </a:r>
            <a:r>
              <a:rPr lang="en-GB" altLang="en-US"/>
              <a:t>;</a:t>
            </a:r>
          </a:p>
          <a:p>
            <a:pPr eaLnBrk="1" hangingPunct="1"/>
            <a:r>
              <a:rPr lang="en-GB" altLang="en-US">
                <a:hlinkClick r:id="rId4"/>
              </a:rPr>
              <a:t>https://fingertips.phe.org.uk/search/Years%20Life%20Lost#pat/6/ati/102/par/E12000002</a:t>
            </a:r>
            <a:r>
              <a:rPr lang="en-GB" altLang="en-US"/>
              <a:t>;</a:t>
            </a:r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F94CBEE-B3F0-4D06-82AF-BB115677A2CB}" type="slidenum">
              <a:rPr lang="en-GB" altLang="en-US"/>
              <a:pPr eaLnBrk="1" hangingPunct="1"/>
              <a:t>10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GB" dirty="0"/>
              <a:t>For more information on the Birmingham Natural Capital Planning Tool see:-</a:t>
            </a:r>
          </a:p>
          <a:p>
            <a:pPr>
              <a:defRPr/>
            </a:pPr>
            <a:r>
              <a:rPr lang="en-GB" u="sng" dirty="0">
                <a:hlinkClick r:id="rId3"/>
              </a:rPr>
              <a:t>http://www.rics.org/uk/knowledge/research/research-reports/natural-capital-tool-planning-/</a:t>
            </a:r>
            <a:endParaRPr lang="en-GB" dirty="0"/>
          </a:p>
          <a:p>
            <a:pPr>
              <a:defRPr/>
            </a:pPr>
            <a:r>
              <a:rPr lang="en-GB" dirty="0"/>
              <a:t>NCPT- NERC </a:t>
            </a:r>
            <a:r>
              <a:rPr lang="en-GB" dirty="0" err="1"/>
              <a:t>Gi</a:t>
            </a:r>
            <a:r>
              <a:rPr lang="en-GB" dirty="0"/>
              <a:t> Innovation award:</a:t>
            </a:r>
          </a:p>
          <a:p>
            <a:pPr>
              <a:defRPr/>
            </a:pPr>
            <a:r>
              <a:rPr lang="en-GB" u="sng" dirty="0">
                <a:hlinkClick r:id="rId4"/>
              </a:rPr>
              <a:t>http://gotw.nerc.ac.uk/list_them.asp?them=Innovation+-+GI</a:t>
            </a:r>
            <a:r>
              <a:rPr lang="en-GB" dirty="0"/>
              <a:t>;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altLang="en-US" dirty="0">
                <a:hlinkClick r:id="rId5"/>
              </a:rPr>
              <a:t>http://www.hamhigh.co.uk/property/area-guides/hampstead-garden-suburb-expensive-exclusive-and-alive-with-the-sound-of-music-1-4679706</a:t>
            </a:r>
            <a:r>
              <a:rPr lang="en-GB" altLang="en-US" dirty="0"/>
              <a:t>;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altLang="en-US" dirty="0">
                <a:hlinkClick r:id="rId6"/>
              </a:rPr>
              <a:t>http://www.tandfonline.com/doi/abs/10.1080/02665433.2014.948487?src=recsys&amp;journalCode=rppe20</a:t>
            </a:r>
            <a:r>
              <a:rPr lang="en-GB" altLang="en-US" dirty="0"/>
              <a:t>;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  <a:defRPr/>
            </a:pPr>
            <a:endParaRPr lang="en-GB" alt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475" indent="-2889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8875" indent="-231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2425" indent="-231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5975" indent="-231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31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003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75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7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C3A9320-6890-4E89-9B79-F6D6DA9FDBAF}" type="slidenum">
              <a:rPr lang="en-GB" altLang="en-US"/>
              <a:pPr eaLnBrk="1" hangingPunct="1"/>
              <a:t>11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>
                <a:hlinkClick r:id="rId3"/>
              </a:rPr>
              <a:t>http://centreofenterprise.com/wp-content/uploads/2013/10/SUD-strategy-2016.pdf</a:t>
            </a:r>
            <a:r>
              <a:rPr lang="en-GB" altLang="en-US"/>
              <a:t>;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>
                <a:hlinkClick r:id="rId4"/>
              </a:rPr>
              <a:t>https://www.midlandsengine.org/wp-content/uploads/2016/12/midlands-engine-for-growth.pdf</a:t>
            </a:r>
            <a:r>
              <a:rPr lang="en-GB" altLang="en-US"/>
              <a:t>;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>
                <a:hlinkClick r:id="rId5"/>
              </a:rPr>
              <a:t>https://www.gov.uk/government/organisations/high-speed-two-limited</a:t>
            </a:r>
            <a:r>
              <a:rPr lang="en-GB" altLang="en-US"/>
              <a:t>;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475" indent="-2889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8875" indent="-231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2425" indent="-231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5975" indent="-231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31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003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75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7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6950C09-BF73-4DDB-9E7B-DAD448BC579C}" type="slidenum">
              <a:rPr lang="en-GB" altLang="en-US"/>
              <a:pPr eaLnBrk="1" hangingPunct="1"/>
              <a:t>12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>
                <a:hlinkClick r:id="rId3"/>
              </a:rPr>
              <a:t>https://www.blackcountrylep.co.uk/regional-growth/black-country-garden-city/</a:t>
            </a:r>
            <a:r>
              <a:rPr lang="en-GB" altLang="en-US"/>
              <a:t>;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>
                <a:hlinkClick r:id="rId4"/>
              </a:rPr>
              <a:t>http://www.centreforcities.org/blog/five-big-issues-mayoral-masterclass-press-briefing/</a:t>
            </a:r>
            <a:r>
              <a:rPr lang="en-GB" altLang="en-US"/>
              <a:t>;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West Midlands – all nature conservation groups, LNPs etc all agreed on a 25 year environment plan approach- if integrated with economic model;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7C69BC4-0F51-4BD2-AB07-C8279C42DD53}" type="slidenum">
              <a:rPr lang="en-GB" altLang="en-US"/>
              <a:pPr eaLnBrk="1" hangingPunct="1"/>
              <a:t>13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The Strategic Economic Plan for WMCA:-</a:t>
            </a:r>
          </a:p>
          <a:p>
            <a:r>
              <a:rPr lang="en-GB" altLang="en-US">
                <a:hlinkClick r:id="rId3"/>
              </a:rPr>
              <a:t>https://www.wmca.org.uk/what-we-do/strategy</a:t>
            </a:r>
            <a:r>
              <a:rPr lang="en-GB" altLang="en-US"/>
              <a:t>;</a:t>
            </a:r>
          </a:p>
          <a:p>
            <a:r>
              <a:rPr lang="en-GB" altLang="en-US">
                <a:hlinkClick r:id="rId4"/>
              </a:rPr>
              <a:t>http://www.birminghammail.co.uk/news/midlands-news/half-million-new-jobs-west-11455820</a:t>
            </a:r>
            <a:r>
              <a:rPr lang="en-GB" altLang="en-US"/>
              <a:t>;</a:t>
            </a:r>
          </a:p>
          <a:p>
            <a:endParaRPr lang="en-GB" altLang="en-US"/>
          </a:p>
          <a:p>
            <a:r>
              <a:rPr lang="en-GB" altLang="en-US"/>
              <a:t>8 Priorities all can be matched to the SGD’s.</a:t>
            </a:r>
          </a:p>
          <a:p>
            <a:r>
              <a:rPr lang="en-GB" altLang="en-US"/>
              <a:t>World Business Council for Sustainable Development- leading the way on committing to the SDG’s- envisioning unlocking millions $:-</a:t>
            </a:r>
          </a:p>
          <a:p>
            <a:r>
              <a:rPr lang="en-GB" altLang="en-US">
                <a:hlinkClick r:id="rId5"/>
              </a:rPr>
              <a:t>http://www.wbcsd.org/Overview/News-Insights/General/News/Achieving-the-Sustainable-Development-Goals-can-unlock-trillions-in-new-market-value</a:t>
            </a:r>
            <a:r>
              <a:rPr lang="en-GB" altLang="en-US"/>
              <a:t>;</a:t>
            </a:r>
          </a:p>
          <a:p>
            <a:endParaRPr lang="en-GB" altLang="en-US"/>
          </a:p>
          <a:p>
            <a:r>
              <a:rPr lang="en-GB" altLang="en-US"/>
              <a:t>Natural Capital Coalition- UK based- working with Big Business to implement natural capital accounting and value capture through a single Protocol:-</a:t>
            </a:r>
          </a:p>
          <a:p>
            <a:r>
              <a:rPr lang="en-GB" altLang="en-US">
                <a:hlinkClick r:id="rId6"/>
              </a:rPr>
              <a:t>https://naturalcapitalcoalition.org/</a:t>
            </a:r>
            <a:r>
              <a:rPr lang="en-GB" altLang="en-US"/>
              <a:t>;</a:t>
            </a:r>
          </a:p>
          <a:p>
            <a:r>
              <a:rPr lang="en-GB" altLang="en-US">
                <a:hlinkClick r:id="rId7"/>
              </a:rPr>
              <a:t>http://naturalcapitalcoalition.org/protocol/</a:t>
            </a:r>
            <a:r>
              <a:rPr lang="en-GB" altLang="en-US"/>
              <a:t>;</a:t>
            </a:r>
          </a:p>
          <a:p>
            <a:endParaRPr lang="en-GB" altLang="en-US"/>
          </a:p>
          <a:p>
            <a:r>
              <a:rPr lang="en-GB" altLang="en-US"/>
              <a:t>And Sector Guides:-</a:t>
            </a:r>
          </a:p>
          <a:p>
            <a:r>
              <a:rPr lang="en-GB" altLang="en-US">
                <a:hlinkClick r:id="rId8"/>
              </a:rPr>
              <a:t>http://naturalcapitalcoalition.org/protocol/sector-guides/</a:t>
            </a:r>
            <a:r>
              <a:rPr lang="en-GB" altLang="en-US"/>
              <a:t>;</a:t>
            </a:r>
          </a:p>
          <a:p>
            <a:endParaRPr lang="en-GB" altLang="en-US"/>
          </a:p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0BE11F-E9C5-46A0-AEED-87091881EE18}" type="slidenum">
              <a:rPr lang="en-GB" altLang="en-US"/>
              <a:pPr eaLnBrk="1" hangingPunct="1"/>
              <a:t>14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The WMCA has created through the University of Birmingham a Dynamic Economic Impact Model- to measure the economic impact of all  8 sectors.</a:t>
            </a:r>
          </a:p>
          <a:p>
            <a:r>
              <a:rPr lang="en-GB" altLang="en-US">
                <a:hlinkClick r:id="rId3"/>
              </a:rPr>
              <a:t>https://www.wmca.org.uk/media/1390/sep-dynamic-economic-impact-model-2016.pdf</a:t>
            </a:r>
            <a:r>
              <a:rPr lang="en-GB" altLang="en-US"/>
              <a:t>;</a:t>
            </a:r>
          </a:p>
          <a:p>
            <a:endParaRPr lang="en-GB" altLang="en-US"/>
          </a:p>
          <a:p>
            <a:r>
              <a:rPr lang="en-GB" altLang="en-US"/>
              <a:t>Could this now include a natural capital module?</a:t>
            </a:r>
          </a:p>
          <a:p>
            <a:endParaRPr lang="en-GB" altLang="en-US"/>
          </a:p>
          <a:p>
            <a:r>
              <a:rPr lang="en-GB" altLang="en-US"/>
              <a:t>Could we prove the added value natural capital could bring?</a:t>
            </a:r>
          </a:p>
          <a:p>
            <a:endParaRPr lang="en-GB" altLang="en-US"/>
          </a:p>
          <a:p>
            <a:r>
              <a:rPr lang="en-GB" altLang="en-US"/>
              <a:t>Starting with HS2 which represents 50% of the Devo-Deal- of £4billion.</a:t>
            </a:r>
          </a:p>
          <a:p>
            <a:endParaRPr lang="en-GB" altLang="en-US"/>
          </a:p>
          <a:p>
            <a:r>
              <a:rPr lang="en-GB" altLang="en-US"/>
              <a:t>Could that in time be spread across each sector- working with each in turn?</a:t>
            </a:r>
          </a:p>
          <a:p>
            <a:endParaRPr lang="en-GB" altLang="en-US"/>
          </a:p>
          <a:p>
            <a:r>
              <a:rPr lang="en-GB" altLang="en-US"/>
              <a:t>Could this become a ‘sector guide’ for Cities? A globally recognised way of demonstrating and connecting economic growth- performing better when accounting for and investing in – Natural Capital?</a:t>
            </a:r>
          </a:p>
          <a:p>
            <a:endParaRPr lang="en-GB" altLang="en-US"/>
          </a:p>
          <a:p>
            <a:r>
              <a:rPr lang="en-GB" altLang="en-US"/>
              <a:t>An addition to the global Protocol?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6C6C710-9C1B-472D-A2C1-2A6AE60D5E9E}" type="slidenum">
              <a:rPr lang="en-GB" altLang="en-US"/>
              <a:pPr eaLnBrk="1" hangingPunct="1"/>
              <a:t>15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Not published work yet- Not to be published by others:-</a:t>
            </a:r>
          </a:p>
          <a:p>
            <a:endParaRPr lang="en-GB" altLang="en-US"/>
          </a:p>
          <a:p>
            <a:r>
              <a:rPr lang="en-GB" altLang="en-US"/>
              <a:t>Plans to re-evision Birmingham:-</a:t>
            </a:r>
          </a:p>
          <a:p>
            <a:r>
              <a:rPr lang="en-GB" altLang="en-US">
                <a:hlinkClick r:id="rId3"/>
              </a:rPr>
              <a:t>https://www.birmingham.gov.uk/info/50061/how_the_council_is_changing/954/how_and_why_the_council_is_changing/2</a:t>
            </a:r>
            <a:r>
              <a:rPr lang="en-GB" altLang="en-US"/>
              <a:t>;</a:t>
            </a:r>
          </a:p>
          <a:p>
            <a:endParaRPr lang="en-GB" altLang="en-US"/>
          </a:p>
          <a:p>
            <a:r>
              <a:rPr lang="en-GB" altLang="en-US"/>
              <a:t>Drawn from Liveable Cities research:</a:t>
            </a:r>
          </a:p>
          <a:p>
            <a:r>
              <a:rPr lang="en-GB" altLang="en-US">
                <a:hlinkClick r:id="rId4"/>
              </a:rPr>
              <a:t>http://liveablecities.org.uk/sites/default/files/ecosystem_serviced_city_8th_dec_lc_summit-_ng.pdf</a:t>
            </a:r>
            <a:r>
              <a:rPr lang="en-GB" altLang="en-US"/>
              <a:t>;</a:t>
            </a:r>
          </a:p>
          <a:p>
            <a:r>
              <a:rPr lang="en-GB" altLang="en-US">
                <a:hlinkClick r:id="rId5"/>
              </a:rPr>
              <a:t>http://liveablecities.org.uk/events/9th-liveable-cities-bi-annual-summit</a:t>
            </a:r>
            <a:r>
              <a:rPr lang="en-GB" altLang="en-US"/>
              <a:t>;</a:t>
            </a:r>
          </a:p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61A3892-3C19-4A03-8CAD-19D7755452B8}" type="slidenum">
              <a:rPr lang="en-GB" altLang="en-US"/>
              <a:pPr eaLnBrk="1" hangingPunct="1"/>
              <a:t>16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A framework for approaching future procurement- mapped out utilising systems thinking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The overlay is for sustainable fishing in the gulf of Mexico as a worked example: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The term used is Causal Loop Diagram arrived at by systems thinking mapping:-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>
                <a:hlinkClick r:id="rId3"/>
              </a:rPr>
              <a:t>https://www.theguardian.com/sustainable-business/create-system-change-sustainability-challenges</a:t>
            </a:r>
            <a:r>
              <a:rPr lang="en-GB" altLang="en-US"/>
              <a:t>;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>
                <a:hlinkClick r:id="rId4"/>
              </a:rPr>
              <a:t>http://www.academyforchange.org/wp-content/uploads/2012/08/Fishery-Causal-Loop-Diagram-2011.9.pdf</a:t>
            </a:r>
            <a:r>
              <a:rPr lang="en-GB" altLang="en-US"/>
              <a:t>;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475" indent="-2889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8875" indent="-231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2425" indent="-231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5975" indent="-231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31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003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75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7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E8DEB5-DEA8-4242-A4DF-FCB2441E4263}" type="slidenum">
              <a:rPr lang="en-GB" altLang="en-US"/>
              <a:pPr eaLnBrk="1" hangingPunct="1"/>
              <a:t>17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Back to the Biophilic philosophy and ambition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1721BB6-FC20-4334-B950-687C37E2A6AD}" type="slidenum">
              <a:rPr lang="en-GB" altLang="en-US"/>
              <a:pPr eaLnBrk="1" hangingPunct="1"/>
              <a:t>18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/>
              <a:t>The group of initial Biophilic Cities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  <a:p>
            <a:pPr eaLnBrk="1" hangingPunct="1">
              <a:spcBef>
                <a:spcPct val="0"/>
              </a:spcBef>
            </a:pPr>
            <a:r>
              <a:rPr lang="en-GB" altLang="en-US"/>
              <a:t>Others are joining around the world</a:t>
            </a:r>
          </a:p>
          <a:p>
            <a:pPr eaLnBrk="1" hangingPunct="1">
              <a:spcBef>
                <a:spcPct val="0"/>
              </a:spcBef>
            </a:pPr>
            <a:endParaRPr lang="en-GB" altLang="en-US"/>
          </a:p>
          <a:p>
            <a:pPr eaLnBrk="1" hangingPunct="1">
              <a:spcBef>
                <a:spcPct val="0"/>
              </a:spcBef>
            </a:pPr>
            <a:r>
              <a:rPr lang="en-GB" altLang="en-US"/>
              <a:t>See all resources available on the Network website:-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u="sng">
                <a:hlinkClick r:id="rId3"/>
              </a:rPr>
              <a:t>http://biophiliccities.org/</a:t>
            </a:r>
            <a:endParaRPr lang="en-GB" altLang="en-US"/>
          </a:p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9B8FFF4-8FAA-424D-8A22-59971B857465}" type="slidenum">
              <a:rPr lang="en-GB" altLang="en-US"/>
              <a:pPr eaLnBrk="1" hangingPunct="1"/>
              <a:t>19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buFontTx/>
              <a:buChar char="•"/>
            </a:pPr>
            <a:r>
              <a:rPr lang="en-GB" altLang="en-US"/>
              <a:t>In Liveable Cities able to conduct a Thought Experiment- what would happen if the city’s number one priority was an eco-system serviced city?</a:t>
            </a:r>
          </a:p>
          <a:p>
            <a:pPr marL="171450" indent="-171450" eaLnBrk="1" hangingPunct="1">
              <a:buFontTx/>
              <a:buChar char="•"/>
            </a:pPr>
            <a:r>
              <a:rPr lang="en-GB" altLang="en-US"/>
              <a:t>How would that change thinking, mind-sets and priorities?</a:t>
            </a:r>
          </a:p>
          <a:p>
            <a:pPr marL="171450" indent="-171450" eaLnBrk="1" hangingPunct="1">
              <a:buFontTx/>
              <a:buChar char="•"/>
            </a:pPr>
            <a:r>
              <a:rPr lang="en-GB" altLang="en-US"/>
              <a:t>When you apply systems thinking mapping to that central idea- what connections and inter-dependencies are revealed- maybe for the first time?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09A9632-309F-4B69-9426-39F2F9D904F8}" type="slidenum">
              <a:rPr lang="en-GB" altLang="en-US"/>
              <a:pPr eaLnBrk="1" hangingPunct="1"/>
              <a:t>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Different links used; and contact details:-</a:t>
            </a:r>
          </a:p>
          <a:p>
            <a:endParaRPr lang="en-GB" altLang="en-US"/>
          </a:p>
          <a:p>
            <a:r>
              <a:rPr lang="en-GB" altLang="en-US">
                <a:hlinkClick r:id="rId3"/>
              </a:rPr>
              <a:t>Nick.grayson@birmingham.gov.uk</a:t>
            </a:r>
            <a:r>
              <a:rPr lang="en-GB" altLang="en-US"/>
              <a:t>;</a:t>
            </a:r>
          </a:p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47E6D26-EC13-4EBB-A526-DCCD06A425A8}" type="slidenum">
              <a:rPr lang="en-GB" altLang="en-US"/>
              <a:pPr eaLnBrk="1" hangingPunct="1"/>
              <a:t>20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GB" dirty="0" err="1"/>
              <a:t>Biophilic</a:t>
            </a:r>
            <a:r>
              <a:rPr lang="en-GB" dirty="0"/>
              <a:t> city concept is drawn from the human response to nature;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GB" u="sng" dirty="0">
                <a:hlinkClick r:id="rId3"/>
              </a:rPr>
              <a:t>http://biophiliccities.org/</a:t>
            </a:r>
            <a:endParaRPr lang="en-GB" dirty="0"/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GB" dirty="0"/>
              <a:t>Birmingham was invited to join the network- which has a generational aspiration- not a flag award scheme: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r>
              <a:rPr lang="en-GB" u="sng" dirty="0">
                <a:hlinkClick r:id="rId4"/>
              </a:rPr>
              <a:t>http://www.theguardian.com/cities/2014/apr/03/birmingham-san-francisco-oslo-global-green-biophilic-cities-club</a:t>
            </a:r>
            <a:endParaRPr lang="en-GB" dirty="0"/>
          </a:p>
          <a:p>
            <a:pPr eaLnBrk="1" hangingPunct="1">
              <a:defRPr/>
            </a:pPr>
            <a:r>
              <a:rPr lang="en-GB" dirty="0"/>
              <a:t>The mechanisms underpinning psychological/physiological responses to GBI have been evaluated through two competing yet linked analytical lenses:</a:t>
            </a:r>
          </a:p>
          <a:p>
            <a:pPr lvl="1" eaLnBrk="1" hangingPunct="1">
              <a:defRPr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Stress Reduction Theory (SRT) (Ulrich 1983), and</a:t>
            </a:r>
            <a:r>
              <a:rPr lang="en-GB" dirty="0"/>
              <a:t>;</a:t>
            </a:r>
          </a:p>
          <a:p>
            <a:pPr lvl="1" eaLnBrk="1" hangingPunct="1">
              <a:defRPr/>
            </a:pPr>
            <a:r>
              <a:rPr lang="en-GB" dirty="0"/>
              <a:t>Attention Restoration Theory (ART) (Kaplan and Kaplan, 1989; Kaplan, 1995).</a:t>
            </a:r>
            <a:endParaRPr lang="en-US" dirty="0"/>
          </a:p>
          <a:p>
            <a:pPr marL="171450" indent="-171450" eaLnBrk="1" hangingPunct="1">
              <a:buFont typeface="Arial" panose="020B0604020202020204" pitchFamily="34" charset="0"/>
              <a:buChar char="•"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FE22447-0C9E-488A-8B3D-6EDC6FBB284C}" type="slidenum">
              <a:rPr lang="en-GB" altLang="en-US"/>
              <a:pPr eaLnBrk="1" hangingPunct="1"/>
              <a:t>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buFontTx/>
              <a:buChar char="•"/>
            </a:pPr>
            <a:r>
              <a:rPr lang="en-GB" altLang="en-US"/>
              <a:t>Drawn from the Millennium Ecosystem assessment 2005; used in the UK for the UKNEA:</a:t>
            </a:r>
          </a:p>
          <a:p>
            <a:pPr marL="171450" indent="-171450" eaLnBrk="1" hangingPunct="1">
              <a:buFontTx/>
              <a:buChar char="•"/>
            </a:pPr>
            <a:r>
              <a:rPr lang="en-GB" altLang="en-US" u="sng">
                <a:hlinkClick r:id="rId3"/>
              </a:rPr>
              <a:t>http://uknea.unep-wcmc.org/</a:t>
            </a:r>
            <a:endParaRPr lang="en-GB" altLang="en-US"/>
          </a:p>
          <a:p>
            <a:pPr marL="171450" indent="-171450" eaLnBrk="1" hangingPunct="1">
              <a:buFontTx/>
              <a:buChar char="•"/>
            </a:pPr>
            <a:r>
              <a:rPr lang="en-GB" altLang="en-US"/>
              <a:t>Birmingham then figured as a case study in the NEA Follow-On project:</a:t>
            </a:r>
          </a:p>
          <a:p>
            <a:pPr marL="171450" indent="-171450" eaLnBrk="1" hangingPunct="1">
              <a:buFontTx/>
              <a:buChar char="•"/>
            </a:pPr>
            <a:r>
              <a:rPr lang="en-GB" altLang="en-US" u="sng">
                <a:hlinkClick r:id="rId4"/>
              </a:rPr>
              <a:t>http://uknea.unep-wcmc.org/Resources/tabid/82/Default.aspx</a:t>
            </a:r>
            <a:endParaRPr lang="en-GB" altLang="en-US"/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The 2005 MEA had introduced the science of ecosystem services; the UK leads the global race through NEA and now 2014 NEAFO;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Birmingham lacked that local understanding of the implications of this new national and international science, so 1</a:t>
            </a:r>
            <a:r>
              <a:rPr lang="en-GB" altLang="en-US" baseline="30000"/>
              <a:t>st</a:t>
            </a:r>
            <a:r>
              <a:rPr lang="en-GB" altLang="en-US"/>
              <a:t> UK city, same methodologies;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NOT BIODIVERSITY!!! Ecosystem Services- the benefits to people, to well being and the economy….totally new!!!</a:t>
            </a:r>
          </a:p>
          <a:p>
            <a:pPr marL="171450" indent="-171450" eaLnBrk="1" hangingPunct="1">
              <a:buFontTx/>
              <a:buChar char="•"/>
            </a:pPr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F469C05-0754-4B56-A124-D61694235A70}" type="slidenum">
              <a:rPr lang="en-GB" altLang="en-US"/>
              <a:pPr eaLnBrk="1" hangingPunct="1"/>
              <a:t>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President Trump- famous for many things!!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Perhaps most famous for his Executive Orders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My wish that every city leader in the world is given an executive order- for them to understand their city’s dependency on nature- through ecosystem services and natural capital.</a:t>
            </a:r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GB" altLang="en-US" b="1" u="sng">
                <a:hlinkClick r:id="rId3"/>
              </a:rPr>
              <a:t>http://yt.vu/+liveablecities</a:t>
            </a:r>
            <a:endParaRPr lang="en-GB" altLang="en-US"/>
          </a:p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D80E338-6530-4F7C-8942-1C63E0F75474}" type="slidenum">
              <a:rPr lang="en-GB" altLang="en-US"/>
              <a:pPr eaLnBrk="1" hangingPunct="1"/>
              <a:t>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buFontTx/>
              <a:buChar char="•"/>
            </a:pPr>
            <a:r>
              <a:rPr lang="en-GB" altLang="en-US"/>
              <a:t>New global frameworks give clear guidance on how to structure change</a:t>
            </a:r>
          </a:p>
          <a:p>
            <a:pPr marL="171450" indent="-171450" eaLnBrk="1" hangingPunct="1">
              <a:buFontTx/>
              <a:buChar char="•"/>
            </a:pPr>
            <a:r>
              <a:rPr lang="en-GB" altLang="en-US"/>
              <a:t>Emphasising the importance of Planning, Governance and Finance;</a:t>
            </a:r>
          </a:p>
          <a:p>
            <a:pPr marL="171450" indent="-171450" eaLnBrk="1" hangingPunct="1">
              <a:buFontTx/>
              <a:buChar char="•"/>
            </a:pPr>
            <a:r>
              <a:rPr lang="en-GB" altLang="en-US" u="sng">
                <a:hlinkClick r:id="rId3"/>
              </a:rPr>
              <a:t>http://unhabitat.org/the-new-urban-agenda-will-be-decided-in-quito/</a:t>
            </a:r>
            <a:r>
              <a:rPr lang="en-GB" altLang="en-US"/>
              <a:t>;</a:t>
            </a:r>
          </a:p>
          <a:p>
            <a:pPr marL="171450" indent="-171450" eaLnBrk="1" hangingPunct="1">
              <a:buFontTx/>
              <a:buChar char="•"/>
            </a:pPr>
            <a:r>
              <a:rPr lang="en-GB" altLang="en-US">
                <a:hlinkClick r:id="rId4"/>
              </a:rPr>
              <a:t>http://www.undp.org/content/dam/undp/library/corporate/brochure/SDGs_Booklet_Web_En.pdf</a:t>
            </a:r>
            <a:r>
              <a:rPr lang="en-GB" altLang="en-US"/>
              <a:t>;</a:t>
            </a:r>
          </a:p>
          <a:p>
            <a:pPr marL="171450" indent="-171450" eaLnBrk="1" hangingPunct="1">
              <a:buFontTx/>
              <a:buChar char="•"/>
            </a:pPr>
            <a:r>
              <a:rPr lang="en-GB" altLang="en-US">
                <a:hlinkClick r:id="rId5"/>
              </a:rPr>
              <a:t>https://sustainabledevelopment.un.org/content/documents/21252030%20Agenda%20for%20Sustainable%20Development%20web.pdf</a:t>
            </a:r>
            <a:r>
              <a:rPr lang="en-GB" altLang="en-US"/>
              <a:t>;</a:t>
            </a:r>
          </a:p>
          <a:p>
            <a:pPr marL="171450" indent="-171450" eaLnBrk="1" hangingPunct="1">
              <a:buFontTx/>
              <a:buChar char="•"/>
            </a:pPr>
            <a:r>
              <a:rPr lang="en-GB" altLang="en-US">
                <a:hlinkClick r:id="rId6"/>
              </a:rPr>
              <a:t>https://seneddresearch.blog/2016/04/04/the-paris-agreement-on-climate-change-a-summary/</a:t>
            </a:r>
            <a:r>
              <a:rPr lang="en-GB" altLang="en-US"/>
              <a:t>;</a:t>
            </a:r>
          </a:p>
          <a:p>
            <a:pPr marL="171450" indent="-171450" eaLnBrk="1" hangingPunct="1">
              <a:buFontTx/>
              <a:buChar char="•"/>
            </a:pPr>
            <a:r>
              <a:rPr lang="en-GB" altLang="en-US"/>
              <a:t>The Ratchet Mechanism</a:t>
            </a:r>
          </a:p>
          <a:p>
            <a:pPr marL="171450" indent="-171450" eaLnBrk="1" hangingPunct="1">
              <a:buFontTx/>
              <a:buChar char="•"/>
            </a:pPr>
            <a:r>
              <a:rPr lang="en-GB" altLang="en-US">
                <a:hlinkClick r:id="rId7"/>
              </a:rPr>
              <a:t>https://www.carbonbrief.org/timeline-the-paris-agreements-ratchet-mechanism</a:t>
            </a:r>
            <a:r>
              <a:rPr lang="en-GB" altLang="en-US"/>
              <a:t>;</a:t>
            </a:r>
          </a:p>
          <a:p>
            <a:pPr marL="171450" indent="-171450" eaLnBrk="1" hangingPunct="1">
              <a:buFontTx/>
              <a:buChar char="•"/>
            </a:pPr>
            <a:r>
              <a:rPr lang="en-GB" altLang="en-US" u="sng">
                <a:hlinkClick r:id="rId8"/>
              </a:rPr>
              <a:t>http://www.wbcsd.org/home.aspx</a:t>
            </a:r>
            <a:endParaRPr lang="en-GB" altLang="en-US"/>
          </a:p>
          <a:p>
            <a:pPr marL="171450" indent="-171450" eaLnBrk="1" hangingPunct="1">
              <a:buFontTx/>
              <a:buChar char="•"/>
            </a:pPr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F7F9FE-121E-4FC1-BC34-D9C42B6445D0}" type="slidenum">
              <a:rPr lang="en-GB" altLang="en-US"/>
              <a:pPr eaLnBrk="1" hangingPunct="1"/>
              <a:t>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Farrell Review: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 u="sng">
                <a:hlinkClick r:id="rId3"/>
              </a:rPr>
              <a:t>http://www.farrellreview.co.uk/</a:t>
            </a:r>
            <a:r>
              <a:rPr lang="en-GB" altLang="en-US"/>
              <a:t>;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McKinsey paper 21</a:t>
            </a:r>
            <a:r>
              <a:rPr lang="en-GB" altLang="en-US" baseline="30000"/>
              <a:t>st</a:t>
            </a:r>
            <a:r>
              <a:rPr lang="en-GB" altLang="en-US"/>
              <a:t> century growth and wealth creation: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 u="sng">
                <a:hlinkClick r:id="rId4"/>
              </a:rPr>
              <a:t>http://www.mckinsey.com/insights/urbanization/urban_world</a:t>
            </a:r>
            <a:r>
              <a:rPr lang="en-GB" altLang="en-US"/>
              <a:t>;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Money left over!!!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Extracted from the short-term stock markets- looking for long-term assurance and climate proofing: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 u="sng">
                <a:hlinkClick r:id="rId5"/>
              </a:rPr>
              <a:t>http://www.smh.com.au/environment/climate-change/investor-group-says-trillions-of-dollars-at-risk-from-climate-change-20121121-29ot5.html</a:t>
            </a: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 u="sng">
                <a:hlinkClick r:id="rId6"/>
              </a:rPr>
              <a:t>http://www.businessinsider.com/investment-firms-warn-on-climate-change-2012-11</a:t>
            </a: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 u="sng">
                <a:hlinkClick r:id="rId7"/>
              </a:rPr>
              <a:t>http://www.independent.co.uk/news/uk/politics/city-tells-george-osborne-we-cant-afford-to-ignore-climate-risk-8329411.html</a:t>
            </a: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475" indent="-2889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8875" indent="-231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2425" indent="-231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5975" indent="-231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31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003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75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7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0623AAF-2150-454C-AA6D-73994622F029}" type="slidenum">
              <a:rPr lang="en-GB" altLang="en-US"/>
              <a:pPr eaLnBrk="1" hangingPunct="1"/>
              <a:t>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IUCN Article 63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>
                <a:hlinkClick r:id="rId3"/>
              </a:rPr>
              <a:t>https://www.iucn.org/news/global-policy/201612/un-biodiversity-conference-2016-compromise-pinch-salt</a:t>
            </a:r>
            <a:r>
              <a:rPr lang="en-GB" altLang="en-US"/>
              <a:t>;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>
                <a:hlinkClick r:id="rId4"/>
              </a:rPr>
              <a:t>https://www.iucn.org/theme/protected-areas/about/iucn-world-conservation-congress-2016</a:t>
            </a:r>
            <a:r>
              <a:rPr lang="en-GB" altLang="en-US"/>
              <a:t>;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>
                <a:hlinkClick r:id="rId5"/>
              </a:rPr>
              <a:t>https://portals.iucn.org/library/sites/library/files/documents/IUCN-WCC-6th-005.pdf</a:t>
            </a:r>
            <a:r>
              <a:rPr lang="en-GB" altLang="en-US"/>
              <a:t>;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WWF/ Credit Suisse Report: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>
                <a:hlinkClick r:id="rId6"/>
              </a:rPr>
              <a:t>https://www.environmental-finance.com/content/research/conservation-finance-from-niche-to-mainstream.html</a:t>
            </a:r>
            <a:r>
              <a:rPr lang="en-GB" altLang="en-US"/>
              <a:t>;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Natural Capital Committee 4</a:t>
            </a:r>
            <a:r>
              <a:rPr lang="en-GB" altLang="en-US" baseline="30000"/>
              <a:t>th</a:t>
            </a:r>
            <a:r>
              <a:rPr lang="en-GB" altLang="en-US"/>
              <a:t> report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 u="sng">
                <a:hlinkClick r:id="rId7"/>
              </a:rPr>
              <a:t>http://www.defra.gov.uk/naturalcapitalcommittee/</a:t>
            </a: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>
                <a:hlinkClick r:id="rId8"/>
              </a:rPr>
              <a:t>https://www.gov.uk/government/publications/natural-capital-committees-fourth-state-of-natural-capital-report</a:t>
            </a:r>
            <a:r>
              <a:rPr lang="en-GB" altLang="en-US"/>
              <a:t>;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NCC Advice to Government on 25 Year Environment Plan:    </a:t>
            </a:r>
            <a:r>
              <a:rPr lang="en-GB" altLang="en-US">
                <a:hlinkClick r:id="rId9"/>
              </a:rPr>
              <a:t>https://www.gov.uk/government/publications/natural-capital-committee-advice-on-governments-25-year-environment-plan</a:t>
            </a:r>
            <a:r>
              <a:rPr lang="en-GB" altLang="en-US"/>
              <a:t>;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endParaRPr lang="en-GB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475" indent="-2889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8875" indent="-231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2425" indent="-231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5975" indent="-23177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31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003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75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775" indent="-231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41B58EB-CEA2-4AA6-8733-B06A4693D400}" type="slidenum">
              <a:rPr lang="en-GB" altLang="en-US"/>
              <a:pPr eaLnBrk="1" hangingPunct="1"/>
              <a:t>8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Birmingham’s Green Living Spaces Plan:</a:t>
            </a:r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 u="sng">
                <a:hlinkClick r:id="rId3"/>
              </a:rPr>
              <a:t>http://www.birmingham.gov.uk/greenlivingspaces</a:t>
            </a:r>
            <a:endParaRPr lang="en-GB" altLang="en-US"/>
          </a:p>
          <a:p>
            <a:pPr marL="173038" indent="-173038" eaLnBrk="1" hangingPunct="1">
              <a:spcBef>
                <a:spcPct val="0"/>
              </a:spcBef>
              <a:buFontTx/>
              <a:buChar char="•"/>
            </a:pPr>
            <a:r>
              <a:rPr lang="en-GB" altLang="en-US"/>
              <a:t>Check out the appendices too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A99E3D-FB7B-4E5D-8590-9EC5C05BB98D}" type="slidenum">
              <a:rPr lang="en-GB" altLang="en-US"/>
              <a:pPr eaLnBrk="1" hangingPunct="1"/>
              <a:t>9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28795-B37B-4E44-8790-F5E5C6B82B88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7CE5DF-C092-4D86-B75B-43040C9E33D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32436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67251-A0D5-4F25-8F3A-EFA249C506BD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3115E-70E4-4917-96E8-9B2BE36BF34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9570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DAC27-76B9-43FE-AE8E-EB95A83D5767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33D21-7570-444D-AD00-FDFB9192E88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4401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2157F-40A0-4CC6-9887-15A430FEE086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7866BA-0286-41EF-8F87-00D7F0DF51E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86530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6FE2C-E980-4AF2-95D6-BC2AA62DFBC2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4BFDC-F744-48A7-9FC5-E35DE3713EC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54255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7880B-2EF9-4E26-8F84-200279F24F98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6AA76-A61A-46B2-BEAD-E4DA2389B1A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3937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631DB-66C2-445D-9DC0-4D38D6B0D36B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18A11F-B69E-426E-95A5-69C87B22B52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4403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7C02E-A316-4371-BCF9-C71C7F86E6E7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7D1CD-05AE-4F47-A1D6-5822FF4F74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68125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4F531-665D-402C-820E-D4DE1894E64C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0BC47-B4AC-412E-B6CF-E09FAF1C161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21409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498C3-ED05-4AA8-B199-BCDCBDE3B7DE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7D05E6-0BDE-44F5-BA22-D9860CD7B94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7674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5BADA-F652-4B45-B836-C45CBD5604BA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56B84-8ADF-4667-96EF-400A95B77EC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3346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CCE8C-C36F-4ADC-A213-E7BCB4A7B6DA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898DE-8B60-4F0D-A37C-74D828CBDB8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768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7DFB60-3B96-492F-9EB6-5A17111F55A3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0A5885E-9D5F-45AC-BC5C-EB15EAFC09B1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liveablecities.org.uk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wmf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cid:image001.png@01D0DAA6.33CA32E0" TargetMode="External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hyperlink" Target="http://biophiliccities.org/" TargetMode="External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6" Type="http://schemas.openxmlformats.org/officeDocument/2006/relationships/hyperlink" Target="http://wpdev.biophiliccities.org/what-are-biophilic-cities/portland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hyperlink" Target="http://wpdev.biophiliccities.org/what-are-biophilic-cities/singapore/" TargetMode="External"/><Relationship Id="rId15" Type="http://schemas.openxmlformats.org/officeDocument/2006/relationships/image" Target="../media/image63.jpeg"/><Relationship Id="rId10" Type="http://schemas.openxmlformats.org/officeDocument/2006/relationships/image" Target="../media/image58.jpeg"/><Relationship Id="rId4" Type="http://schemas.openxmlformats.org/officeDocument/2006/relationships/image" Target="../media/image53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mail.birmingham.gov.uk/owa/redir.aspx?C=GOLR66soZkO2FtVXuvNykgpbJJOpT9EIltq7071ur9cZ0nIzR2ok8hwf2lgwJ_NzkkEi3DNoarw.&amp;URL=http://www.theguardian.com/cities/2014/apr/03/birmingham-san-francisco-oslo-global-green-biophilic-cities-club" TargetMode="External"/><Relationship Id="rId13" Type="http://schemas.openxmlformats.org/officeDocument/2006/relationships/image" Target="../media/image3.wmf"/><Relationship Id="rId18" Type="http://schemas.openxmlformats.org/officeDocument/2006/relationships/hyperlink" Target="http://liveablecities.org.uk/" TargetMode="External"/><Relationship Id="rId3" Type="http://schemas.openxmlformats.org/officeDocument/2006/relationships/hyperlink" Target="http://birminghamclimate.com/ie_index2.html" TargetMode="External"/><Relationship Id="rId21" Type="http://schemas.openxmlformats.org/officeDocument/2006/relationships/image" Target="../media/image5.jpeg"/><Relationship Id="rId7" Type="http://schemas.openxmlformats.org/officeDocument/2006/relationships/hyperlink" Target="https://mail.birmingham.gov.uk/owa/redir.aspx?C=4kZpiIV1qEKEC83JbbQCOgB3bwmXT9EIKEKcEjiSywiRx28T8HDlbbMo9ni-Xl4di5jhooRH_iQ.&amp;URL=http://www.birmingham.gov.uk/greenlivingspaces" TargetMode="External"/><Relationship Id="rId12" Type="http://schemas.openxmlformats.org/officeDocument/2006/relationships/hyperlink" Target="http://www.wbcsd.org/home.aspx" TargetMode="External"/><Relationship Id="rId17" Type="http://schemas.openxmlformats.org/officeDocument/2006/relationships/hyperlink" Target="http://www.farrellreview.co.uk/" TargetMode="External"/><Relationship Id="rId2" Type="http://schemas.openxmlformats.org/officeDocument/2006/relationships/notesSlide" Target="../notesSlides/notesSlide20.xml"/><Relationship Id="rId16" Type="http://schemas.openxmlformats.org/officeDocument/2006/relationships/hyperlink" Target="http://www.mckinsey.com/insights/urbanization/urban_world" TargetMode="External"/><Relationship Id="rId20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irmingham.gov.uk/greencommission" TargetMode="External"/><Relationship Id="rId11" Type="http://schemas.openxmlformats.org/officeDocument/2006/relationships/hyperlink" Target="mailto:Nick_grayson@birmingham.gov.uk" TargetMode="External"/><Relationship Id="rId5" Type="http://schemas.openxmlformats.org/officeDocument/2006/relationships/hyperlink" Target="http://www.bmj.com/content/348/bmj.g2407" TargetMode="External"/><Relationship Id="rId15" Type="http://schemas.openxmlformats.org/officeDocument/2006/relationships/hyperlink" Target="http://www.overshootday.org/" TargetMode="External"/><Relationship Id="rId10" Type="http://schemas.openxmlformats.org/officeDocument/2006/relationships/hyperlink" Target="http://www.cell.com/trends/endocrinology-metabolism/retrieve/pii/S1043276007000690?cc=y" TargetMode="External"/><Relationship Id="rId19" Type="http://schemas.openxmlformats.org/officeDocument/2006/relationships/image" Target="../media/image65.jpeg"/><Relationship Id="rId4" Type="http://schemas.openxmlformats.org/officeDocument/2006/relationships/hyperlink" Target="http://www.local.gov.uk/health/-/journal_content/56/10180/3510483/ARTICLE" TargetMode="External"/><Relationship Id="rId9" Type="http://schemas.openxmlformats.org/officeDocument/2006/relationships/hyperlink" Target="http://www.landscapeinstitute.co.uk/PDF/Contribute/PublicHealthandLandscape_CreatingHealthyPlaces_FINAL.pdf" TargetMode="External"/><Relationship Id="rId14" Type="http://schemas.openxmlformats.org/officeDocument/2006/relationships/hyperlink" Target="http://www.westmidlandscombinedauthority.org.uk/" TargetMode="External"/><Relationship Id="rId22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175" y="4410075"/>
            <a:ext cx="3717925" cy="2308225"/>
          </a:xfrm>
          <a:prstGeom prst="rect">
            <a:avLst/>
          </a:prstGeom>
          <a:solidFill>
            <a:srgbClr val="00B050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latin typeface="+mn-lt"/>
                <a:cs typeface="Arial" charset="0"/>
              </a:rPr>
              <a:t>Significant Findings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latin typeface="+mn-lt"/>
              <a:cs typeface="Arial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+mn-lt"/>
                <a:cs typeface="Arial" charset="0"/>
              </a:rPr>
              <a:t>Municipal Planning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+mn-lt"/>
                <a:cs typeface="Arial" charset="0"/>
              </a:rPr>
              <a:t>Municipal Finance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latin typeface="+mn-lt"/>
                <a:cs typeface="Arial" charset="0"/>
              </a:rPr>
              <a:t>Municipal Governance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400" dirty="0">
              <a:latin typeface="+mn-lt"/>
              <a:cs typeface="Arial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838" y="827088"/>
            <a:ext cx="4289426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1195388"/>
            <a:ext cx="428625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800">
              <a:solidFill>
                <a:schemeClr val="bg1"/>
              </a:solidFill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chemeClr val="bg1"/>
                </a:solidFill>
                <a:cs typeface="Tahoma" panose="020B0604030504040204" pitchFamily="34" charset="0"/>
              </a:rPr>
              <a:t>Natural Capital – as the Essential Baseline for Growth in Cities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cs typeface="Tahoma" panose="020B0604030504040204" pitchFamily="34" charset="0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6510338"/>
            <a:ext cx="9144000" cy="338137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Wales Green Infrastructure Forum October 2017</a:t>
            </a:r>
          </a:p>
        </p:txBody>
      </p:sp>
      <p:sp>
        <p:nvSpPr>
          <p:cNvPr id="2055" name="Rectangle 8"/>
          <p:cNvSpPr>
            <a:spLocks noChangeArrowheads="1"/>
          </p:cNvSpPr>
          <p:nvPr/>
        </p:nvSpPr>
        <p:spPr bwMode="auto">
          <a:xfrm>
            <a:off x="3744913" y="5367338"/>
            <a:ext cx="53625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latin typeface="Tahoma" panose="020B0604030504040204" pitchFamily="34" charset="0"/>
                <a:cs typeface="Tahoma" panose="020B0604030504040204" pitchFamily="34" charset="0"/>
              </a:rPr>
              <a:t>Nick Grayson, </a:t>
            </a:r>
            <a:r>
              <a:rPr lang="en-GB" altLang="en-US" sz="1400">
                <a:solidFill>
                  <a:srgbClr val="777777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Climate Change &amp; Sustainability Manager,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777777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Senior Research Fellow, University of Birmingham </a:t>
            </a:r>
            <a:r>
              <a:rPr lang="en-GB" altLang="en-US" sz="2400">
                <a:solidFill>
                  <a:srgbClr val="777777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en-GB" altLang="en-US" sz="2400">
              <a:solidFill>
                <a:srgbClr val="00CC99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6" name="TextBox 1"/>
          <p:cNvSpPr txBox="1">
            <a:spLocks noChangeArrowheads="1"/>
          </p:cNvSpPr>
          <p:nvPr/>
        </p:nvSpPr>
        <p:spPr bwMode="auto">
          <a:xfrm>
            <a:off x="3756025" y="827088"/>
            <a:ext cx="2219325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/>
              <a:t>Birmingham City Council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/>
              <a:t>Leader</a:t>
            </a:r>
            <a:r>
              <a:rPr lang="en-GB" altLang="en-US" sz="1800"/>
              <a:t>- leading global green city;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/>
              <a:t>Planning</a:t>
            </a:r>
            <a:r>
              <a:rPr lang="en-GB" altLang="en-US" sz="1800"/>
              <a:t>- (2031)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150,000 population; 51,300 new homes;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14750" y="3071813"/>
            <a:ext cx="2286000" cy="230822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latin typeface="+mn-lt"/>
                <a:cs typeface="+mn-cs"/>
              </a:rPr>
              <a:t>Presentation: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chemeClr val="bg1"/>
                </a:solidFill>
                <a:latin typeface="+mn-lt"/>
                <a:cs typeface="+mn-cs"/>
              </a:rPr>
              <a:t>Ecosystem Serviced City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chemeClr val="bg1"/>
                </a:solidFill>
                <a:latin typeface="+mn-lt"/>
                <a:cs typeface="+mn-cs"/>
              </a:rPr>
              <a:t>New Frameworks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chemeClr val="bg1"/>
                </a:solidFill>
                <a:latin typeface="+mn-lt"/>
                <a:cs typeface="+mn-cs"/>
              </a:rPr>
              <a:t>New Metrics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chemeClr val="bg1"/>
                </a:solidFill>
                <a:latin typeface="+mn-lt"/>
                <a:cs typeface="+mn-cs"/>
              </a:rPr>
              <a:t>New Models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 err="1">
                <a:solidFill>
                  <a:schemeClr val="bg1"/>
                </a:solidFill>
                <a:latin typeface="+mn-lt"/>
                <a:cs typeface="+mn-cs"/>
              </a:rPr>
              <a:t>Biophilic</a:t>
            </a:r>
            <a:r>
              <a:rPr lang="en-GB" b="1" dirty="0">
                <a:solidFill>
                  <a:schemeClr val="bg1"/>
                </a:solidFill>
                <a:latin typeface="+mn-lt"/>
                <a:cs typeface="+mn-cs"/>
              </a:rPr>
              <a:t> City</a:t>
            </a:r>
            <a:endParaRPr lang="en-GB" sz="24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205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5888038"/>
            <a:ext cx="353218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8" y="827088"/>
            <a:ext cx="3135312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3" descr="Image result for university of birmingham logo downlo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643563"/>
            <a:ext cx="968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1" descr="Liveable Cities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214438"/>
            <a:ext cx="35877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Rectangle 8"/>
          <p:cNvSpPr>
            <a:spLocks noChangeArrowheads="1"/>
          </p:cNvSpPr>
          <p:nvPr/>
        </p:nvSpPr>
        <p:spPr bwMode="auto">
          <a:xfrm>
            <a:off x="107950" y="3006725"/>
            <a:ext cx="2735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chemeClr val="bg1"/>
                </a:solidFill>
              </a:rPr>
              <a:t>Transforming the Engineering of Cities to deliver Societal and Planetary Wellbeing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Maps Final - A4 Comb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688"/>
            <a:ext cx="3787775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Maps - Excess years of life lost- LS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928688"/>
            <a:ext cx="3870325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3708400" y="1409700"/>
            <a:ext cx="1727200" cy="7842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  <a:latin typeface="Arial" panose="020B0604020202020204" pitchFamily="34" charset="0"/>
              </a:rPr>
              <a:t>Birmingham –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  <a:latin typeface="Arial" panose="020B0604020202020204" pitchFamily="34" charset="0"/>
              </a:rPr>
              <a:t>a global first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19513" y="2382838"/>
            <a:ext cx="1727200" cy="12001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en-US" sz="1800" dirty="0">
                <a:solidFill>
                  <a:schemeClr val="bg1"/>
                </a:solidFill>
                <a:latin typeface="Arial" charset="0"/>
                <a:cs typeface="+mn-cs"/>
              </a:rPr>
              <a:t>Manchester?</a:t>
            </a: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en-US" sz="1800" dirty="0">
                <a:solidFill>
                  <a:schemeClr val="bg1"/>
                </a:solidFill>
                <a:latin typeface="Arial" charset="0"/>
                <a:cs typeface="+mn-cs"/>
              </a:rPr>
              <a:t>GLA?</a:t>
            </a:r>
          </a:p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en-US" sz="1800" dirty="0">
                <a:solidFill>
                  <a:schemeClr val="bg1"/>
                </a:solidFill>
                <a:latin typeface="Arial" charset="0"/>
                <a:cs typeface="+mn-cs"/>
              </a:rPr>
              <a:t>New York?</a:t>
            </a:r>
          </a:p>
        </p:txBody>
      </p:sp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5476875" y="949325"/>
            <a:ext cx="3487738" cy="317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>
                <a:latin typeface="Arial" panose="020B0604020202020204" pitchFamily="34" charset="0"/>
              </a:rPr>
              <a:t>Excess Years Life Lost at LSOA</a:t>
            </a:r>
          </a:p>
        </p:txBody>
      </p:sp>
      <p:sp>
        <p:nvSpPr>
          <p:cNvPr id="11271" name="Rectangle 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chemeClr val="bg1"/>
                </a:solidFill>
                <a:cs typeface="Tahoma" panose="020B0604030504040204" pitchFamily="34" charset="0"/>
              </a:rPr>
              <a:t>Natural Capital – as the Essential Baseline for Growth in Cities</a:t>
            </a:r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3714750" y="3665538"/>
            <a:ext cx="1727200" cy="272415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  <a:latin typeface="Arial" panose="020B0604020202020204" pitchFamily="34" charset="0"/>
              </a:rPr>
              <a:t>Biodiversity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  <a:latin typeface="Arial" panose="020B0604020202020204" pitchFamily="34" charset="0"/>
              </a:rPr>
              <a:t>Education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  <a:latin typeface="Arial" panose="020B0604020202020204" pitchFamily="34" charset="0"/>
              </a:rPr>
              <a:t>Recreation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  <a:latin typeface="Arial" panose="020B0604020202020204" pitchFamily="34" charset="0"/>
              </a:rPr>
              <a:t>Local Climate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  <a:latin typeface="Arial" panose="020B0604020202020204" pitchFamily="34" charset="0"/>
              </a:rPr>
              <a:t>Flood Risk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  <a:latin typeface="Arial" panose="020B0604020202020204" pitchFamily="34" charset="0"/>
              </a:rPr>
              <a:t>Aesthetic &amp; mobility</a:t>
            </a:r>
          </a:p>
        </p:txBody>
      </p:sp>
      <p:sp>
        <p:nvSpPr>
          <p:cNvPr id="11273" name="TextBox 2"/>
          <p:cNvSpPr txBox="1">
            <a:spLocks noChangeArrowheads="1"/>
          </p:cNvSpPr>
          <p:nvPr/>
        </p:nvSpPr>
        <p:spPr bwMode="auto">
          <a:xfrm>
            <a:off x="3719513" y="949325"/>
            <a:ext cx="1716087" cy="4000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1"/>
                </a:solidFill>
              </a:rPr>
              <a:t>CITY SCALE</a:t>
            </a:r>
          </a:p>
        </p:txBody>
      </p:sp>
      <p:sp>
        <p:nvSpPr>
          <p:cNvPr id="11274" name="Text Box 6"/>
          <p:cNvSpPr txBox="1">
            <a:spLocks noChangeArrowheads="1"/>
          </p:cNvSpPr>
          <p:nvPr/>
        </p:nvSpPr>
        <p:spPr bwMode="auto">
          <a:xfrm>
            <a:off x="0" y="6510338"/>
            <a:ext cx="9144000" cy="338137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Wales Green Infrastructure Forum October 2017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8"/>
          <p:cNvSpPr txBox="1">
            <a:spLocks noChangeArrowheads="1"/>
          </p:cNvSpPr>
          <p:nvPr/>
        </p:nvSpPr>
        <p:spPr bwMode="auto">
          <a:xfrm>
            <a:off x="8645525" y="6527800"/>
            <a:ext cx="461963" cy="3381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chemeClr val="bg1"/>
                </a:solidFill>
              </a:rPr>
              <a:t>13</a:t>
            </a:r>
          </a:p>
        </p:txBody>
      </p:sp>
      <p:pic>
        <p:nvPicPr>
          <p:cNvPr id="12291" name="Picture 22" descr="Simplified Housing Densiti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800100"/>
            <a:ext cx="3325813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0" descr="O:\Nick Grayson Scan\Environmental Images\Environmental Logos&amp; location plans\BCSD-UK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050" y="5002213"/>
            <a:ext cx="1973263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2" descr="O:\Nick Grayson Scan\Environmental Images\Environmental Logos&amp; location plans\CEE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4665663"/>
            <a:ext cx="18669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1"/>
          <p:cNvSpPr txBox="1">
            <a:spLocks noChangeArrowheads="1"/>
          </p:cNvSpPr>
          <p:nvPr/>
        </p:nvSpPr>
        <p:spPr bwMode="auto">
          <a:xfrm>
            <a:off x="4959350" y="5600700"/>
            <a:ext cx="4148138" cy="646113"/>
          </a:xfrm>
          <a:prstGeom prst="rect">
            <a:avLst/>
          </a:prstGeom>
          <a:solidFill>
            <a:schemeClr val="tx2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chemeClr val="bg1"/>
                </a:solidFill>
              </a:rPr>
              <a:t>LC- NERC NATIONAL TRAIL-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chemeClr val="bg1"/>
                </a:solidFill>
              </a:rPr>
              <a:t>University Of Birmingham Lead</a:t>
            </a:r>
          </a:p>
        </p:txBody>
      </p:sp>
      <p:sp>
        <p:nvSpPr>
          <p:cNvPr id="2" name="TextBox 12"/>
          <p:cNvSpPr txBox="1">
            <a:spLocks noChangeArrowheads="1"/>
          </p:cNvSpPr>
          <p:nvPr/>
        </p:nvSpPr>
        <p:spPr bwMode="auto">
          <a:xfrm>
            <a:off x="7434263" y="1065213"/>
            <a:ext cx="1714500" cy="1754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b="1" dirty="0">
                <a:solidFill>
                  <a:schemeClr val="tx2"/>
                </a:solidFill>
                <a:latin typeface="+mn-lt"/>
                <a:cs typeface="+mn-cs"/>
              </a:rPr>
              <a:t> Net Positive for Natural Capital over a 25 year period, (273 ha)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b="1" dirty="0">
                <a:solidFill>
                  <a:schemeClr val="tx2"/>
                </a:solidFill>
                <a:latin typeface="+mn-lt"/>
                <a:cs typeface="+mn-cs"/>
              </a:rPr>
              <a:t>Circa 6,000 homes </a:t>
            </a:r>
          </a:p>
        </p:txBody>
      </p:sp>
      <p:pic>
        <p:nvPicPr>
          <p:cNvPr id="1229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25" y="1714500"/>
            <a:ext cx="5059363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Grafik 1" descr="cid:image001.png@01D0DAA6.33CA32E0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4813" y="857250"/>
            <a:ext cx="8764588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429125"/>
            <a:ext cx="1214438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TextBox 1"/>
          <p:cNvSpPr txBox="1">
            <a:spLocks noChangeArrowheads="1"/>
          </p:cNvSpPr>
          <p:nvPr/>
        </p:nvSpPr>
        <p:spPr bwMode="auto">
          <a:xfrm>
            <a:off x="7429500" y="2825750"/>
            <a:ext cx="1714500" cy="3698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chemeClr val="bg1"/>
                </a:solidFill>
              </a:rPr>
              <a:t>SITE SCALE</a:t>
            </a:r>
          </a:p>
        </p:txBody>
      </p:sp>
      <p:sp>
        <p:nvSpPr>
          <p:cNvPr id="12300" name="Text Box 6"/>
          <p:cNvSpPr txBox="1">
            <a:spLocks noChangeArrowheads="1"/>
          </p:cNvSpPr>
          <p:nvPr/>
        </p:nvSpPr>
        <p:spPr bwMode="auto">
          <a:xfrm>
            <a:off x="0" y="6510338"/>
            <a:ext cx="9144000" cy="338137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Wales Green Infrastructure Forum October 2017</a:t>
            </a:r>
          </a:p>
        </p:txBody>
      </p:sp>
      <p:sp>
        <p:nvSpPr>
          <p:cNvPr id="12301" name="Rectangle 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800">
              <a:solidFill>
                <a:schemeClr val="bg1"/>
              </a:solidFill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chemeClr val="bg1"/>
                </a:solidFill>
                <a:cs typeface="Tahoma" panose="020B0604030504040204" pitchFamily="34" charset="0"/>
              </a:rPr>
              <a:t>Natural Capital – as the Essential Baseline for Growth in Cities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9"/>
          <p:cNvSpPr txBox="1">
            <a:spLocks noChangeArrowheads="1"/>
          </p:cNvSpPr>
          <p:nvPr/>
        </p:nvSpPr>
        <p:spPr bwMode="auto">
          <a:xfrm>
            <a:off x="179388" y="1125538"/>
            <a:ext cx="3097212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1331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2559050"/>
            <a:ext cx="33909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5" descr="Image result for HS2-High Speed Train UK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836613"/>
            <a:ext cx="3390900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5025"/>
            <a:ext cx="5953125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0" y="6510338"/>
            <a:ext cx="9144000" cy="338137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Wales Green Infrastructure Forum October 2017</a:t>
            </a:r>
          </a:p>
        </p:txBody>
      </p:sp>
      <p:sp>
        <p:nvSpPr>
          <p:cNvPr id="13319" name="Rectangle 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800">
              <a:solidFill>
                <a:schemeClr val="bg1"/>
              </a:solidFill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chemeClr val="bg1"/>
                </a:solidFill>
                <a:cs typeface="Tahoma" panose="020B0604030504040204" pitchFamily="34" charset="0"/>
              </a:rPr>
              <a:t>Natural Capital – as the Essential Baseline for Growth in Cities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450" y="5302250"/>
            <a:ext cx="5918200" cy="120015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+mn-lt"/>
                <a:cs typeface="+mn-cs"/>
              </a:rPr>
              <a:t>High Speed 2 Environment &amp; Landscape </a:t>
            </a:r>
            <a:r>
              <a:rPr lang="en-GB" b="1" dirty="0" err="1">
                <a:latin typeface="+mn-lt"/>
                <a:cs typeface="+mn-cs"/>
              </a:rPr>
              <a:t>Workstream</a:t>
            </a:r>
            <a:endParaRPr lang="en-GB" b="1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  <a:cs typeface="+mn-cs"/>
              </a:rPr>
              <a:t>To move from Zero Net Loss &gt; Net Positive Natural Capital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  <a:cs typeface="+mn-cs"/>
              </a:rPr>
              <a:t>Devising integrated new metrics- (Defra &amp; NCC)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+mn-lt"/>
                <a:cs typeface="+mn-cs"/>
              </a:rPr>
              <a:t>HS2 is 50% of </a:t>
            </a:r>
            <a:r>
              <a:rPr lang="en-GB" dirty="0" err="1">
                <a:latin typeface="+mn-lt"/>
                <a:cs typeface="+mn-cs"/>
              </a:rPr>
              <a:t>Devo</a:t>
            </a:r>
            <a:r>
              <a:rPr lang="en-GB" dirty="0">
                <a:latin typeface="+mn-lt"/>
                <a:cs typeface="+mn-cs"/>
              </a:rPr>
              <a:t> Deal for WMCA £4 Billion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 t="3584" r="4099" b="2489"/>
          <a:stretch>
            <a:fillRect/>
          </a:stretch>
        </p:blipFill>
        <p:spPr bwMode="auto">
          <a:xfrm>
            <a:off x="1714500" y="1571625"/>
            <a:ext cx="7696200" cy="541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9"/>
          <p:cNvSpPr txBox="1">
            <a:spLocks noChangeArrowheads="1"/>
          </p:cNvSpPr>
          <p:nvPr/>
        </p:nvSpPr>
        <p:spPr bwMode="auto">
          <a:xfrm>
            <a:off x="179388" y="1125538"/>
            <a:ext cx="3097212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1434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1000125"/>
            <a:ext cx="244951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2"/>
          <p:cNvSpPr txBox="1">
            <a:spLocks noChangeArrowheads="1"/>
          </p:cNvSpPr>
          <p:nvPr/>
        </p:nvSpPr>
        <p:spPr bwMode="auto">
          <a:xfrm>
            <a:off x="0" y="857250"/>
            <a:ext cx="6315075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en-US" sz="2200" b="1"/>
              <a:t>MAKING OUR MARK WITH NATURE AT OUR HEART</a:t>
            </a:r>
          </a:p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en-US" sz="1200" b="1"/>
              <a:t>A 25 YEAR NATURAL CAPITAL VISION FOR THE WEST MIDLANDS COMBINED AUTHORITY</a:t>
            </a:r>
          </a:p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endParaRPr lang="en-GB" altLang="en-US" sz="2000" b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5"/>
            <a:ext cx="18542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6"/>
          <p:cNvSpPr txBox="1">
            <a:spLocks noChangeArrowheads="1"/>
          </p:cNvSpPr>
          <p:nvPr/>
        </p:nvSpPr>
        <p:spPr bwMode="auto">
          <a:xfrm>
            <a:off x="0" y="6510338"/>
            <a:ext cx="9144000" cy="338137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Wales Green Infrastructure Forum October 2017</a:t>
            </a:r>
          </a:p>
        </p:txBody>
      </p:sp>
      <p:sp>
        <p:nvSpPr>
          <p:cNvPr id="14344" name="Rectangle 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800">
              <a:solidFill>
                <a:schemeClr val="bg1"/>
              </a:solidFill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chemeClr val="bg1"/>
                </a:solidFill>
                <a:cs typeface="Tahoma" panose="020B0604030504040204" pitchFamily="34" charset="0"/>
              </a:rPr>
              <a:t>Natural Capital – as the Essential Baseline for Growth in Cities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cs typeface="Tahoma" panose="020B0604030504040204" pitchFamily="34" charset="0"/>
            </a:endParaRPr>
          </a:p>
        </p:txBody>
      </p:sp>
      <p:sp>
        <p:nvSpPr>
          <p:cNvPr id="14345" name="TextBox 1"/>
          <p:cNvSpPr txBox="1">
            <a:spLocks noChangeArrowheads="1"/>
          </p:cNvSpPr>
          <p:nvPr/>
        </p:nvSpPr>
        <p:spPr bwMode="auto">
          <a:xfrm>
            <a:off x="0" y="5360988"/>
            <a:ext cx="1854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UK Government approved Black Country Garden City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3" descr="apparel-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238" y="5013325"/>
            <a:ext cx="1416050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9" descr="Image result for logo image natural capital protoc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5002213"/>
            <a:ext cx="22193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1" descr="food-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5008563"/>
            <a:ext cx="1460500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3" descr="apparel-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0" y="5040313"/>
            <a:ext cx="1416050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2"/>
          <a:stretch>
            <a:fillRect/>
          </a:stretch>
        </p:blipFill>
        <p:spPr bwMode="auto">
          <a:xfrm>
            <a:off x="7651750" y="3355975"/>
            <a:ext cx="14922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88" y="4319588"/>
            <a:ext cx="222091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8263" y="925513"/>
          <a:ext cx="3786187" cy="4075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84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7528"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WMCA objectives</a:t>
                      </a:r>
                    </a:p>
                  </a:txBody>
                  <a:tcPr marL="91427" marR="91427" marT="45719" marB="45719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SDG’s</a:t>
                      </a:r>
                    </a:p>
                  </a:txBody>
                  <a:tcPr marL="91427" marR="91427" marT="45719" marB="4571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396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</a:t>
                      </a:r>
                    </a:p>
                  </a:txBody>
                  <a:tcPr marL="91427" marR="91427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New Manufacturing economy</a:t>
                      </a:r>
                    </a:p>
                  </a:txBody>
                  <a:tcPr marL="91427" marR="91427" marT="45719" marB="45719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L="91427" marR="91427" marT="45719" marB="4571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396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</a:t>
                      </a:r>
                    </a:p>
                  </a:txBody>
                  <a:tcPr marL="91427" marR="91427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Creative &amp; digital</a:t>
                      </a:r>
                    </a:p>
                    <a:p>
                      <a:endParaRPr lang="en-GB" sz="1800" dirty="0"/>
                    </a:p>
                  </a:txBody>
                  <a:tcPr marL="91427" marR="91427" marT="45719" marB="45719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L="91427" marR="91427" marT="45719" marB="4571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396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</a:t>
                      </a:r>
                    </a:p>
                  </a:txBody>
                  <a:tcPr marL="91427" marR="91427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Environmental technologies</a:t>
                      </a:r>
                    </a:p>
                    <a:p>
                      <a:endParaRPr lang="en-GB" sz="1800" dirty="0"/>
                    </a:p>
                  </a:txBody>
                  <a:tcPr marL="91427" marR="91427" marT="45719" marB="45719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L="91427" marR="91427" marT="45719" marB="4571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396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</a:t>
                      </a:r>
                    </a:p>
                  </a:txBody>
                  <a:tcPr marL="91427" marR="91427" marT="45719" marB="45719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Medical &amp; Life Sciences</a:t>
                      </a:r>
                    </a:p>
                    <a:p>
                      <a:endParaRPr lang="en-GB" sz="1800" dirty="0"/>
                    </a:p>
                  </a:txBody>
                  <a:tcPr marL="91427" marR="91427" marT="45719" marB="45719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L="91427" marR="91427" marT="45719" marB="4571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39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1412875"/>
            <a:ext cx="754063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2390775"/>
            <a:ext cx="747713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5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221038"/>
            <a:ext cx="7493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6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4146550"/>
            <a:ext cx="77152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924300" y="939800"/>
          <a:ext cx="3524250" cy="4062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8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9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90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WMCA objectives</a:t>
                      </a:r>
                    </a:p>
                  </a:txBody>
                  <a:tcPr marL="91449" marR="91449" marT="45742" marB="45742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64" marR="91464" marT="45724" marB="4572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SDG’s</a:t>
                      </a:r>
                    </a:p>
                  </a:txBody>
                  <a:tcPr marL="91449" marR="91449" marT="45742" marB="45742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826">
                <a:tc>
                  <a:txBody>
                    <a:bodyPr/>
                    <a:lstStyle/>
                    <a:p>
                      <a:pPr algn="ctr"/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marL="91449" marR="91449" marT="45742" marB="4574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dirty="0">
                          <a:solidFill>
                            <a:schemeClr val="tx1"/>
                          </a:solidFill>
                        </a:rPr>
                        <a:t>HS2 growth</a:t>
                      </a:r>
                    </a:p>
                  </a:txBody>
                  <a:tcPr marL="91449" marR="91449" marT="45742" marB="4574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  <a:p>
                      <a:pPr algn="ctr"/>
                      <a:endParaRPr lang="en-GB" sz="1800" dirty="0"/>
                    </a:p>
                    <a:p>
                      <a:pPr algn="ctr"/>
                      <a:endParaRPr lang="en-GB" sz="1800" dirty="0"/>
                    </a:p>
                  </a:txBody>
                  <a:tcPr marL="91449" marR="91449" marT="45742" marB="45742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026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6</a:t>
                      </a:r>
                    </a:p>
                  </a:txBody>
                  <a:tcPr marL="91449" marR="91449" marT="45742" marB="45742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Skills for growth &amp; employment for all</a:t>
                      </a:r>
                    </a:p>
                  </a:txBody>
                  <a:tcPr marL="91449" marR="91449" marT="45742" marB="45742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L="91449" marR="91449" marT="45742" marB="4574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826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7</a:t>
                      </a:r>
                    </a:p>
                  </a:txBody>
                  <a:tcPr marL="91449" marR="91449" marT="45742" marB="45742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Housing</a:t>
                      </a:r>
                    </a:p>
                    <a:p>
                      <a:endParaRPr lang="en-GB" sz="1800" dirty="0"/>
                    </a:p>
                    <a:p>
                      <a:endParaRPr lang="en-GB" sz="1800" dirty="0"/>
                    </a:p>
                  </a:txBody>
                  <a:tcPr marL="91449" marR="91449" marT="45742" marB="45742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L="91449" marR="91449" marT="45742" marB="4574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826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8</a:t>
                      </a:r>
                    </a:p>
                  </a:txBody>
                  <a:tcPr marL="91449" marR="91449" marT="45742" marB="45742"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Exploiting economic geography</a:t>
                      </a:r>
                    </a:p>
                  </a:txBody>
                  <a:tcPr marL="91449" marR="91449" marT="45742" marB="45742"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 marL="91449" marR="91449" marT="45742" marB="4574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422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2374900"/>
            <a:ext cx="769937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3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1412875"/>
            <a:ext cx="75406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4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3221038"/>
            <a:ext cx="773112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5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4176713"/>
            <a:ext cx="7921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6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3213100"/>
            <a:ext cx="769938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27" name="TextBox 3"/>
          <p:cNvSpPr txBox="1">
            <a:spLocks noChangeArrowheads="1"/>
          </p:cNvSpPr>
          <p:nvPr/>
        </p:nvSpPr>
        <p:spPr bwMode="auto">
          <a:xfrm>
            <a:off x="2692400" y="6119813"/>
            <a:ext cx="113347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PROTOCOL</a:t>
            </a:r>
          </a:p>
        </p:txBody>
      </p:sp>
      <p:sp>
        <p:nvSpPr>
          <p:cNvPr id="15428" name="TextBox 3"/>
          <p:cNvSpPr txBox="1">
            <a:spLocks noChangeArrowheads="1"/>
          </p:cNvSpPr>
          <p:nvPr/>
        </p:nvSpPr>
        <p:spPr bwMode="auto">
          <a:xfrm>
            <a:off x="7596188" y="908050"/>
            <a:ext cx="1439862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WMCA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/>
              <a:t>D</a:t>
            </a:r>
            <a:r>
              <a:rPr lang="en-GB" altLang="en-US" sz="1800"/>
              <a:t>ynamic </a:t>
            </a:r>
            <a:r>
              <a:rPr lang="en-GB" altLang="en-US" sz="1800" b="1"/>
              <a:t>E</a:t>
            </a:r>
            <a:r>
              <a:rPr lang="en-GB" altLang="en-US" sz="1800"/>
              <a:t>conomic </a:t>
            </a:r>
            <a:r>
              <a:rPr lang="en-GB" altLang="en-US" sz="1800" b="1"/>
              <a:t>I</a:t>
            </a:r>
            <a:r>
              <a:rPr lang="en-GB" altLang="en-US" sz="1800"/>
              <a:t>mpact </a:t>
            </a:r>
            <a:r>
              <a:rPr lang="en-GB" altLang="en-US" sz="1800" b="1"/>
              <a:t>M</a:t>
            </a:r>
            <a:r>
              <a:rPr lang="en-GB" altLang="en-US" sz="1800"/>
              <a:t>odel (DEIM)</a:t>
            </a:r>
          </a:p>
        </p:txBody>
      </p:sp>
      <p:sp>
        <p:nvSpPr>
          <p:cNvPr id="15429" name="Text Box 6"/>
          <p:cNvSpPr txBox="1">
            <a:spLocks noChangeArrowheads="1"/>
          </p:cNvSpPr>
          <p:nvPr/>
        </p:nvSpPr>
        <p:spPr bwMode="auto">
          <a:xfrm>
            <a:off x="0" y="6510338"/>
            <a:ext cx="9144000" cy="338137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Wales Green Infrastructure Forum October 2017</a:t>
            </a:r>
          </a:p>
        </p:txBody>
      </p:sp>
      <p:sp>
        <p:nvSpPr>
          <p:cNvPr id="15430" name="Rectangle 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800">
              <a:solidFill>
                <a:schemeClr val="bg1"/>
              </a:solidFill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chemeClr val="bg1"/>
                </a:solidFill>
                <a:cs typeface="Tahoma" panose="020B0604030504040204" pitchFamily="34" charset="0"/>
              </a:rPr>
              <a:t>Natural Capital – as the Essential Baseline for Growth in Cities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976313"/>
            <a:ext cx="7165975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food-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5" y="4062413"/>
            <a:ext cx="16668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140"/>
          <p:cNvSpPr txBox="1">
            <a:spLocks noChangeArrowheads="1"/>
          </p:cNvSpPr>
          <p:nvPr/>
        </p:nvSpPr>
        <p:spPr bwMode="auto">
          <a:xfrm>
            <a:off x="7885113" y="5272088"/>
            <a:ext cx="985837" cy="487362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en-US" sz="1200" b="1"/>
              <a:t>PROTOCOL FOR CITIES</a:t>
            </a:r>
            <a:r>
              <a:rPr lang="en-GB" altLang="en-US" sz="1800" b="1"/>
              <a:t> </a:t>
            </a:r>
            <a:endParaRPr lang="en-US" altLang="en-US" sz="1800"/>
          </a:p>
        </p:txBody>
      </p:sp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6443663" y="1196975"/>
            <a:ext cx="2520950" cy="8302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chemeClr val="bg1"/>
                </a:solidFill>
              </a:rPr>
              <a:t>TOTAL PLACE OUTCOME</a:t>
            </a:r>
          </a:p>
        </p:txBody>
      </p:sp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7477125" y="2205038"/>
            <a:ext cx="1487488" cy="1476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WMCA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DEIM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Natural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Capital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Module</a:t>
            </a:r>
          </a:p>
        </p:txBody>
      </p:sp>
      <p:sp>
        <p:nvSpPr>
          <p:cNvPr id="16391" name="Text Box 6"/>
          <p:cNvSpPr txBox="1">
            <a:spLocks noChangeArrowheads="1"/>
          </p:cNvSpPr>
          <p:nvPr/>
        </p:nvSpPr>
        <p:spPr bwMode="auto">
          <a:xfrm>
            <a:off x="0" y="6510338"/>
            <a:ext cx="9144000" cy="338137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Wales Green Infrastructure Forum October 2017</a:t>
            </a:r>
          </a:p>
        </p:txBody>
      </p:sp>
      <p:sp>
        <p:nvSpPr>
          <p:cNvPr id="16392" name="Rectangle 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800">
              <a:solidFill>
                <a:schemeClr val="bg1"/>
              </a:solidFill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chemeClr val="bg1"/>
                </a:solidFill>
                <a:cs typeface="Tahoma" panose="020B0604030504040204" pitchFamily="34" charset="0"/>
              </a:rPr>
              <a:t>Natural Capital – as the Essential Baseline for Growth in Cities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24645938"/>
            <a:ext cx="1714500" cy="158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5"/>
          <p:cNvSpPr>
            <a:spLocks noChangeArrowheads="1"/>
          </p:cNvSpPr>
          <p:nvPr/>
        </p:nvSpPr>
        <p:spPr bwMode="auto">
          <a:xfrm rot="10800000">
            <a:off x="3475038" y="2540000"/>
            <a:ext cx="2609850" cy="2257425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7412" name="AutoShape 6"/>
          <p:cNvSpPr>
            <a:spLocks noChangeArrowheads="1"/>
          </p:cNvSpPr>
          <p:nvPr/>
        </p:nvSpPr>
        <p:spPr bwMode="auto">
          <a:xfrm>
            <a:off x="3475038" y="2033588"/>
            <a:ext cx="2609850" cy="2212975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cxnSp>
        <p:nvCxnSpPr>
          <p:cNvPr id="17413" name="AutoShape 9"/>
          <p:cNvCxnSpPr>
            <a:cxnSpLocks noChangeShapeType="1"/>
          </p:cNvCxnSpPr>
          <p:nvPr/>
        </p:nvCxnSpPr>
        <p:spPr bwMode="auto">
          <a:xfrm flipV="1">
            <a:off x="1330325" y="3346450"/>
            <a:ext cx="6594475" cy="22225"/>
          </a:xfrm>
          <a:prstGeom prst="straightConnector1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4" name="Rectangle 10"/>
          <p:cNvSpPr>
            <a:spLocks noChangeArrowheads="1"/>
          </p:cNvSpPr>
          <p:nvPr/>
        </p:nvSpPr>
        <p:spPr bwMode="auto">
          <a:xfrm>
            <a:off x="1352550" y="3448050"/>
            <a:ext cx="1325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‘Green Horizon’</a:t>
            </a:r>
          </a:p>
        </p:txBody>
      </p:sp>
      <p:sp>
        <p:nvSpPr>
          <p:cNvPr id="17415" name="TextBox 13"/>
          <p:cNvSpPr txBox="1">
            <a:spLocks noChangeArrowheads="1"/>
          </p:cNvSpPr>
          <p:nvPr/>
        </p:nvSpPr>
        <p:spPr bwMode="auto">
          <a:xfrm>
            <a:off x="7235825" y="930275"/>
            <a:ext cx="1731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/>
              <a:t>Star Framework</a:t>
            </a: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7949" y="1072108"/>
            <a:ext cx="373063" cy="206796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en-GB" altLang="en-US" sz="1200" b="1" dirty="0">
                <a:solidFill>
                  <a:srgbClr val="808080"/>
                </a:solidFill>
                <a:latin typeface="+mn-lt"/>
                <a:cs typeface="+mn-cs"/>
              </a:rPr>
              <a:t> </a:t>
            </a:r>
            <a:r>
              <a:rPr lang="en-GB" altLang="en-US" b="1" dirty="0">
                <a:solidFill>
                  <a:srgbClr val="808080"/>
                </a:solidFill>
                <a:latin typeface="+mn-lt"/>
                <a:cs typeface="+mn-cs"/>
              </a:rPr>
              <a:t>Growth Agenda</a:t>
            </a:r>
            <a:endParaRPr lang="en-US" altLang="en-US" dirty="0">
              <a:latin typeface="+mn-lt"/>
              <a:cs typeface="+mn-cs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7948" y="3860800"/>
            <a:ext cx="373063" cy="20526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vert270"/>
          <a:lstStyle/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en-GB" altLang="en-US" sz="1600" b="1" dirty="0">
                <a:solidFill>
                  <a:srgbClr val="808080"/>
                </a:solidFill>
                <a:latin typeface="+mn-lt"/>
                <a:cs typeface="+mn-cs"/>
              </a:rPr>
              <a:t>Quality of Life Agenda</a:t>
            </a:r>
            <a:endParaRPr lang="en-US" altLang="en-US" sz="1600" dirty="0">
              <a:latin typeface="+mn-lt"/>
              <a:cs typeface="+mn-c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132263" y="2692400"/>
            <a:ext cx="1339850" cy="1511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en-GB" altLang="en-US" sz="1100" b="1" dirty="0">
                <a:solidFill>
                  <a:srgbClr val="808080"/>
                </a:solidFill>
                <a:latin typeface="+mn-lt"/>
                <a:cs typeface="+mn-cs"/>
              </a:rPr>
              <a:t>SUSTAINABILE</a:t>
            </a:r>
          </a:p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en-GB" altLang="en-US" sz="1100" b="1" dirty="0">
                <a:solidFill>
                  <a:srgbClr val="808080"/>
                </a:solidFill>
                <a:latin typeface="+mn-lt"/>
                <a:cs typeface="+mn-cs"/>
              </a:rPr>
              <a:t>INCLUSIVE</a:t>
            </a:r>
          </a:p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en-GB" altLang="en-US" sz="1100" b="1" dirty="0">
                <a:solidFill>
                  <a:srgbClr val="808080"/>
                </a:solidFill>
                <a:latin typeface="+mn-lt"/>
                <a:cs typeface="+mn-cs"/>
              </a:rPr>
              <a:t>CONNECTED</a:t>
            </a:r>
          </a:p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en-GB" altLang="en-US" sz="1100" b="1" dirty="0">
                <a:solidFill>
                  <a:srgbClr val="808080"/>
                </a:solidFill>
                <a:latin typeface="+mn-lt"/>
                <a:cs typeface="+mn-cs"/>
              </a:rPr>
              <a:t>CITY</a:t>
            </a:r>
          </a:p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en-US" altLang="en-US" sz="1100" b="1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VIA JOINT METRICS</a:t>
            </a:r>
          </a:p>
        </p:txBody>
      </p:sp>
      <p:sp>
        <p:nvSpPr>
          <p:cNvPr id="17419" name="Text Box 6"/>
          <p:cNvSpPr txBox="1">
            <a:spLocks noChangeArrowheads="1"/>
          </p:cNvSpPr>
          <p:nvPr/>
        </p:nvSpPr>
        <p:spPr bwMode="auto">
          <a:xfrm>
            <a:off x="1514475" y="2817813"/>
            <a:ext cx="1293813" cy="322262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en-US" sz="1100">
                <a:solidFill>
                  <a:srgbClr val="FFFFFF"/>
                </a:solidFill>
              </a:rPr>
              <a:t>JOBS &amp; SKILLS</a:t>
            </a:r>
            <a:endParaRPr lang="en-US" altLang="en-US" sz="1800"/>
          </a:p>
        </p:txBody>
      </p:sp>
      <p:sp>
        <p:nvSpPr>
          <p:cNvPr id="17420" name="Text Box 7"/>
          <p:cNvSpPr txBox="1">
            <a:spLocks noChangeArrowheads="1"/>
          </p:cNvSpPr>
          <p:nvPr/>
        </p:nvSpPr>
        <p:spPr bwMode="auto">
          <a:xfrm>
            <a:off x="1516063" y="5600700"/>
            <a:ext cx="1293812" cy="30162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en-US" sz="1100">
                <a:solidFill>
                  <a:srgbClr val="FFFFFF"/>
                </a:solidFill>
              </a:rPr>
              <a:t>HEALTH</a:t>
            </a:r>
            <a:endParaRPr lang="en-US" altLang="en-US" sz="1800"/>
          </a:p>
        </p:txBody>
      </p:sp>
      <p:sp>
        <p:nvSpPr>
          <p:cNvPr id="17421" name="Text Box 8"/>
          <p:cNvSpPr txBox="1">
            <a:spLocks noChangeArrowheads="1"/>
          </p:cNvSpPr>
          <p:nvPr/>
        </p:nvSpPr>
        <p:spPr bwMode="auto">
          <a:xfrm>
            <a:off x="6588125" y="5591175"/>
            <a:ext cx="1314450" cy="322263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en-US" sz="1100">
                <a:solidFill>
                  <a:srgbClr val="FFFFFF"/>
                </a:solidFill>
              </a:rPr>
              <a:t>CHILDREN</a:t>
            </a:r>
            <a:endParaRPr lang="en-US" altLang="en-US" sz="1800"/>
          </a:p>
        </p:txBody>
      </p:sp>
      <p:sp>
        <p:nvSpPr>
          <p:cNvPr id="17422" name="Text Box 9"/>
          <p:cNvSpPr txBox="1">
            <a:spLocks noChangeArrowheads="1"/>
          </p:cNvSpPr>
          <p:nvPr/>
        </p:nvSpPr>
        <p:spPr bwMode="auto">
          <a:xfrm>
            <a:off x="6608763" y="2817813"/>
            <a:ext cx="1293812" cy="322262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en-US" sz="1100">
                <a:solidFill>
                  <a:srgbClr val="FFFFFF"/>
                </a:solidFill>
              </a:rPr>
              <a:t>HOUSING</a:t>
            </a:r>
            <a:endParaRPr lang="en-US" altLang="en-US" sz="1800"/>
          </a:p>
        </p:txBody>
      </p:sp>
      <p:sp>
        <p:nvSpPr>
          <p:cNvPr id="17423" name="Text Box 10"/>
          <p:cNvSpPr txBox="1">
            <a:spLocks noChangeArrowheads="1"/>
          </p:cNvSpPr>
          <p:nvPr/>
        </p:nvSpPr>
        <p:spPr bwMode="auto">
          <a:xfrm>
            <a:off x="6607175" y="4730750"/>
            <a:ext cx="1295400" cy="8604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en-US" sz="1100"/>
              <a:t>Ecology &amp; Education Community of Practice</a:t>
            </a:r>
          </a:p>
        </p:txBody>
      </p:sp>
      <p:sp>
        <p:nvSpPr>
          <p:cNvPr id="17424" name="Text Box 11"/>
          <p:cNvSpPr txBox="1">
            <a:spLocks noChangeArrowheads="1"/>
          </p:cNvSpPr>
          <p:nvPr/>
        </p:nvSpPr>
        <p:spPr bwMode="auto">
          <a:xfrm>
            <a:off x="6608763" y="1955800"/>
            <a:ext cx="1293812" cy="8620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en-US" sz="1100"/>
              <a:t>Planning &amp; Housing Community of Practice</a:t>
            </a:r>
          </a:p>
        </p:txBody>
      </p:sp>
      <p:sp>
        <p:nvSpPr>
          <p:cNvPr id="17425" name="Text Box 12"/>
          <p:cNvSpPr txBox="1">
            <a:spLocks noChangeArrowheads="1"/>
          </p:cNvSpPr>
          <p:nvPr/>
        </p:nvSpPr>
        <p:spPr bwMode="auto">
          <a:xfrm>
            <a:off x="1516063" y="1955800"/>
            <a:ext cx="1293812" cy="8620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en-US" sz="1100"/>
              <a:t>Growth &amp; Investment Community of Practice</a:t>
            </a:r>
          </a:p>
        </p:txBody>
      </p:sp>
      <p:sp>
        <p:nvSpPr>
          <p:cNvPr id="17426" name="Text Box 13"/>
          <p:cNvSpPr txBox="1">
            <a:spLocks noChangeArrowheads="1"/>
          </p:cNvSpPr>
          <p:nvPr/>
        </p:nvSpPr>
        <p:spPr bwMode="auto">
          <a:xfrm>
            <a:off x="1514475" y="4740275"/>
            <a:ext cx="1293813" cy="8604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en-US" sz="1100"/>
              <a:t>Health &amp; Wellbeing Community of Practice</a:t>
            </a:r>
          </a:p>
        </p:txBody>
      </p:sp>
      <p:sp>
        <p:nvSpPr>
          <p:cNvPr id="17427" name="Text Box 14"/>
          <p:cNvSpPr txBox="1">
            <a:spLocks noChangeArrowheads="1"/>
          </p:cNvSpPr>
          <p:nvPr/>
        </p:nvSpPr>
        <p:spPr bwMode="auto">
          <a:xfrm>
            <a:off x="4132263" y="5051425"/>
            <a:ext cx="1295400" cy="8620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en-US" sz="1100"/>
              <a:t>User &amp; Service Delivery Community of Practice</a:t>
            </a:r>
          </a:p>
        </p:txBody>
      </p:sp>
      <p:sp>
        <p:nvSpPr>
          <p:cNvPr id="17428" name="Text Box 15"/>
          <p:cNvSpPr txBox="1">
            <a:spLocks noChangeArrowheads="1"/>
          </p:cNvSpPr>
          <p:nvPr/>
        </p:nvSpPr>
        <p:spPr bwMode="auto">
          <a:xfrm>
            <a:off x="4110038" y="1095375"/>
            <a:ext cx="1295400" cy="8604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GB" altLang="en-US" sz="1100"/>
              <a:t>Governance Community of Practice</a:t>
            </a:r>
            <a:endParaRPr lang="en-US" altLang="en-US" sz="1800"/>
          </a:p>
        </p:txBody>
      </p:sp>
      <p:sp>
        <p:nvSpPr>
          <p:cNvPr id="17429" name="TextBox 13"/>
          <p:cNvSpPr txBox="1">
            <a:spLocks noChangeArrowheads="1"/>
          </p:cNvSpPr>
          <p:nvPr/>
        </p:nvSpPr>
        <p:spPr bwMode="auto">
          <a:xfrm>
            <a:off x="7388225" y="6021388"/>
            <a:ext cx="1731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/>
              <a:t>Total Place</a:t>
            </a:r>
          </a:p>
        </p:txBody>
      </p:sp>
      <p:sp>
        <p:nvSpPr>
          <p:cNvPr id="17430" name="Text Box 6"/>
          <p:cNvSpPr txBox="1">
            <a:spLocks noChangeArrowheads="1"/>
          </p:cNvSpPr>
          <p:nvPr/>
        </p:nvSpPr>
        <p:spPr bwMode="auto">
          <a:xfrm>
            <a:off x="0" y="6510338"/>
            <a:ext cx="9144000" cy="338137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Wales Green Infrastructure Forum October 2017</a:t>
            </a:r>
          </a:p>
        </p:txBody>
      </p:sp>
      <p:sp>
        <p:nvSpPr>
          <p:cNvPr id="17431" name="Rectangle 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800">
              <a:solidFill>
                <a:schemeClr val="bg1"/>
              </a:solidFill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chemeClr val="bg1"/>
                </a:solidFill>
                <a:cs typeface="Tahoma" panose="020B0604030504040204" pitchFamily="34" charset="0"/>
              </a:rPr>
              <a:t>Natural Capital – as the Essential Baseline for Growth in Cities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9"/>
          <p:cNvSpPr txBox="1">
            <a:spLocks noChangeArrowheads="1"/>
          </p:cNvSpPr>
          <p:nvPr/>
        </p:nvSpPr>
        <p:spPr bwMode="auto">
          <a:xfrm>
            <a:off x="179388" y="1125538"/>
            <a:ext cx="3097212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18435" name="Picture 9" descr="Image result for systems diagrams examp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836613"/>
            <a:ext cx="5180013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004048" y="900369"/>
          <a:ext cx="3984104" cy="5356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6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349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NEW PROCUREMENT MENU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490">
                <a:tc rowSpan="3">
                  <a:txBody>
                    <a:bodyPr/>
                    <a:lstStyle/>
                    <a:p>
                      <a:r>
                        <a:rPr lang="en-GB" dirty="0"/>
                        <a:t>SITE</a:t>
                      </a:r>
                      <a:r>
                        <a:rPr lang="en-GB" baseline="0" dirty="0"/>
                        <a:t> </a:t>
                      </a:r>
                    </a:p>
                    <a:p>
                      <a:r>
                        <a:rPr lang="en-GB" baseline="0" dirty="0"/>
                        <a:t>SCALE</a:t>
                      </a:r>
                      <a:endParaRPr lang="en-GB" dirty="0"/>
                    </a:p>
                  </a:txBody>
                  <a:tcPr vert="vert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Planning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49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Finance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825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Governance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490">
                <a:tc rowSpan="3">
                  <a:txBody>
                    <a:bodyPr/>
                    <a:lstStyle/>
                    <a:p>
                      <a:pPr algn="l"/>
                      <a:r>
                        <a:rPr lang="en-GB" sz="1100" dirty="0"/>
                        <a:t>NEIGHBOURHOOD SCALE</a:t>
                      </a:r>
                    </a:p>
                  </a:txBody>
                  <a:tcPr vert="vert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/>
                        <a:t>Planning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49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/>
                        <a:t>Finance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49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/>
                        <a:t>Governance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490">
                <a:tc rowSpan="3">
                  <a:txBody>
                    <a:bodyPr/>
                    <a:lstStyle/>
                    <a:p>
                      <a:pPr algn="l"/>
                      <a:r>
                        <a:rPr lang="en-GB" dirty="0"/>
                        <a:t>CITY </a:t>
                      </a:r>
                    </a:p>
                    <a:p>
                      <a:pPr algn="l"/>
                      <a:r>
                        <a:rPr lang="en-GB" dirty="0"/>
                        <a:t>SCALE</a:t>
                      </a:r>
                    </a:p>
                  </a:txBody>
                  <a:tcPr vert="vert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/>
                        <a:t>Planning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49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/>
                        <a:t>Finance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349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/>
                        <a:t>Governance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3490">
                <a:tc rowSpan="3">
                  <a:txBody>
                    <a:bodyPr/>
                    <a:lstStyle/>
                    <a:p>
                      <a:pPr algn="l"/>
                      <a:r>
                        <a:rPr lang="en-GB" dirty="0"/>
                        <a:t>REGION SCALE</a:t>
                      </a:r>
                    </a:p>
                  </a:txBody>
                  <a:tcPr vert="vert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/>
                        <a:t>Planning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349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/>
                        <a:t>Finance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349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dirty="0"/>
                        <a:t>Governance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44450" y="1370013"/>
            <a:ext cx="1368425" cy="61912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900113" y="2727325"/>
            <a:ext cx="1368425" cy="61912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1797050" y="3767138"/>
            <a:ext cx="1368425" cy="6191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2481263" y="4581525"/>
            <a:ext cx="1368425" cy="619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441" name="TextBox 4"/>
          <p:cNvSpPr txBox="1">
            <a:spLocks noChangeArrowheads="1"/>
          </p:cNvSpPr>
          <p:nvPr/>
        </p:nvSpPr>
        <p:spPr bwMode="auto">
          <a:xfrm>
            <a:off x="250825" y="1463675"/>
            <a:ext cx="865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/>
              <a:t>Who benefits?</a:t>
            </a:r>
          </a:p>
        </p:txBody>
      </p:sp>
      <p:sp>
        <p:nvSpPr>
          <p:cNvPr id="18442" name="TextBox 5"/>
          <p:cNvSpPr txBox="1">
            <a:spLocks noChangeArrowheads="1"/>
          </p:cNvSpPr>
          <p:nvPr/>
        </p:nvSpPr>
        <p:spPr bwMode="auto">
          <a:xfrm>
            <a:off x="971550" y="2805113"/>
            <a:ext cx="1223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/>
              <a:t>What  multiple values?</a:t>
            </a:r>
          </a:p>
        </p:txBody>
      </p:sp>
      <p:sp>
        <p:nvSpPr>
          <p:cNvPr id="18443" name="TextBox 6"/>
          <p:cNvSpPr txBox="1">
            <a:spLocks noChangeArrowheads="1"/>
          </p:cNvSpPr>
          <p:nvPr/>
        </p:nvSpPr>
        <p:spPr bwMode="auto">
          <a:xfrm>
            <a:off x="2014538" y="3846513"/>
            <a:ext cx="935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/>
              <a:t>Sustainable finance?</a:t>
            </a:r>
          </a:p>
        </p:txBody>
      </p:sp>
      <p:sp>
        <p:nvSpPr>
          <p:cNvPr id="18444" name="TextBox 8"/>
          <p:cNvSpPr txBox="1">
            <a:spLocks noChangeArrowheads="1"/>
          </p:cNvSpPr>
          <p:nvPr/>
        </p:nvSpPr>
        <p:spPr bwMode="auto">
          <a:xfrm>
            <a:off x="2700338" y="4659313"/>
            <a:ext cx="100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/>
              <a:t>Governance models?</a:t>
            </a:r>
          </a:p>
        </p:txBody>
      </p:sp>
      <p:sp>
        <p:nvSpPr>
          <p:cNvPr id="11" name="Curved Right Arrow 10"/>
          <p:cNvSpPr/>
          <p:nvPr/>
        </p:nvSpPr>
        <p:spPr>
          <a:xfrm rot="20765312">
            <a:off x="39688" y="2076450"/>
            <a:ext cx="684212" cy="1047750"/>
          </a:xfrm>
          <a:prstGeom prst="curved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Curved Right Arrow 22"/>
          <p:cNvSpPr/>
          <p:nvPr/>
        </p:nvSpPr>
        <p:spPr>
          <a:xfrm rot="19011710">
            <a:off x="777875" y="3411538"/>
            <a:ext cx="684213" cy="1047750"/>
          </a:xfrm>
          <a:prstGeom prst="curved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24" name="Curved Right Arrow 23"/>
          <p:cNvSpPr/>
          <p:nvPr/>
        </p:nvSpPr>
        <p:spPr>
          <a:xfrm rot="19741762">
            <a:off x="1627188" y="4451350"/>
            <a:ext cx="684212" cy="1047750"/>
          </a:xfrm>
          <a:prstGeom prst="curved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8448" name="Text Box 6"/>
          <p:cNvSpPr txBox="1">
            <a:spLocks noChangeArrowheads="1"/>
          </p:cNvSpPr>
          <p:nvPr/>
        </p:nvSpPr>
        <p:spPr bwMode="auto">
          <a:xfrm>
            <a:off x="0" y="6510338"/>
            <a:ext cx="9144000" cy="338137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Wales Green Infrastructure Forum October 2017</a:t>
            </a:r>
          </a:p>
        </p:txBody>
      </p:sp>
      <p:sp>
        <p:nvSpPr>
          <p:cNvPr id="18449" name="Rectangle 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800">
              <a:solidFill>
                <a:schemeClr val="bg1"/>
              </a:solidFill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chemeClr val="bg1"/>
                </a:solidFill>
                <a:cs typeface="Tahoma" panose="020B0604030504040204" pitchFamily="34" charset="0"/>
              </a:rPr>
              <a:t>Natural Capital – as the Essential Baseline for Growth in Cities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41438"/>
            <a:ext cx="7886700" cy="4351337"/>
          </a:xfrm>
        </p:spPr>
        <p:txBody>
          <a:bodyPr rtlCol="0">
            <a:normAutofit fontScale="70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“</a:t>
            </a:r>
            <a:r>
              <a:rPr lang="en-GB" i="1" dirty="0"/>
              <a:t>Part of the great pleasure of living in a city is discovering the many forms of nature in unexpected places.  Some of this nature is designed, of course, but much of it is simply extant, and resiliently co-adapting to urban conditions…Over the course of a day there are typically numerous opportunities to be surprised (pleasantly) by the nature around us, as it appears and disappears from view (a bird, a mushroom, a flower), and appears again, </a:t>
            </a:r>
            <a:r>
              <a:rPr lang="en-GB" i="1" dirty="0" err="1"/>
              <a:t>dependig</a:t>
            </a:r>
            <a:r>
              <a:rPr lang="en-GB" i="1" dirty="0"/>
              <a:t> on season, weather, and on the pathways and routes we choose to travel. Discovery and surprise, the possibility of </a:t>
            </a:r>
            <a:r>
              <a:rPr lang="en-GB" i="1" dirty="0" err="1"/>
              <a:t>epiphanous</a:t>
            </a:r>
            <a:r>
              <a:rPr lang="en-GB" i="1" dirty="0"/>
              <a:t> moments of delight, are part of what makes living in a </a:t>
            </a:r>
            <a:r>
              <a:rPr lang="en-GB" i="1" dirty="0" err="1"/>
              <a:t>biophilic</a:t>
            </a:r>
            <a:r>
              <a:rPr lang="en-GB" i="1" dirty="0"/>
              <a:t> city so much fun.”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i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i="1" dirty="0"/>
              <a:t>(</a:t>
            </a:r>
            <a:r>
              <a:rPr lang="en-GB" i="1" dirty="0" err="1"/>
              <a:t>Prof.</a:t>
            </a:r>
            <a:r>
              <a:rPr lang="en-GB" i="1" dirty="0"/>
              <a:t> Tim </a:t>
            </a:r>
            <a:r>
              <a:rPr lang="en-GB" i="1" dirty="0" err="1"/>
              <a:t>Beatley</a:t>
            </a:r>
            <a:r>
              <a:rPr lang="en-GB" i="1" dirty="0"/>
              <a:t>, 13 October 2014, http://</a:t>
            </a:r>
            <a:r>
              <a:rPr lang="en-GB" i="1" dirty="0" err="1"/>
              <a:t>biophiliccities.org</a:t>
            </a:r>
            <a:r>
              <a:rPr lang="en-GB" i="1" dirty="0"/>
              <a:t>)</a:t>
            </a:r>
            <a:endParaRPr lang="en-GB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3" descr="Capture2.JPG"/>
          <p:cNvPicPr>
            <a:picLocks noChangeAspect="1"/>
          </p:cNvPicPr>
          <p:nvPr/>
        </p:nvPicPr>
        <p:blipFill>
          <a:blip r:embed="rId3" cstate="print">
            <a:alphaModFix amt="45000"/>
          </a:blip>
          <a:stretch>
            <a:fillRect/>
          </a:stretch>
        </p:blipFill>
        <p:spPr>
          <a:xfrm flipH="1">
            <a:off x="3447303" y="-1099290"/>
            <a:ext cx="5696697" cy="795729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0" y="6510338"/>
            <a:ext cx="9144000" cy="338137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Wales Green Infrastructure Forum October 2017</a:t>
            </a:r>
          </a:p>
        </p:txBody>
      </p:sp>
      <p:sp>
        <p:nvSpPr>
          <p:cNvPr id="19461" name="Rectangle 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800">
              <a:solidFill>
                <a:schemeClr val="bg1"/>
              </a:solidFill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chemeClr val="bg1"/>
                </a:solidFill>
                <a:cs typeface="Tahoma" panose="020B0604030504040204" pitchFamily="34" charset="0"/>
              </a:rPr>
              <a:t>Natural Capital – as the Essential Baseline for Growth in Cities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en-GB" altLang="en-US" sz="2800" b="1">
                <a:solidFill>
                  <a:schemeClr val="bg1"/>
                </a:solidFill>
              </a:rPr>
              <a:t>Birmingham: The UK’s First Biophilic City </a:t>
            </a:r>
            <a:endParaRPr lang="en-US" altLang="en-US" sz="280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483" name="Picture 5" descr="BiophilicCities Logo">
            <a:hlinkClick r:id="rId3" tooltip="BiophilicCities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5650"/>
            <a:ext cx="914400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Singapore-copy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1763"/>
            <a:ext cx="2987675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19"/>
          <p:cNvSpPr txBox="1">
            <a:spLocks noChangeArrowheads="1"/>
          </p:cNvSpPr>
          <p:nvPr/>
        </p:nvSpPr>
        <p:spPr bwMode="auto">
          <a:xfrm>
            <a:off x="2555875" y="1052513"/>
            <a:ext cx="6408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800">
              <a:latin typeface="Arial" panose="020B0604020202020204" pitchFamily="34" charset="0"/>
            </a:endParaRPr>
          </a:p>
        </p:txBody>
      </p:sp>
      <p:sp>
        <p:nvSpPr>
          <p:cNvPr id="20486" name="Text Box 20"/>
          <p:cNvSpPr txBox="1">
            <a:spLocks noChangeArrowheads="1"/>
          </p:cNvSpPr>
          <p:nvPr/>
        </p:nvSpPr>
        <p:spPr bwMode="auto">
          <a:xfrm>
            <a:off x="2555875" y="857250"/>
            <a:ext cx="6588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>
                <a:latin typeface="Arial" panose="020B0604020202020204" pitchFamily="34" charset="0"/>
              </a:rPr>
              <a:t>- Cities that achieve a deep affinity with nature</a:t>
            </a:r>
          </a:p>
        </p:txBody>
      </p:sp>
      <p:pic>
        <p:nvPicPr>
          <p:cNvPr id="20487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1409700"/>
            <a:ext cx="3271837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TextBox 3"/>
          <p:cNvSpPr txBox="1">
            <a:spLocks noChangeArrowheads="1"/>
          </p:cNvSpPr>
          <p:nvPr/>
        </p:nvSpPr>
        <p:spPr bwMode="auto">
          <a:xfrm>
            <a:off x="2905125" y="5281613"/>
            <a:ext cx="2017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chemeClr val="bg1"/>
                </a:solidFill>
              </a:rPr>
              <a:t>Milwaukee</a:t>
            </a:r>
          </a:p>
        </p:txBody>
      </p:sp>
      <p:sp>
        <p:nvSpPr>
          <p:cNvPr id="20489" name="TextBox 4"/>
          <p:cNvSpPr txBox="1">
            <a:spLocks noChangeArrowheads="1"/>
          </p:cNvSpPr>
          <p:nvPr/>
        </p:nvSpPr>
        <p:spPr bwMode="auto">
          <a:xfrm>
            <a:off x="4789488" y="3636963"/>
            <a:ext cx="1800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chemeClr val="bg1"/>
                </a:solidFill>
              </a:rPr>
              <a:t>San Francisco</a:t>
            </a:r>
          </a:p>
        </p:txBody>
      </p:sp>
      <p:pic>
        <p:nvPicPr>
          <p:cNvPr id="20490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09700"/>
            <a:ext cx="30480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Box 6"/>
          <p:cNvSpPr txBox="1">
            <a:spLocks noChangeArrowheads="1"/>
          </p:cNvSpPr>
          <p:nvPr/>
        </p:nvSpPr>
        <p:spPr bwMode="auto">
          <a:xfrm>
            <a:off x="6824663" y="5764213"/>
            <a:ext cx="1873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chemeClr val="bg1"/>
                </a:solidFill>
              </a:rPr>
              <a:t>Birmingham</a:t>
            </a:r>
          </a:p>
        </p:txBody>
      </p:sp>
      <p:pic>
        <p:nvPicPr>
          <p:cNvPr id="20492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3463"/>
            <a:ext cx="2627313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859338"/>
            <a:ext cx="2268537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4859338"/>
            <a:ext cx="2124075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843463"/>
            <a:ext cx="21240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3024188"/>
            <a:ext cx="233045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4188"/>
            <a:ext cx="224472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8" name="Text Box 18"/>
          <p:cNvSpPr txBox="1">
            <a:spLocks noChangeArrowheads="1"/>
          </p:cNvSpPr>
          <p:nvPr/>
        </p:nvSpPr>
        <p:spPr bwMode="auto">
          <a:xfrm>
            <a:off x="185738" y="3817938"/>
            <a:ext cx="1655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>
                <a:solidFill>
                  <a:schemeClr val="bg1"/>
                </a:solidFill>
                <a:latin typeface="Arial" panose="020B0604020202020204" pitchFamily="34" charset="0"/>
              </a:rPr>
              <a:t>Wellington</a:t>
            </a:r>
          </a:p>
        </p:txBody>
      </p:sp>
      <p:pic>
        <p:nvPicPr>
          <p:cNvPr id="20499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3024188"/>
            <a:ext cx="23209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9" descr="portland-copy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3024188"/>
            <a:ext cx="22320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1" name="TextBox 13"/>
          <p:cNvSpPr txBox="1">
            <a:spLocks noChangeArrowheads="1"/>
          </p:cNvSpPr>
          <p:nvPr/>
        </p:nvSpPr>
        <p:spPr bwMode="auto">
          <a:xfrm>
            <a:off x="2484438" y="3208338"/>
            <a:ext cx="2087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chemeClr val="bg1"/>
                </a:solidFill>
              </a:rPr>
              <a:t>Vittoria- Gastiez</a:t>
            </a:r>
          </a:p>
        </p:txBody>
      </p:sp>
      <p:sp>
        <p:nvSpPr>
          <p:cNvPr id="20502" name="TextBox 14"/>
          <p:cNvSpPr txBox="1">
            <a:spLocks noChangeArrowheads="1"/>
          </p:cNvSpPr>
          <p:nvPr/>
        </p:nvSpPr>
        <p:spPr bwMode="auto">
          <a:xfrm>
            <a:off x="4572000" y="3881438"/>
            <a:ext cx="2016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chemeClr val="bg1"/>
                </a:solidFill>
              </a:rPr>
              <a:t>Milwaukee</a:t>
            </a:r>
          </a:p>
        </p:txBody>
      </p:sp>
      <p:sp>
        <p:nvSpPr>
          <p:cNvPr id="20503" name="TextBox 15"/>
          <p:cNvSpPr txBox="1">
            <a:spLocks noChangeArrowheads="1"/>
          </p:cNvSpPr>
          <p:nvPr/>
        </p:nvSpPr>
        <p:spPr bwMode="auto">
          <a:xfrm>
            <a:off x="446088" y="5170488"/>
            <a:ext cx="1798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chemeClr val="bg1"/>
                </a:solidFill>
              </a:rPr>
              <a:t>Rio de Janeiro</a:t>
            </a:r>
          </a:p>
        </p:txBody>
      </p:sp>
      <p:sp>
        <p:nvSpPr>
          <p:cNvPr id="20504" name="TextBox 16"/>
          <p:cNvSpPr txBox="1">
            <a:spLocks noChangeArrowheads="1"/>
          </p:cNvSpPr>
          <p:nvPr/>
        </p:nvSpPr>
        <p:spPr bwMode="auto">
          <a:xfrm>
            <a:off x="3132138" y="5903913"/>
            <a:ext cx="143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chemeClr val="bg1"/>
                </a:solidFill>
              </a:rPr>
              <a:t>Montreal</a:t>
            </a:r>
          </a:p>
        </p:txBody>
      </p:sp>
      <p:sp>
        <p:nvSpPr>
          <p:cNvPr id="20505" name="TextBox 17"/>
          <p:cNvSpPr txBox="1">
            <a:spLocks noChangeArrowheads="1"/>
          </p:cNvSpPr>
          <p:nvPr/>
        </p:nvSpPr>
        <p:spPr bwMode="auto">
          <a:xfrm>
            <a:off x="5273675" y="5394325"/>
            <a:ext cx="1368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chemeClr val="bg1"/>
                </a:solidFill>
              </a:rPr>
              <a:t>Oslo</a:t>
            </a:r>
          </a:p>
        </p:txBody>
      </p:sp>
      <p:sp>
        <p:nvSpPr>
          <p:cNvPr id="20506" name="TextBox 18"/>
          <p:cNvSpPr txBox="1">
            <a:spLocks noChangeArrowheads="1"/>
          </p:cNvSpPr>
          <p:nvPr/>
        </p:nvSpPr>
        <p:spPr bwMode="auto">
          <a:xfrm>
            <a:off x="7308850" y="5394325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chemeClr val="bg1"/>
                </a:solidFill>
              </a:rPr>
              <a:t>Perth</a:t>
            </a:r>
          </a:p>
        </p:txBody>
      </p:sp>
      <p:sp>
        <p:nvSpPr>
          <p:cNvPr id="20507" name="TextBox 19"/>
          <p:cNvSpPr txBox="1">
            <a:spLocks noChangeArrowheads="1"/>
          </p:cNvSpPr>
          <p:nvPr/>
        </p:nvSpPr>
        <p:spPr bwMode="auto">
          <a:xfrm>
            <a:off x="3276600" y="2333625"/>
            <a:ext cx="2303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chemeClr val="bg1"/>
                </a:solidFill>
              </a:rPr>
              <a:t>Birmingham</a:t>
            </a:r>
          </a:p>
        </p:txBody>
      </p:sp>
      <p:sp>
        <p:nvSpPr>
          <p:cNvPr id="20508" name="TextBox 20"/>
          <p:cNvSpPr txBox="1">
            <a:spLocks noChangeArrowheads="1"/>
          </p:cNvSpPr>
          <p:nvPr/>
        </p:nvSpPr>
        <p:spPr bwMode="auto">
          <a:xfrm>
            <a:off x="6156325" y="2579688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chemeClr val="bg1"/>
                </a:solidFill>
              </a:rPr>
              <a:t>San Fransisco</a:t>
            </a:r>
          </a:p>
        </p:txBody>
      </p:sp>
      <p:sp>
        <p:nvSpPr>
          <p:cNvPr id="20509" name="Text Box 6"/>
          <p:cNvSpPr txBox="1">
            <a:spLocks noChangeArrowheads="1"/>
          </p:cNvSpPr>
          <p:nvPr/>
        </p:nvSpPr>
        <p:spPr bwMode="auto">
          <a:xfrm>
            <a:off x="0" y="6510338"/>
            <a:ext cx="9144000" cy="338137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Wales Green Infrastructure Forum October 2017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Ecological Services, urban nature and citizen health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Delivering an Ecosystem Serviced City</a:t>
            </a:r>
          </a:p>
        </p:txBody>
      </p:sp>
      <p:pic>
        <p:nvPicPr>
          <p:cNvPr id="4" name="Picture 3" descr="Capture2.JPG"/>
          <p:cNvPicPr>
            <a:picLocks noChangeAspect="1"/>
          </p:cNvPicPr>
          <p:nvPr/>
        </p:nvPicPr>
        <p:blipFill>
          <a:blip r:embed="rId3" cstate="print">
            <a:alphaModFix amt="45000"/>
          </a:blip>
          <a:stretch>
            <a:fillRect/>
          </a:stretch>
        </p:blipFill>
        <p:spPr>
          <a:xfrm flipH="1">
            <a:off x="3447303" y="-1099290"/>
            <a:ext cx="5696697" cy="795729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3077" name="Rectangle 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800">
              <a:solidFill>
                <a:schemeClr val="bg1"/>
              </a:solidFill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chemeClr val="bg1"/>
                </a:solidFill>
                <a:cs typeface="Tahoma" panose="020B0604030504040204" pitchFamily="34" charset="0"/>
              </a:rPr>
              <a:t>Natural Capital – as the Essential Baseline for Growth in Cities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cs typeface="Tahoma" panose="020B0604030504040204" pitchFamily="34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6510338"/>
            <a:ext cx="9144000" cy="338137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Wales Green Infrastructure Forum October 2017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504825" y="2636838"/>
            <a:ext cx="5094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hlinkClick r:id="rId3"/>
              </a:rPr>
              <a:t>http://birminghamclimate.com/ie_index2.html</a:t>
            </a:r>
            <a:endParaRPr lang="en-GB" altLang="en-US" sz="1400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528638" y="3246438"/>
            <a:ext cx="85328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hlinkClick r:id="rId4"/>
              </a:rPr>
              <a:t>http://www.local.gov.uk/health/-/journal_content/56/10180/3510483/ARTICLE</a:t>
            </a:r>
            <a:endParaRPr lang="en-GB" altLang="en-US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hlinkClick r:id="rId5"/>
              </a:rPr>
              <a:t>http://www.bmj.com/content/348/bmj.g2407</a:t>
            </a:r>
            <a:endParaRPr lang="en-GB" altLang="en-US" sz="1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55613" y="1944688"/>
            <a:ext cx="3848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u="sng">
                <a:hlinkClick r:id="rId6"/>
              </a:rPr>
              <a:t>http://www.birmingham.gov.uk/greencommission</a:t>
            </a:r>
            <a:endParaRPr lang="en-GB" altLang="en-US" sz="1400"/>
          </a:p>
        </p:txBody>
      </p:sp>
      <p:sp>
        <p:nvSpPr>
          <p:cNvPr id="21509" name="Rectangle 10"/>
          <p:cNvSpPr>
            <a:spLocks noChangeArrowheads="1"/>
          </p:cNvSpPr>
          <p:nvPr/>
        </p:nvSpPr>
        <p:spPr bwMode="auto">
          <a:xfrm>
            <a:off x="461963" y="2178050"/>
            <a:ext cx="65690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hlinkClick r:id="rId7"/>
              </a:rPr>
              <a:t>http://www.birmingham.gov.uk/greenlivingspaces</a:t>
            </a:r>
            <a:endParaRPr lang="en-GB" altLang="en-US" sz="1400"/>
          </a:p>
        </p:txBody>
      </p:sp>
      <p:sp>
        <p:nvSpPr>
          <p:cNvPr id="21510" name="Rectangle 13"/>
          <p:cNvSpPr>
            <a:spLocks noChangeArrowheads="1"/>
          </p:cNvSpPr>
          <p:nvPr/>
        </p:nvSpPr>
        <p:spPr bwMode="auto">
          <a:xfrm>
            <a:off x="549275" y="4437063"/>
            <a:ext cx="8543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hlinkClick r:id="rId8"/>
              </a:rPr>
              <a:t>http://www.theguardian.com/cities/2014/apr/03/birmingham-san-francisco-oslo-global-green-biophilic-cities-club</a:t>
            </a:r>
            <a:endParaRPr lang="en-GB" altLang="en-US" sz="1400"/>
          </a:p>
        </p:txBody>
      </p:sp>
      <p:sp>
        <p:nvSpPr>
          <p:cNvPr id="21511" name="Rectangle 14"/>
          <p:cNvSpPr>
            <a:spLocks noChangeArrowheads="1"/>
          </p:cNvSpPr>
          <p:nvPr/>
        </p:nvSpPr>
        <p:spPr bwMode="auto">
          <a:xfrm>
            <a:off x="528638" y="3983038"/>
            <a:ext cx="86360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33CC"/>
                </a:solidFill>
                <a:hlinkClick r:id="rId9"/>
              </a:rPr>
              <a:t>http://www.landscapeinstitute.co.uk/PDF/Contribute/PublicHealthandLandscape_CreatingHealthyPlaces_FINAL.pdf</a:t>
            </a:r>
            <a:endParaRPr lang="en-GB" altLang="en-US" sz="1400">
              <a:solidFill>
                <a:srgbClr val="0033CC"/>
              </a:solidFill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1400" u="sng">
                <a:hlinkClick r:id="rId10"/>
              </a:rPr>
              <a:t>http://www.cell.com/trends/endocrinology-metabolism//retrieve/pii/S1043276007000690?cc=y</a:t>
            </a:r>
            <a:endParaRPr lang="en-GB" altLang="en-US" sz="140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solidFill>
                <a:srgbClr val="0033CC"/>
              </a:solidFill>
            </a:endParaRPr>
          </a:p>
        </p:txBody>
      </p:sp>
      <p:sp>
        <p:nvSpPr>
          <p:cNvPr id="21512" name="Rectangle 19"/>
          <p:cNvSpPr>
            <a:spLocks noChangeArrowheads="1"/>
          </p:cNvSpPr>
          <p:nvPr/>
        </p:nvSpPr>
        <p:spPr bwMode="auto">
          <a:xfrm>
            <a:off x="566738" y="5700713"/>
            <a:ext cx="203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33CC"/>
                </a:solidFill>
              </a:rPr>
              <a:t>http://biophiliccities.org/</a:t>
            </a:r>
          </a:p>
        </p:txBody>
      </p:sp>
      <p:sp>
        <p:nvSpPr>
          <p:cNvPr id="21513" name="Rectangle 16"/>
          <p:cNvSpPr>
            <a:spLocks noChangeArrowheads="1"/>
          </p:cNvSpPr>
          <p:nvPr/>
        </p:nvSpPr>
        <p:spPr bwMode="auto">
          <a:xfrm>
            <a:off x="549275" y="4652963"/>
            <a:ext cx="33242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33CC"/>
                </a:solidFill>
              </a:rPr>
              <a:t>https://www.naturalcapitalcommittee.org/</a:t>
            </a:r>
          </a:p>
        </p:txBody>
      </p:sp>
      <p:sp>
        <p:nvSpPr>
          <p:cNvPr id="21514" name="Rectangle 6"/>
          <p:cNvSpPr>
            <a:spLocks noChangeArrowheads="1"/>
          </p:cNvSpPr>
          <p:nvPr/>
        </p:nvSpPr>
        <p:spPr bwMode="auto">
          <a:xfrm>
            <a:off x="490538" y="2443163"/>
            <a:ext cx="3248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33CC"/>
                </a:solidFill>
              </a:rPr>
              <a:t>http://www.birmingham.gov.uk/plan2031</a:t>
            </a:r>
          </a:p>
        </p:txBody>
      </p:sp>
      <p:sp>
        <p:nvSpPr>
          <p:cNvPr id="21515" name="Rectangle 8"/>
          <p:cNvSpPr>
            <a:spLocks noChangeArrowheads="1"/>
          </p:cNvSpPr>
          <p:nvPr/>
        </p:nvSpPr>
        <p:spPr bwMode="auto">
          <a:xfrm>
            <a:off x="423863" y="1360488"/>
            <a:ext cx="5362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latin typeface="Tahoma" panose="020B0604030504040204" pitchFamily="34" charset="0"/>
                <a:cs typeface="Tahoma" panose="020B0604030504040204" pitchFamily="34" charset="0"/>
              </a:rPr>
              <a:t>Nick Grayson, Climate Change &amp; Sustainability Manager, </a:t>
            </a:r>
            <a:r>
              <a:rPr lang="en-GB" altLang="en-US" sz="1600">
                <a:latin typeface="Tahoma" panose="020B0604030504040204" pitchFamily="34" charset="0"/>
                <a:cs typeface="Tahoma" panose="020B0604030504040204" pitchFamily="34" charset="0"/>
                <a:hlinkClick r:id="rId11"/>
              </a:rPr>
              <a:t>nick_grayson@birmingham.gov.uk</a:t>
            </a:r>
            <a:r>
              <a:rPr lang="en-GB" altLang="en-US" sz="1600">
                <a:latin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21516" name="Rectangle 1"/>
          <p:cNvSpPr>
            <a:spLocks noChangeArrowheads="1"/>
          </p:cNvSpPr>
          <p:nvPr/>
        </p:nvSpPr>
        <p:spPr bwMode="auto">
          <a:xfrm>
            <a:off x="528638" y="2852738"/>
            <a:ext cx="2706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u="sng">
                <a:hlinkClick r:id="rId12"/>
              </a:rPr>
              <a:t>http://www.wbcsd.org/home.aspx</a:t>
            </a:r>
            <a:endParaRPr lang="en-GB" altLang="en-US" sz="1400"/>
          </a:p>
        </p:txBody>
      </p:sp>
      <p:sp>
        <p:nvSpPr>
          <p:cNvPr id="21517" name="Rectangle 3"/>
          <p:cNvSpPr>
            <a:spLocks noChangeArrowheads="1"/>
          </p:cNvSpPr>
          <p:nvPr/>
        </p:nvSpPr>
        <p:spPr bwMode="auto">
          <a:xfrm>
            <a:off x="517525" y="3068638"/>
            <a:ext cx="2378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33CC"/>
                </a:solidFill>
              </a:rPr>
              <a:t>http://uknea.unep-wcmc.org/</a:t>
            </a:r>
          </a:p>
        </p:txBody>
      </p:sp>
      <p:sp>
        <p:nvSpPr>
          <p:cNvPr id="21518" name="Rectangle 4"/>
          <p:cNvSpPr>
            <a:spLocks noChangeArrowheads="1"/>
          </p:cNvSpPr>
          <p:nvPr/>
        </p:nvSpPr>
        <p:spPr bwMode="auto">
          <a:xfrm>
            <a:off x="528638" y="3716338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33CC"/>
                </a:solidFill>
              </a:rPr>
              <a:t>http://www.intelligenthealth.co.uk/team/dr-william-bird/</a:t>
            </a:r>
          </a:p>
        </p:txBody>
      </p:sp>
      <p:sp>
        <p:nvSpPr>
          <p:cNvPr id="21519" name="TextBox 1"/>
          <p:cNvSpPr txBox="1">
            <a:spLocks noChangeArrowheads="1"/>
          </p:cNvSpPr>
          <p:nvPr/>
        </p:nvSpPr>
        <p:spPr bwMode="auto">
          <a:xfrm>
            <a:off x="350838" y="836613"/>
            <a:ext cx="7256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FF0000"/>
                </a:solidFill>
              </a:rPr>
              <a:t>Questions &amp; Answers?</a:t>
            </a:r>
          </a:p>
        </p:txBody>
      </p:sp>
      <p:pic>
        <p:nvPicPr>
          <p:cNvPr id="21520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5715000"/>
            <a:ext cx="32861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1" name="TextBox 19"/>
          <p:cNvSpPr txBox="1">
            <a:spLocks noChangeArrowheads="1"/>
          </p:cNvSpPr>
          <p:nvPr/>
        </p:nvSpPr>
        <p:spPr bwMode="auto">
          <a:xfrm>
            <a:off x="8604250" y="6527800"/>
            <a:ext cx="503238" cy="3381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21522" name="TextBox 1"/>
          <p:cNvSpPr txBox="1">
            <a:spLocks noChangeArrowheads="1"/>
          </p:cNvSpPr>
          <p:nvPr/>
        </p:nvSpPr>
        <p:spPr bwMode="auto">
          <a:xfrm>
            <a:off x="517525" y="4838700"/>
            <a:ext cx="83788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hlinkClick r:id="rId14"/>
              </a:rPr>
              <a:t>http://www.westmidlandscombinedauthority.org.uk/</a:t>
            </a:r>
            <a:endParaRPr lang="en-GB" altLang="en-US" sz="140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hlinkClick r:id="rId15"/>
              </a:rPr>
              <a:t>http://www.overshootday.org/</a:t>
            </a:r>
            <a:endParaRPr lang="en-GB" altLang="en-US" sz="140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70C0"/>
                </a:solidFill>
                <a:hlinkClick r:id="rId16"/>
              </a:rPr>
              <a:t>http://www.mckinsey.com/insights/urbanization/urban_world</a:t>
            </a:r>
            <a:endParaRPr lang="en-GB" altLang="en-US" sz="140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400">
              <a:solidFill>
                <a:srgbClr val="0070C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33CC"/>
                </a:solidFill>
                <a:hlinkClick r:id="rId17"/>
              </a:rPr>
              <a:t>http://www.farrellreview.co.uk/</a:t>
            </a:r>
            <a:endParaRPr lang="en-GB" altLang="en-US" sz="1400">
              <a:solidFill>
                <a:srgbClr val="0033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solidFill>
                  <a:srgbClr val="0033CC"/>
                </a:solidFill>
              </a:rPr>
              <a:t>http://www.un.org/apps/news/story.asp?NewsID=48773#.VrnAcVLctjo</a:t>
            </a:r>
          </a:p>
        </p:txBody>
      </p:sp>
      <p:sp>
        <p:nvSpPr>
          <p:cNvPr id="21523" name="Rectangle 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chemeClr val="bg1"/>
                </a:solidFill>
                <a:cs typeface="Tahoma" panose="020B0604030504040204" pitchFamily="34" charset="0"/>
              </a:rPr>
              <a:t>Natural Capital – as the Essential Baseline for Growth in Cities</a:t>
            </a:r>
          </a:p>
        </p:txBody>
      </p:sp>
      <p:sp>
        <p:nvSpPr>
          <p:cNvPr id="21524" name="Rectangle 24"/>
          <p:cNvSpPr>
            <a:spLocks noChangeArrowheads="1"/>
          </p:cNvSpPr>
          <p:nvPr/>
        </p:nvSpPr>
        <p:spPr bwMode="auto">
          <a:xfrm>
            <a:off x="571500" y="5500688"/>
            <a:ext cx="219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>
                <a:hlinkClick r:id="rId18"/>
              </a:rPr>
              <a:t>http://liveablecities.org.uk/</a:t>
            </a:r>
            <a:endParaRPr lang="en-GB" altLang="en-US" sz="1400"/>
          </a:p>
        </p:txBody>
      </p:sp>
      <p:sp>
        <p:nvSpPr>
          <p:cNvPr id="21525" name="AutoShape 26" descr="data:image/jpeg;base64,/9j/4AAQSkZJRgABAQAAAQABAAD/2wBDABQODxIPDRQSEBIXFRQYHjIhHhwcHj0sLiQySUBMS0dARkVQWnNiUFVtVkVGZIhlbXd7gYKBTmCNl4x9lnN+gXz/2wBDARUXFx4aHjshITt8U0ZTfHx8fHx8fHx8fHx8fHx8fHx8fHx8fHx8fHx8fHx8fHx8fHx8fHx8fHx8fHx8fHx8fHz/wAARCAElAMQDASIAAhEBAxEB/8QAGgAAAgMBAQAAAAAAAAAAAAAAAAIBAwQFBv/EAEYQAAIBAwIDBAQKCQQBBAMBAAECEQADIRIxBEFRBRMiYQZxgZEUFSMyNXOhsbLRFkJUZJOjweHwUmJy8TMkQ3SCNlOSs//EABgBAQEBAQEAAAAAAAAAAAAAAAABAgME/8QAIBEBAAIDAQADAQEBAAAAAAAAAAERAhIhMQNBURNhIv/aAAwDAQACEQMRAD8A43aHHcWnaHEqnFX1VbrAAXCABJrP8Y8b+2cR/Fb86O0vpLi/rn/EazV2iHGZafjHjf2ziP4rfnR8Y8b+2cR/Fb86oVdTASBPWtB7PvgagFZf9StinF6j4x439s4j+K350fGPG/tnEfxW/Opbs/iVdUNvxNMDUMxvHvo+L7/frZhS5E4Owpw6j4x439s4j+K350fGPG/tnEfxW/OmPZ3ErBZAASBOoGJMZ9tK3AcQgUsgAcwpJ3P+Ypw6PjHjf2ziP4rfnR8Y8b+2cR/Fb86PgPEFtITJYqBIyRvHWmfs/iLQLHR4WKzqG4JH3inDpT2hxo34ziP4rfnR8Y8b+2cR/Fb860izxgGkWrRCtkSN+Y386EXjrqrcVUYmCDIkz5VFpn+MONmPhfET9Y351Hxhxv7ZxH8VvzrRftcbbukuEDrkQcmDuOtQjcVxIZUNpgDlhznmfL10KUfGPG/tnEfxW/Oj4x439s4j+K351c9ji7qFSqEahJE5zH3iqh2ffNsvCgCRk5JBII9eKcSpR8Y8b+2cR/Fb86PjHjf2ziP4rfnUt2ffFt38JVRqlTMjqOv/AFUJwHEXLj27aa2QAmCMyJEdacKkfGPG/tnEfxW/Oj4x439s4j+K351PwDiNNxgqlbeXOoYoHAXyAYAldWeQxk9B4hmrw6j4x439s4j+K350fGPG/tnEfxW/Oi5wN+1bZ3QBV3hgYzH30y9nX2P6gWMOWhWPQHrTh0vxjxv7ZxH8Vvzo+MeN/bOI/it+dZqKUj2Po1eu3+z7jXrj3GF0iXYkxA60VX6KfRtz64/hWiuWXrrHjzfaX0lxf1z/AIjWatPaX0lxf1z/AIjWausOUiiPKpAJICgknAA3Nept9h9l9k8Kl7ty6Wu3Bi0pMA9BGT69qkzSxFvKxRXrPiTsjtjhnfsW6bV5BlGJiTyIOfaPtrztns7jL/f91w7N8HMXcgaN9/caRMLMSy4ogV3OxuzrlrjFbjuzLnEW7tktbt+GcFfFBIjf7a5z8Je4rtPiLHB8M+rvHi0BlBOx5CNqXCVLJijFdBuw+1FvLabgrmtgSBIggecxW3sHhUF3jbfGdmXOMe0VBC6fkz4pmSP8FJmCIlwoHSiK1WuzuMu8J8Kt8O72JjWuZMxEb70/F9k8fwNoXeK4Z7dsmNUgj2xtVuCpYooitvC9kdocZa73huEuXLZ2bAB9U71Xc4S/wvF27PF2WtMWHhYbiftpcFSzYoiu96XcFw/A8dYThbK2la1JCjczXBpHSeCB0ooooggUY6UUUBRFFFAUUUUHrfRT6NufXH8K0Uein0bc+uP4Vorll664+PN9pfSXF/XP+I1mrT2l9JcX9c/4jWausOUtHZ7pb7R4S5cICJeRmJ2A1Ca7/pxZujjuH4gg9ybWgNyDST9xHurzFd/s70q4jheHHD8XYXi7QGldTQ0dDgzUmJu2omKo/oVZut2rcvoD3SWirNyJJED7K6/YV603HdvXhDWRdkxkEANNcfjvSu/f4f4PwXDrwdsiCVaW9mBFYuyO2PivhuLsix3vwgROvTpwR0zvWZiZ61ExHHb9G+1uJ7W7dd+JKwnDvoVRAUFk9+1aOxQyWO3bvCqG4v4Td0jrHzftJrzHYfanxPxjcQLPfarZt6dWnmDMwelb+wm4niu0+L4nhONs8HcuOWFq4dQuSSYjnHWkwRLo+inF9q3+PvLxbXnsaTqN0fNeRgTtzxV3YH0r6Q/Wj73rbafjeCuNxfbnH8MlpEIW1aBAJ65yTjavL8B6Q/AeL7Rvjhu8HGPqgvp0CW8jPzvsqerdOn2Vxd3gvQe5xFggXUY6SRMSwE/bT8Fxt/tL0Q7RbjH717YdQxEEwoIn2muFb7Y7v0ffsruJ1Ge91/7gdo8utTwPbPwPsfiuz/g+v4QWPea40yoG0Z261aS4dXh7N7szsjhTxnbbcDbueO3aS1qInPrO+eWa0+kpW92T2XxHeC+3foBdC6dQIMmOUwK5SekVt+Bs8N2h2ba4w2RCOzR5dDVfaPpA3aHBcNw7cKlo2LivKNgwCIAjAzUqS4bPTn6S4b6n+przNdPtztb444m3eNjudCaY16pzPQVzK3HjGXooooqoKKKKAooooCiiig9b6KfRtz64/hWij0U+jbn1x/CtFcsvXXHx5vtL6S4v65/xGs1ae0vpLi/rn/EazV1hykUUUUBRRRQFBAO9FFABQNhQTAxRRQessei/ZvFNo4ftYXXAkqjKxA9lZeJ7B7NsvZS12mL1x76Wmtq66gC0HHUVPoP9L3v/AI5/Etczhv8A8ls//OH/APpWOt8Wds9k/Au034Xg0v3kVFYnTqInrAqrsjheE4rint8e9+3bVCR3KktqkbiD516ntDtniOF9J+H4K0tsWbhQXPDltWJnyqzhrSWvTbiigjvOEDt69Sj+lLmlqLeIuWW1XWtJceyjEa9J2HXpiouWb1pQ12zcthti6kA163sS+eG7D7YvhFc2+IuMAwkSAImlXjrva/ohx1zjAj3LTEBgI2gg+vNXZNYcftPsqxwXZPZ/GW3uG5xKguGI0iVnGKy8Bwa3OMtJxycRa4d5l1tmdiRGD91ez4TgeG4zsvsZuLKlbVtCiNs7aRHr2OK5NniuMv8ApvZTjfAbTOqWwfCF0NBHWetSJWYhweN4VE469a4Bb96ykQWQ6thuIEZnlWc2botC6bVwWjs5U6T7a9x2cY9Ke2ZEjRbx/wDUVR6Odp3u2eG46zxiWzaVRpRVgBTPh9WKbJrDxtu1cvNptW3uNvCKSfsqe4vQx7m7CfOOg+H19K9Xwt252X6HWuJ7OQNeumblzTJGSCfZtWjguN4rj/RXtC/xiAObdwBwmnvBp3/p7Kuxq8RRRRWmHrfRT6NufXH8K0Uein0bc+uP4Vorll664+PN9pfSXF/XP+I1mrX2ipPaPGEZi88xnmT9wNULauP8xZPQb8uXtFdImHOpV0VOkwSQRAkyOVWnhbwnwgx0YGcxjr7PPpVtKlTRVj2LqAlrbaQY1ASu5GCMHY+6oa2y7gz05jMZHLIpcFSSirBYultPdtJE5Ef5uPfUNauKASjAHy2336bUuCpJRVq2LrMihCC5AE4E+s7UJw164bYRCTcYKo8zET0mRk0uCpbOxO1T2Pxb3xZ77UmjTq0xkGdj0rNb4ru+0k4zROm+L2if90xNVizcZCwQxiJxMmBHXY7dDUd1cx8m+dhpMnE4Hqz7RU4vXQ4ztg8V21a7SNjQbbIe71TOk9YrYvpMV7ZftH4JJaz3Xd955gzMeVcPu3gHQ0HYxvt+Y94qe5cbgCV1ZYDEE/0P3b0qFuXR4fto2OzeO4P4PqHFuz69caJAG0Z2pOE7WPC9jcV2d3GocQxPeao0yANo8qwpYuXH0IstJESBtvUd0/dh9PgJiehzv02NKguXR4vtl+J4HgOHt2zZfg403Q8kkCJiMbVru+kq3uP4Tjn4EfCOHBBYXIDgqRG2Mma4ncXtWk2nUgwdSkAb7ztsfcag2rgGVIzEHfly351KguXa4f0kNjtPjON+C6vhSqNHefNgRvGazdh9sHsccQBY77vgo+fpiJ8j1rn9zc8I0wWMAEjPL/D6+lWngeJE/IsSJwIOx0/firUFy7voz8PXgmHZ/HcKHLn/ANNfzA/1YyK6HavHXOB7G4qzx3F2b/HcSCot29kBEYG8RJk868kvZ3EuhcWgVESdQ5+2lbguItoGayVUmJxvWai1uVFFafgHE/rWwk7B2Ck+qTS/BL5Ei3KzGoEED1mt3DFS9N6KfRtz64/hWin9GLb2uznDrE3Sw8wVXNFcsvXWPHA48seP4orqw7ASYC/KTIz1I95xiazB1kKraVgaSTAWDAbfeZkcpJFa+LQNx/EKUMNeeSsEnxsMc+ZETnHSqTbItlomba6pJys+v5ogD1gY51UIX0oukEvb0sqDUCIBmc4gycdeW1IhBdUWXBYohMx/ygesmBt57HQ7o+pe+1DxRCRg5LEAYnaeg6UrXoAKEw2VAUAyQQYxEdRVotTqXTCqdLEg6iFIUZgZO+DtvtNDO4LsWZ2EMTqwZMyIiNxjO525P3j6ipVVYEqdaKASd5J2/pTCLhdLeldbKluF1EgkkcpnG8Ty51KULce1cPg1CYWc6iBAURP+oTmcbg0wvsDaYEoQS+xAwBAJ9QJn/dvk1GhGDMrHSYyVHhWMRHMkR6/M4ZLbtaXu1OtZZvBMMCF0mfWCZ61UIL95VGov4IPiTkCcxtvA9nsotQjBmtHSImUyQMED2GZx74q17VtdT22N4Kx0Ao0N/p584bfzpfHcuFC73A9wLJaZk5OAZkgHbpg0EG6CSPk8DSWCTJDTqA9gAkRvQS8kDScfqqYghdKiekfZu1Wq8Oks2nS06gAdLKZMc2OfZpznFneSqstoagCRpjlvvHLVyxAHOgz6B4rVkQSfC4JE7gGTAjIzA3O1MGxAHhOwLaRGTyPm2wxAHOKsQXHCWy1tDcOlRMgTI5/8h1pmuy5aXuQ8krdyYOMeIxJHMzjeJpRZLlq4bTTN4Pt4tREQBOd8bYjG4xVZWbupWIg/MlgTuY6zIA36ZxNWq4tyBJ0jS0qWgYUwMeXTaNt0uOnhCBUJaGBHqxE8mBMbYHWKCoW1VdVtWZQcSqnEg89zlft5VYlwxpZC/wCsz6NRzjcke+OZPIUHxgaeItrqUKTkacgjrgdegjFQy6igEugIlZ1HJUbbDGn15zyEVZcViZsklQoU6GUKSAJ9Uwvqz1qL1gagF4nhySsDR4dQgDMgQecZ++pAQIXtp3hlTIGkAg7yGM7NG2ATiKvtcZxDp3RYIWPiDEHAwJlfVvyGd5EGV00DxEXQzQNL4IAyRtAjSRjECQJAMK6EsXXRLKwJXYLGBuRvnyz5HXda6jKEQ95EDcScdRyY+WJ2BFR3/EIoK2YIBjWJkZkmBnmM8wciAAoZiBsqMjnAOrAYQSMR/pGftqyxalkclEgQFZzBAE7CcHHSZBg5mxrrm+HlpHhDFNxyJk5GkrOMiOs1S124hVrkllGSQTkkzM5MRkQZhvXQeo7Kj4OxBVpeZXY4G1FZ/R5i3AuWP/uGB0Gkb+fPHWiorzvHMg7Q4oPdEJccspkSC2AOu8+/11nSDaDOHCHLBLefCDME7bCT/u8q1ccLY42/3gLKeIYlZMMJYSMbjImfZWcBRc8ZQsphySCGEjzz5xuJrpGOUs8V3e7Ntn/UL+FlUxiJEkCRnA3HtmmJXu7rKrIIKtsquQ4MZOdxgdB66cMDDPcGWhtZktsYIB2wKXve8gAO4WCqnYKAScDIHMwRzPqaSWmQ7NqckwLepyoDKGgEE8h4RGcA5iqrAV2QMQRGQN9MtJwDBAzOYA51Ytwq66nQExDFc287+4eeD1pRcDoii4djKmAoGNvPGetTRbFtldD4QTnwgRp89gMAbTuR5igJqa0AiEFQICjJjnudwNt87TUO6tcAusb0GAQTBBnER1P30pZTrkgkghnI1azv7D51dYS1yosSbaqkSSgDHaTHWATIkRAzIq+3csi2UYnSDBZSSrQII3mMLMcsmcRjLA7Lb1ACAM405PSevOadFcFUYMQwhl8UjkBGJPTripr+FtgtLFsLdQl1Zm8HiMTmJkbQY5bc6sFnK3FNtLcAuTjUQcxGwlT/APyds1gZApGoq0r84cs8+ud5HIcqhwQJUgaQTOgkSMCZGx+858pMStw6ljg0NpWNxBZYhXIA1DMEzOAYb1RmYqTZtFrds3w3dEQWddJAEmM4wRmfurktgXQzEKGggeKTnY5BwSZ8vVQdYlS4EEq4kaVJOTAEEeraB0FTquu9q1cQK13xEggF0MgHEjfUR7fZiqO44fulPfqgCmJIOpuoxgZBjljpNYCStpbjm6skidW8zttAOQfb6qD4LoQyVhRcEGcASDmeRkSB7qtSlrkVCj6mZSAV1IGIzIIPsEiIGOdJ3qajqdjHiVVkgGQftOPKZzsaFOlVcNJSN4JAnAyN/POKu7wghRAWAVAJUnnqHKfDvVjGS1iXQ+u0bbXHKaVOwEAZOoHfMGdjy2qxrNxW1d2bcsFHhAyZM+qFJx1G8VkL3Cup5YNLSAM8pn2f0xNBuKrh2AZl0jSxkNAzkR0jHI71dJLb24nirThLdxrDJEJduRpblvp6HOftpX49hbWbpZgf/wBpK5OR87AIPnz9mO38kV13DaIfBUAMpHMncQYxzqNTqo28ERgAzkgkfrc95wfVTRLaRxLuHL32kEPqJwcKOs4B5ZgHrilmIVDqaQurKnAAUTueY9WPdDKjABo1gRM6Sce6B9tM10E3FYBTPi0DUNiCZBAOWn7sYqThJs9N6OiOCugArF4iCIIwMHaT5xRU+jpB4K4QFjvjlAQpwNp5cvZRWJaeZ7RMcfxYJybtyPEIHi/7x5isguQHlYJWANMj152Nae0FB7U4uI/8zYI38WwrO0Eqt1zyGqSe7AJwBzrtcsmlpbXLsWlpEzHPV79qCoKqH1hgZJjIXEbn/J3pA5+d49QnUwaPCcQMY3PlmpAKqyoXnT8ryAAO2Nx83fnSxJuFiwGvUyhAAd/Wee21Q6sbWoE6dtROWgDBE7DEU8d4xlDcUQ5W0cLqIkDGNwPXFKqlVJXU8EBtMxnIU46g+7HWpwAbVdPdrqYudABgCdoAjP8AbFTb0HQptv3bZ3JO0EjYYyfvmoc4Dt4laCdgTjMb7QRPqpu7xbW6QilZDbBsk5xyyPWPKlRCgLr7wvqVQwLMF/p92wzWm2G0lSBDHQo3GJnIwYxk9QRVUnUit3YNpiRphl5DbYzEyd/OnPdyFlfk30iWGlmnBjbrMmIptEJSxbaXdR0lf1YnIgeLrsPL7qXuwsRykFtef1jvzHmB7py19joU2QybHxwokEZBEZBMH1ewBRmdrly2jaVChY1QFiASRiFG8cvOrt+QzSHRLd0O14gpjcBkgnaTy0/5IqsuLaaVYqUE6dO5G3rInJOR9lQq93cVLpCQDrAEECc8jy5GalLjFgDdGgppcAzEyccwM5iec9KXK1CH7tCNN0lRLLCydRwZ8sE89x1NWdyGtmbmFMiBCmJB2wZJAn7anSRqRCfChBGoiJxuduUg7ydsVV4kIRktkqCTOB/taTvuNxt76m0x6phbFoABrBIZTqYao3Ox36ERy96XFCqdJ1voGlQuqANz5bT7aa0Q58TtDgIX0iVLRJJ1AbFtztvHKtVQsWLhisN83WcDGNo2BmYj362ifEqSKwW54jK6iO7BmQIwSIBB6jpRoOgrDiTjGC0/ZirWfuyF7sKSYgEEDOADyMjeovKxdiy3AxUkzzI+cZ6YaqKwo1AIg1a9ItlthP6xgbzEyNjQF8IKrbB1iMkT/SPzoIkXGEMigW9SqQpPLpuBOeY2o1hQRaLgGcEjaI/OpCmRzphmWMn5gO4g/Z7uVNBgFiUZQNLHwkYx9n9KCBLXCdIJJVlWNYJjbYDfFVsyhiAgggjPXrWmXq/RmPgF2AR8sZDbg6Vmio9F8cBeAYMBfYAjngdaK8+XrpHjzfaLTx/FLhv/AFD+Hpn+v9KzooJAOdYzpUkrn78e4+7V2ljtDiZkDvLjLOADqIkdZj/IrMyxIKhGKAgbiI3mcE4952rrfGSwrLAJUhckmQTk9McvbUEDSDvkDODtnHTzptQ0gMuksck8h5fbNWOoUOpDqA2wmFPSlWKXUofEpWRqCgEQDtv5QfdVqICAQZEkAg6dB5EtHr9xqVVRIUuJkAERAMCW5AQTUrZDABYBuCFJEAEbjPPbM86UEtg6YCygEtAOTnfoYPqrTZgktZdkWZx84wQYZQepEEQMe5O7CXAUjQWJV9RGoHHQY+cOVWW01Mfli1wmWDx4iIgE7GZmSRENPKc5QAMWUIY0awsG4NJ0iBq8WxmJkAAYmgMttFR3Cspz8mSAJ/W6ifX9sUDXcYKGdteYJzGZ6k7n+vkgVmRrqW9asISFJk+zmCw36AVJ4H1Pc1MANCga9Q8IOTE4PKPfSOFWQ1/WFAIcpMGQYEb788fZVy2QXRWuayuoIEJAgH5waBtkz5dKS4/D8OukugYADTbST5yTscmRJ6bRDv2KntlbahkYpPgBbGwJOk5z4ciJzVpQhQyWbWgYZ1BAKmcZztmYJyuBS3e0LFy1oFh1MnUwb52AM9fmg+Zq/hL3D8XxAt27RR5LKGJIbcsN8EjA+3rU4rLFuIu22sMAQ4ZcE74AAjl/mKco6FhbFu4tqNQAIYAkggatstH29a0C2EYhiBrIXVGDtmdxJ1cxOdoIoeyCpezaUEAwpJIIx1Pr+2PLVfiWpuIwuPcZGkkh1JhnlsgCJPPJn2YpL4eEe7oJHjGq5JiRj52RmeWS3SntKEuaFUracSoPjzPMHzgbQaLfyS5kCdGTKiQBJKwdmJ92+an+itkYqjFwbbg5JyWBY5AnPr6jlRcRWGkjTgbmfPltP9ae3qYx8oz6wJk6gcZiYxEDbfyqgt4FjA0loYwJnl7h7q6x4zJdK954ygDDTJB8I2nHP30xOu2dbltbamIkktmAZjzz5+ymZ7lsyWPeKV8JtgZHr6fbTMkjwW9e/iUyCAATgietKhTWwkoyXCjAyTtHnA2gz9lReA7pgEhiQYMZH3zSalaSNZLE6mOGYkDfcRNMyPBPiaAASdgeX2Vr6Z+3pvRpAnZ7wQZunYY+atFT6Oro4G4pUqRdIIPWBNFebL10jx5ntGfjDidIAHfXIJWZPSY93Qms4uMEIAVAQSAoBnIwTvGJzO3nNaONE9p8Xp1azfYLGP1j/aqFzIBERqOsgZjkfbtXaIQPqUKzqArgEQdyD/3TIDJeWtIrgeEElOke4xnlUBphlDhQNNxo1bz7sT7t6TwlQxBaPnS2ZMxHOOv96C3wqkawCwIw3IZz/TzFOhQKWBJIUMQojTEgEncZj1zWctqa4QBJEtKgRsTHTO0U9t27xFtsBpIhwT4M/Ok7Z69ak5FNVoEKzJ3yqca9OciTj1TnpHWk4a4Lbw50nSzKyiWONjkRgH7MUti7bBAu95BEuCwhoEg+f/H7atHyngusVQr4E5HB21bZkT1xUy6He43zQcDwFFMwYKwQNzn520HGaosBhdtu6opZgC14SpOJyQeo9U++6263haNw3Hm4VUKZAB04AAgnaAAIj1RSoe8oFuAwUKT84csnB2AmORBPlWZ6QvRmTh2Nod4olvCqsF3IBz/tzsc7YE8gkkksSScknnXZF4utx0LZOmGk6nI0kRzMdPIHGapbhrLqJtMhEeJTg4PlA2IjOcVJ6sccyhWKMGUlWBkEbg10G4HhQwX4Q+rnjA2xG/McvKtFqzw1gs1qwzkDF24Q6g55bA4PM9dhUotp+U8Nwu1u4FDBdGZ5id48Mlj0O9IobhL2n5S33mEWCQYMwQOWxkTzxmKpZzfKi3OtSWdn8Q1dd+eMkfO9lLdKx8sWa6J1a5JSIABhtuQn11efSIW58opVrMhiyso0Z1HIgCBy3HI8gA14p8IYgMLZGXuDIOeQgKcjExtODVbKqDVcLa1LHWdOls4JxmDBjMg8opUUrxSLDK52XToYwSRGecASc5wDAq/R9tVwo40Mi3bzQNOsnGD7MmffWYIq3VWQ/MAQFg8iTHPf21F7UY1pEDM4BhZU9dtsZ+5e8AIBZFgiToBggbY3H3712iWKMEZv1nLMpCC3liTIgicbkY91KiF7Qi2w1ELOmZYcvLelgsIA1tBY6ckDnPuqCBLBVQqFGZOcjI/zrVlTZZS+ZjxjThR/T/OtRqRAQpOqRGMHef6UrOutSMzuq4052Bzy5/fTG49t2HEMxK+BkJIaBykjERUKeo9GiD2e+IIumczOBRUejOr4tZmBzcMGIkQB/SivPl63HjzfaLL8YcQMk9/cnwjAnrz9X51SyarmlxPdKdcXFzE7HY/bWnj1HxjxkeOHcsQs6ZYjPv3qi3ah7Rtr4g3hbkx9uK7RCE7vUxkguwZiFHhAicaee+IgfdBctckQ9xmDauUnlG3/AFU6EKjSFDKOuDucz7sVIEHUHT53MCATv4ennSpEYZgqSAVAGMueYxvnb2UFgLivDIsyurAKjYSBk4ifuqdBUqM3ApMEE6Y6joNzUrb0SVI7xIOqRggnaNxEZqVIUZQi5rAYh5APiEnO/mc+VXgF1tlIEkaiwWJOBJ22Ex65qnCqqqw1NMkSTnZT/nOrXs2yAe6KmXDDMYzzO4B/7praWmUawxB74ooXVOkD52R5/Nxz+51tJcuXUNhSQWgpCjc4mSNOCZ5ZzGQpe2DouvdJYa5cn1gj3nJ/1E4q67auG41tVLMVgMow28ZM43OrfzrM4/i2nUxChnnVAB1SYON8n/UdozPMUiotxCbc3BbQd41tjJWInMgGOXnsINS5uOCqFmV2PhJMSZEmTgxpIUEzGabuSroX1XSrB2RFMMpicfNBBO22+dqz4oC92FFviGlGKwqKzbiGAnnIgg595qsXFW6LrXLjaNJlVXSJzyOBk4HqNVBmBCKj2hpK6XhoM5En5vPzE+dPpLWWDBl7xtoCztAjYAGDsJE5xVQ7qEZUdiHaZUAMXkYjGJxjf2iltudaXMd2SDJncfNxg42nO9LZKJrZLXhZfFIYyQQSANsY3x7asLX7sXuIZQNWQdJBOSAAdhjI59DV59hbOm3pdUaLLSxJjxCd9vLA6GltILaamXSGmGwYkCDj1zg+zFLY1Hw28M4BWJJHkPXI856VKq4hy+hSFIJYiVyCPaAcAxiKR+yJulwgRFy4jQFMZJPhx6uvuqgtqdjqRsGCRBMneBz51Y9u4I3ZTEM6xkr19xGY8qg2QAoBkgElC0gHAkRzkbdANxmtojQ0KipnWQHhvHtiP7TmmbULi64DKwDE+JQOW0zgUgaSARCFj84yVnniJ60y63tMoQ+HxEgT5CRtz+2tAZptlcpGWBmGPLHWCd6W1abvlVUUsDBVziZ51crFVYkYbxaQCQDJwZ8pzmknSoMSpnJkZjb2YNEem9GAo7OfSCB3p3/4iij0ZKns+4FEEXiDkGTAzRXny9bjxwOPtq3HXzt8rcnz8Rz5f2ql7Sox0L4WBJCn5vQZ/wA860cXeC8dxQkalvORMQPEffVdy6veaUMazCAAiROPMj3nFemKpz7apR4YdoQGYUhiSRj7gDnE0EqzhSAVkAuVEgADl5f0qe/IJW0RbjUJYQWEZn7o86Vb1xggRZYtNsIxlTMbdTA+ypxepXK6TbLMMgTgAZOPt8qiFkmQBHh0oDJ6Z5VE3NK6WlFXUATESYIieufVmk8TLc02lAmd8qJ2HXellHcaQ0XAd4hYyYn2bx9woa2uogDVGFIEFs4kZ5chUgXVYu0ozNpICgGCMwvqOMe2gC74O9XChoClVaRO/t5HPIVAqFVOCxVJynhLzgiYkAjr/WnRirC0QFHMOMqZEzjG3nSyyqut9EmAIGmR1gzsd4oN3UCSxW3cXUQSRqYD1Qc/9ipcKuDsfFqK7ZLZ3x7hjFOLhb5FwxVMG0TEaTkR1ySTHM+dZtVyfArkAg21kMBJ5+e1QLoRXKhoUxrAkOZxM7YnrS4Gm4y92QpIlJJwQNxgcgWPI+YEYqSqAow70WmAY6jqDETAPlgif9pMcqzpd+UUJCkgBAxA54DHHrz0FOHXumKAyRMkjAk4PUmNunrqVAYd4LqtbXvbjGebHUMznfaZ8zR4pd7j5PhYs5llxjzjBzULfRh3ZypwAo8TjkvlkeyedSL83A2rBYldTkGTv4iI559VXkHTM627iuroCP1wRuCTIg+WIg++gu1xg1q1rciSLbAnlAIA6kfYNwaqW81pdSBpXSysPEFeMZGx+cfKPWaa5qUC666lPiIKwzeLr/X2U96Kw2GYqsK2nWoMHG3tinF0CGU6BHzw2QZ3HsxHtqpmULrOkuY0sgEHAwRiN98yfaamydLsSF0lh48gY5Y6+qcVYlJhpTunA0GNcCJ2z57bDPnSPbDqGk+GAWH2fdTDvbrAXPn3CD4zGroZPrPlRrt6hDQRgApgwMe01uGEHX/p1BhIBMA7ifZmk8EqWGsiSVGMD+1S0ti2pJfwqNUtqxyH+e6kUF5dpVWMOyrIUHYAdd+dSWqeo9G4+LSFYlRcMDpgSPfNFL6MfR1zb/ynYf7VorzZeukeODxy2jx/EM4z37Hw5gaiDI/P+tZtcIyC0dKnxEDB6fntV3Hi38O4gEuHN+5swAMnYycD8/Ksy927CNOkGJNwgKCTgT+rnPPz3re8wlLC1sFlKgFZhWuDcRP9fXTi5b0sxRSrsNTeIBSdWMQOhj1eYrO+gQHBgAMVBOSYMz15bbDnvVluyLikchsSkiMKGwNhnOcxipvJrB2ZJRWIWPCwYAgSWyYgwMcp+wUqnQGa74og6WUnUMRkHA5HOxpFOnLKoDiSFGoiZg5naRtvjmKAdKRBlQfAzGB1mecgGOc+VTaVqF0o6t4kEg+J2BI5+vYDpvTPbhSts2yHA2JI1TG87mGPSKpGpZPjC5CsVC4+cCZ3JHKffUgLcuagraVIk6FXSCczyIBaNxII2im0lLGDuZtwwiEHMiYAxufy3pJVmuXBaLMFAjSADjfG8f361CaGtsxLux05YiDgkg5zkDziTQ0O0tKYwC84jA3mQAY/+oNXaUqBoDLNxmVjgTGfDI226f8ARqwqrEoNAgSCCInAB6mQRvEEnaDSFwrFUg6f1C0kxkHGDzEecZOascFu8kF2RRqLKZMACOeJjcDHTam8lKrhBnWFBILFSunMxgCnHDh2PyhYmBJEhtxjmTtBxGabUlq6jd4y58TWyARmTtz8/KAcVU6oMjQqaTAOI/WGDnnzmeVa3KW6NS3G1i13kFmGnkQJjcGc49gioFtkVWZcHDWwYkGPOeUzG8darS2cS7LvEhSu2YnA+cuPPyqyFtM+o3LYBBO5gz4dJnmJwTy3NNo/CpMi93cdz4rinxOxDKfbsdt+dCMHt4uIAcMT0mkgMgBJddKwrmSWyd8aRJM55896g6nxIJaWXRbBnVCwRAg7j17RudR8lfTOgdUyw0KpEGBIMAbTmTSN3oYKwV3JAV2zgYgTiPX0FSVYXZYNIfWAfGskSPC24IG5mcVIs3FuaQGlRoUd2WZp2MZA3Ub8xE02iVoC8qsqqu4hy+QOWKr1uUHjXK/ME6jnY49tWJC6S5buxDRgxtLEGN8QDvIE4pgroguEXCLbFtOrSFaV6csr0j2UnKP0oj3FZGBIZtQhjMkfdH20qgmFQMZHzQOeY9dX21ts7W7YLjvNwhMgAifKSRHLOdqt7xrQLArrzIYBjggweUgg+sH2CbwU7vo0pHAXJABN0kgRGw6UVZ2Aujs/RJ8LkQQRpwMf19tFcZ7LcPM9oMx4/i11L/5SijWBu5bM8pn1Yqu0ty8gVWlHbQoLwFkzkeen7AelW8fcReO4qDodbtyILTOrcZiSMeoVQ7opD27hJUkmBA3wQIHXblk1qmVqspP6ofQCXOwM+XrGeWasvcOwUSthVkBZaZJgj3g/5NZy9lCygAopnTuSQxjOxwTnaKRTbLCAmkDK7Z09fWM+vETV6Nl3gL4XSLVvSJAZjGdQwByPr6nyoHB8UqLctMttj4datGdUyc6p+by5jE5qmbay0LoLAwHUEAgnEZ57TggAzUrfYBinEaJgnxRmDOB58+WKir14C7et99pt90NTBS0xsBOM5GSAOZno69mXrY+Ve0FYsFMCcHcczttyE1Rb4m5JFvizaLmPntCg4O5jn/Xzqp30HUHV2YkAFsAEaTz+/pzpRbXc4SyHDfDbRUKJyIPKMc+cRz3pzw/D6Ef4W7lQpXu4Zl5EmAecRzBPnWHv7YBKESGBUEeuDtyxzP5DvbU6UaVDTOqZAMLyB2JM88YEUqS4XM1qyrzcvshxOQBIzORuIEDlI86QLYUKrWoudWcCRsPnTpxtIG3ORCF7MALACjwkkEz1M7nAHQeZ3TXbAxAGs4Jk6T9mP60otouNaAnhy6BY7vW8lTJgxy5+rV7arUKtwPbZR45jbSAcEZkHB84jJmo7y1buGDqVW3UkSJ5ST0+2hbkpANvAMhmIloid84n2nzpRZmS0H1LcVSACMqD0IEcyQCDymfOmVbrKmR4CSvdgE25MSM7SN+pyam3xNy2GUXQAHLkG4G1SfXBPXn7sP8Ie0+nvuGuRE+BTJkEkRjM+6Zg0otmFoaQUVYIZiqkxAAxG5AInfMVeEImbZKqM+NY2GRjYyYPMkbkZj4e6QdHDyVn5gPq2O/KMQKZ+Ku3HeG4df1QNQEEwDnnyk4Bzy2BCgUBDbKuVKCXHr95yvnkUKSywLuonwBe9jTzB96g9PspWv6SQ1xAD4RoJhQQOh8z1yIIqfhBSPGzBhkrdIOFnrIOSTO7DHOgsFvu5ZVZAAGi2WwYlWBjGfPmfWEuKhUStsPjSkBT1nYHnAH9AKYcTa7xRdc3FDDVLGCAWxucaWIx1Gd5zalKgayCSANTziIyRGB4YBwINQartoi7pId9RlO8C7EzMScQAfbv1F0KQmtogQO7ySJUweWRgwc461T31pLXh0NIOknUCp32noY9Y55NWrcU6wtyyqmJYNHq85nn55jNUek7BIPBND6vlCYEwswYiTETRR2EyvwbMj6lL9AIwMQCYorMrDyXaX0lxX1z/AIjWatPaX0lxf1z/AIjWau0OMiiiigKKKKoKKK6XZlzh+GtPc4i4B3x7orp1Hu/1vVOIPkaxnlrFrjFy5pxvRXR7PK8HxnFB74UJadRctkGTIgrnJrUF4TieKD8Rct3ECWxrZgGeSZYwywRsdztvWMvlqfONxhcOJRXYspw1i27Wu5IPD3lNxr3j1QwC6Z6Ry570nFpYbvblrur7lm1vcv5QQNMZ8XPr0qR80X4aOVQTG9dq5Z4Ph1LWbloXAl1CVbDg2zBjUefq32pOzb9u3wCW34puHZuJzogyNI+dOy+eaf15cQad9ciiuwV4NLDcSgCcQGZwEYHu3DHSB4hK7bKfXTK/DWuJsi1dUJxVzvrhV9PdiMJPKCW9wp/X8g0/1xqK6a2+GXh7dxGS2zWHDjvPEzd2ejEQTygbxmrBw3Ad6qt3S2e8QW3F6TcX9Ytnw+4RtT+0fho5FFdbhk4O5aQsUsi8qd7bF0gf+UAzJn5uftpEt8HdTWtq0Lmh4ttcbSSGABYzIwTzAJAq/wBY/DT/AFzKiujd4bh7fai2WCpa7tSV1kDUUmJOQC338quFy1wnDcQba2rd+5YCuiXSQCXiAQ3SCRJ/pSfl8qPU0ciiiiurD1vop9G3Prj+FaKPRT6NufXH8K0Vyy9dcfHm+0vpLi/rn/EazVp7S+kuL+uf8RrNXWHKRRRRQFabHCresvdPE2rYt5cMrSBMA4B5ms1W273d2b9vTPeqBM7QwP8ASs5XXFxr7WDguIc/I2rl0BQSVQ4kTH+b0p4PiQ+g2HDFdUEctpq8dokNZPdD5K5af52+hQse2Kmx2kbVpbRtBkCFWyJMtqkSCPsNc7+X8brBiZSjlHUqymCCIINaG7PvC5xCABmsOLZCz4yTHhpeKvpxDC7pYXmZmuEmQZOK0nti+b124dTB7q3ERnJW3DTA+7lWpnPlQkRj9slvhb92O7su2+w6QD7pFS3A8UhUPw1xdTaRKnfpV93j1aw9m1w/doysubmo5ZW6f7YpvjSbrM9gMGdXILTEIV5jzn2Vnb5Pxax/WdeA4pnZF4a4WWJAXrt76leCuvYa8glUQOwIIIBJHt2NaLnahcr8jGl7bZfJ0T5c5+yq7naAu27iPZ8L29GHiDrLg7dTEUv5fwrBmezct6tdtl0toMjY9KE4e69prqWma2vzmAwK2cTxdm9bS22u4EtZaNOq5AAPsAA9/WksceLPCtZFkFirqXBAnUCJOJkT1q7Z63XUrG/VTcBxSFQ3DXQXbSo0GSelF7g7llrK3IV7wkA8vERn3TWgdqEXb7myCL1zWyljtpZSPc29UXeJVm4fu7RRLAhQX1E+Itkx50ifkmewv/Jr3Z1+w99X0zZ07GdYJgFetTZ4PjbTXLltbll7SayQSpImMEf5g1YvarBbi3LKXUe73gVjOkatRXzBou9prdtm21hihttbzcGrLBpkLG4HKs38vlL/AMMpscQ9xwbVxrgaGwSZMnPng0PwnEW1ZnsOqofESu3WtnxtFxricPpuO6u7C4csFZcYx86aqXtF14JeHCQyobYcEfNJJIOJ5nYitX8n4lY/rFRRRXZzet9FPo259cfwrRR6KfRtz64/hWiuOXrrj4832l9JcX9c/wCI1mrT2l9JcX9c/wCI1mrrDlIooooCiiigKKKKoKKKKgKKK6nDW+Ba1YNx7SjUmrVOtjq8QOcCJMxEDrSZpYi3LorpWrFi3wgW63DPeF06z3k+CFiM/wDKnK9lGwWypfVgE6rR1IB/yAGo+Y86lrq5dRXSspwHwzjO+cCxrZLEE4kmG9QHXqKsI7MXulbQWtor3DnSx05XB8UsRsBABpZq5NFdhLfZa29BZbh1kgsSDpkRJnBgnEdaoK8LoTSOH7uDJLN3mqDy6beXtpsaudRW3jF4ccN8j3M6h3ZRiWKwZ1g7GY+2MVsur2Q3E3oIW0pKKQCJk4IEmYAOcSSMUs1caiuwq9mLbthwjOiDvCCd9LbeLxZjGPtrNfPBBb/dW1Zhp7ogkA6lEkieRBxOC3lSzVgoooqsvW+in0bc+uP4Voo9FPo259cfwrRXLL11x8eb7S+kuL+uf8RrNWntL6S4v65/xGs1dYcpFFFFAUUUUBRRRQFFFTQRRWjRwx/91gSY2wPOjTwuPlHjnjIpZTPRWhl4YP4Xdk54j+lDLwuiVuvqJ2I2EUspXatrcmX0mQq43J+4VoHZt0qxF6x4Yxrg52wR/wBc6odbItko7F5gAjlVUUVp+BNI+VtZMbk/0z7Pyp17PZwdF60SHKQ0rMAfnzjb11joGNsU6XDRZ4R7ya1dFGfnYkCM/wCdKdOAe5Gi9YIJAB1Ebz1HlWSKKHGheFBspcNz5xA0qskzOBnJEZ9Y61b8W3O77xbtkroZ4LQ0DcEcj5ViogULgUUUUR630U+jbn1x/CtFHop9G3Prj+FaK5ZeuuPivifRn4RxN298L0945aO7mJM9aq/RT99/lf3ooptJrA/RT99/lf3o/RT99/lf3ooptJrA/RT99/lf3o/RT99/lf3ooptJrA/RT99/lf3o/RT99/lf3ooptJrA/RT99/lf3o/RT99/lf3ooptJrA/RT99/lf3o/RT99/lf3ooptJrA/RT99/lf3o/RT99/lf3ooptJrA/RT99/lf3o/RT99/lf3ooptJrA/RT99/lf3o/RT99/lf3ooptJrA/RT99/lf3o/RT99/lf3ooptJrA/RT99/lf3o/RT99/lf3ooptJrA/RT99/lf3o/RT99/lf3ooptJrDr9ldn/FvDNZ73vdTlp0xyA6+VFFFRX//2Q=="/>
          <p:cNvSpPr>
            <a:spLocks noChangeAspect="1" noChangeArrowheads="1"/>
          </p:cNvSpPr>
          <p:nvPr/>
        </p:nvSpPr>
        <p:spPr bwMode="auto">
          <a:xfrm>
            <a:off x="920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21526" name="igImage" descr="http://ecx.images-amazon.com/images/I/61FSQkLtaOL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8" y="857250"/>
            <a:ext cx="1090612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7" descr="https://images-na.ssl-images-amazon.com/images/I/51rDehU78CL._SX324_BO1,204,203,200_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857250"/>
            <a:ext cx="102711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13" descr="Image result for university of birmingham logo download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929188"/>
            <a:ext cx="9683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8" descr="https://images-na.ssl-images-amazon.com/images/I/41yVzgvfLNL._SX310_BO1,204,203,200_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13" y="862013"/>
            <a:ext cx="1027112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30" name="Text Box 6"/>
          <p:cNvSpPr txBox="1">
            <a:spLocks noChangeArrowheads="1"/>
          </p:cNvSpPr>
          <p:nvPr/>
        </p:nvSpPr>
        <p:spPr bwMode="auto">
          <a:xfrm>
            <a:off x="0" y="6510338"/>
            <a:ext cx="9144000" cy="338137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Wales Green Infrastructure Forum October 2017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41438"/>
            <a:ext cx="7886700" cy="4351337"/>
          </a:xfrm>
        </p:spPr>
        <p:txBody>
          <a:bodyPr rtlCol="0">
            <a:normAutofit fontScale="70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“</a:t>
            </a:r>
            <a:r>
              <a:rPr lang="en-GB" i="1" dirty="0"/>
              <a:t>Part of the great pleasure of living in a city is discovering the many forms of nature in unexpected places.  Some of this nature is designed, of course, but much of it is simply extant, and resiliently co-adapting to urban conditions…Over the course of a day there are typically numerous opportunities to be surprised (pleasantly) by the nature around us, as it appears and disappears from view (a bird, a mushroom, a flower), and appears again, </a:t>
            </a:r>
            <a:r>
              <a:rPr lang="en-GB" i="1" dirty="0" err="1"/>
              <a:t>dependig</a:t>
            </a:r>
            <a:r>
              <a:rPr lang="en-GB" i="1" dirty="0"/>
              <a:t> on season, weather, and on the pathways and routes we choose to travel. Discovery and surprise, the possibility of </a:t>
            </a:r>
            <a:r>
              <a:rPr lang="en-GB" i="1" dirty="0" err="1"/>
              <a:t>epiphanous</a:t>
            </a:r>
            <a:r>
              <a:rPr lang="en-GB" i="1" dirty="0"/>
              <a:t> moments of delight, are part of what makes living in a </a:t>
            </a:r>
            <a:r>
              <a:rPr lang="en-GB" i="1" dirty="0" err="1"/>
              <a:t>biophilic</a:t>
            </a:r>
            <a:r>
              <a:rPr lang="en-GB" i="1" dirty="0"/>
              <a:t> city so much fun.”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i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i="1" dirty="0"/>
              <a:t>(</a:t>
            </a:r>
            <a:r>
              <a:rPr lang="en-GB" i="1" dirty="0" err="1"/>
              <a:t>Prof.</a:t>
            </a:r>
            <a:r>
              <a:rPr lang="en-GB" i="1" dirty="0"/>
              <a:t> Tim </a:t>
            </a:r>
            <a:r>
              <a:rPr lang="en-GB" i="1" dirty="0" err="1"/>
              <a:t>Beatley</a:t>
            </a:r>
            <a:r>
              <a:rPr lang="en-GB" i="1" dirty="0"/>
              <a:t>, 13 October 2014, http://</a:t>
            </a:r>
            <a:r>
              <a:rPr lang="en-GB" i="1" dirty="0" err="1"/>
              <a:t>biophiliccities.org</a:t>
            </a:r>
            <a:r>
              <a:rPr lang="en-GB" i="1" dirty="0"/>
              <a:t>)</a:t>
            </a:r>
            <a:endParaRPr lang="en-GB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3" descr="Capture2.JPG"/>
          <p:cNvPicPr>
            <a:picLocks noChangeAspect="1"/>
          </p:cNvPicPr>
          <p:nvPr/>
        </p:nvPicPr>
        <p:blipFill>
          <a:blip r:embed="rId3" cstate="print">
            <a:alphaModFix amt="45000"/>
          </a:blip>
          <a:stretch>
            <a:fillRect/>
          </a:stretch>
        </p:blipFill>
        <p:spPr>
          <a:xfrm flipH="1">
            <a:off x="3447303" y="-1099290"/>
            <a:ext cx="5696697" cy="795729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0" y="6510338"/>
            <a:ext cx="9144000" cy="338137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Wales Green Infrastructure Forum October 2017</a:t>
            </a:r>
          </a:p>
        </p:txBody>
      </p:sp>
      <p:sp>
        <p:nvSpPr>
          <p:cNvPr id="4101" name="Rectangle 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800">
              <a:solidFill>
                <a:schemeClr val="bg1"/>
              </a:solidFill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chemeClr val="bg1"/>
                </a:solidFill>
                <a:cs typeface="Tahoma" panose="020B0604030504040204" pitchFamily="34" charset="0"/>
              </a:rPr>
              <a:t>Natural Capital – as the Essential Baseline for Growth in Cities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395288" y="844550"/>
            <a:ext cx="7840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FF0000"/>
                </a:solidFill>
              </a:rPr>
              <a:t>Definition </a:t>
            </a:r>
            <a:r>
              <a:rPr lang="en-GB" altLang="en-US" sz="1800" b="1"/>
              <a:t>- the benefits provided by ecosystems that contribute to making human life both possible and worth living</a:t>
            </a:r>
          </a:p>
        </p:txBody>
      </p:sp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6372225" y="4833938"/>
            <a:ext cx="1944688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Emphasizes  service </a:t>
            </a:r>
            <a:r>
              <a:rPr lang="en-US" altLang="en-US" sz="1800">
                <a:solidFill>
                  <a:srgbClr val="FF0000"/>
                </a:solidFill>
              </a:rPr>
              <a:t>production</a:t>
            </a:r>
            <a:r>
              <a:rPr lang="en-US" altLang="en-US" sz="1800"/>
              <a:t> but the story is also about </a:t>
            </a:r>
            <a:r>
              <a:rPr lang="en-US" altLang="en-US" sz="1800">
                <a:solidFill>
                  <a:srgbClr val="FF0000"/>
                </a:solidFill>
              </a:rPr>
              <a:t>consumption</a:t>
            </a:r>
            <a:r>
              <a:rPr lang="is-IS" altLang="en-US" sz="1800"/>
              <a:t>….</a:t>
            </a:r>
            <a:endParaRPr lang="en-US" altLang="en-US" sz="1800"/>
          </a:p>
        </p:txBody>
      </p:sp>
      <p:pic>
        <p:nvPicPr>
          <p:cNvPr id="5124" name="Picture 5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85925"/>
            <a:ext cx="5770562" cy="4625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0" y="6510338"/>
            <a:ext cx="9144000" cy="338137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Wales Green Infrastructure Forum October 2017</a:t>
            </a:r>
          </a:p>
        </p:txBody>
      </p:sp>
      <p:sp>
        <p:nvSpPr>
          <p:cNvPr id="5126" name="Rectangle 2"/>
          <p:cNvSpPr>
            <a:spLocks noChangeArrowheads="1"/>
          </p:cNvSpPr>
          <p:nvPr/>
        </p:nvSpPr>
        <p:spPr bwMode="auto">
          <a:xfrm>
            <a:off x="0" y="7938"/>
            <a:ext cx="9144000" cy="83661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800">
              <a:solidFill>
                <a:schemeClr val="bg1"/>
              </a:solidFill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chemeClr val="bg1"/>
                </a:solidFill>
                <a:cs typeface="Tahoma" panose="020B0604030504040204" pitchFamily="34" charset="0"/>
              </a:rPr>
              <a:t>Natural Capital – as the Essential Baseline for Growth in Cities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1331913" y="3933825"/>
            <a:ext cx="12239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cs typeface="Tahoma" panose="020B0604030504040204" pitchFamily="34" charset="0"/>
              </a:rPr>
              <a:t>Natural Capital – as the Essential Baseline for Growth in Cities</a:t>
            </a:r>
          </a:p>
        </p:txBody>
      </p:sp>
      <p:pic>
        <p:nvPicPr>
          <p:cNvPr id="6148" name="Picture 2" descr="Image result for images of Trump signing an executive or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836613"/>
            <a:ext cx="8461375" cy="56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0" y="6510338"/>
            <a:ext cx="9144000" cy="338137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Wales Green Infrastructure Forum October 2017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http://www.ifhp.org/sites/default/files/styles/2013-600x337/public/habitat%20III%20rectangular.jpg?itok=EQtLye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9" r="20674"/>
          <a:stretch>
            <a:fillRect/>
          </a:stretch>
        </p:blipFill>
        <p:spPr bwMode="auto">
          <a:xfrm>
            <a:off x="176213" y="915988"/>
            <a:ext cx="2376487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779463"/>
            <a:ext cx="64579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2" descr="Image result for cop21 pari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636963"/>
            <a:ext cx="1500187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7"/>
          <p:cNvSpPr txBox="1">
            <a:spLocks noChangeArrowheads="1"/>
          </p:cNvSpPr>
          <p:nvPr/>
        </p:nvSpPr>
        <p:spPr bwMode="auto">
          <a:xfrm>
            <a:off x="7956550" y="5300663"/>
            <a:ext cx="928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rgbClr val="00B0F0"/>
                </a:solidFill>
              </a:rPr>
              <a:t>2015</a:t>
            </a:r>
          </a:p>
        </p:txBody>
      </p:sp>
      <p:sp>
        <p:nvSpPr>
          <p:cNvPr id="7174" name="TextBox 8"/>
          <p:cNvSpPr txBox="1">
            <a:spLocks noChangeArrowheads="1"/>
          </p:cNvSpPr>
          <p:nvPr/>
        </p:nvSpPr>
        <p:spPr bwMode="auto">
          <a:xfrm>
            <a:off x="900113" y="3128963"/>
            <a:ext cx="9286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/>
              <a:t>2016</a:t>
            </a:r>
          </a:p>
        </p:txBody>
      </p:sp>
      <p:sp>
        <p:nvSpPr>
          <p:cNvPr id="7175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chemeClr val="bg1"/>
                </a:solidFill>
                <a:cs typeface="Tahoma" panose="020B0604030504040204" pitchFamily="34" charset="0"/>
              </a:rPr>
              <a:t>Natural Capital – as the Essential Baseline for Growth in Cities</a:t>
            </a:r>
          </a:p>
        </p:txBody>
      </p:sp>
      <p:sp>
        <p:nvSpPr>
          <p:cNvPr id="7176" name="TextBox 1"/>
          <p:cNvSpPr txBox="1">
            <a:spLocks noChangeArrowheads="1"/>
          </p:cNvSpPr>
          <p:nvPr/>
        </p:nvSpPr>
        <p:spPr bwMode="auto">
          <a:xfrm>
            <a:off x="2552700" y="5624513"/>
            <a:ext cx="5688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00B0F0"/>
                </a:solidFill>
              </a:rPr>
              <a:t>PLANNING	FINANCE	GOVERNANCE</a:t>
            </a:r>
          </a:p>
        </p:txBody>
      </p:sp>
      <p:sp>
        <p:nvSpPr>
          <p:cNvPr id="7177" name="Text Box 6"/>
          <p:cNvSpPr txBox="1">
            <a:spLocks noChangeArrowheads="1"/>
          </p:cNvSpPr>
          <p:nvPr/>
        </p:nvSpPr>
        <p:spPr bwMode="auto">
          <a:xfrm>
            <a:off x="0" y="6510338"/>
            <a:ext cx="9144000" cy="338137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Wales Green Infrastructure Forum October 2017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9"/>
          <p:cNvSpPr txBox="1">
            <a:spLocks noChangeArrowheads="1"/>
          </p:cNvSpPr>
          <p:nvPr/>
        </p:nvSpPr>
        <p:spPr bwMode="auto">
          <a:xfrm>
            <a:off x="179388" y="1125538"/>
            <a:ext cx="3097212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4464050" cy="52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4714875" y="4357688"/>
            <a:ext cx="4224338" cy="646112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20 YEAR PATTERN OF GLOBAL GROWTH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836613"/>
            <a:ext cx="443865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7" descr="File:Climate Alliance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143500"/>
            <a:ext cx="19240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Box 14"/>
          <p:cNvSpPr txBox="1">
            <a:spLocks noChangeArrowheads="1"/>
          </p:cNvSpPr>
          <p:nvPr/>
        </p:nvSpPr>
        <p:spPr bwMode="auto">
          <a:xfrm>
            <a:off x="6456363" y="5000625"/>
            <a:ext cx="2687637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accent1"/>
                </a:solidFill>
                <a:cs typeface="Times New Roman" panose="02020603050405020304" pitchFamily="18" charset="0"/>
              </a:rPr>
              <a:t>Climate Alliance represents $21 Trillion Dollars of global investment awaiting climate proofing</a:t>
            </a:r>
            <a:endParaRPr lang="en-GB" altLang="en-US" sz="1800">
              <a:solidFill>
                <a:schemeClr val="accent1"/>
              </a:solidFill>
            </a:endParaRPr>
          </a:p>
        </p:txBody>
      </p:sp>
      <p:sp>
        <p:nvSpPr>
          <p:cNvPr id="8200" name="Rectangle 11"/>
          <p:cNvSpPr>
            <a:spLocks noChangeArrowheads="1"/>
          </p:cNvSpPr>
          <p:nvPr/>
        </p:nvSpPr>
        <p:spPr bwMode="auto">
          <a:xfrm>
            <a:off x="1214438" y="0"/>
            <a:ext cx="68119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cs typeface="Tahoma" panose="020B0604030504040204" pitchFamily="34" charset="0"/>
              </a:rPr>
              <a:t>Introducing the New Urban Agenda</a:t>
            </a:r>
          </a:p>
        </p:txBody>
      </p:sp>
      <p:sp>
        <p:nvSpPr>
          <p:cNvPr id="8201" name="Rectangle 12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202" name="Rectangle 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>
              <a:solidFill>
                <a:schemeClr val="bg1"/>
              </a:solidFill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chemeClr val="bg1"/>
                </a:solidFill>
                <a:cs typeface="Tahoma" panose="020B0604030504040204" pitchFamily="34" charset="0"/>
              </a:rPr>
              <a:t>Natural Capital – as the Essential Baseline for Growth in Cities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chemeClr val="bg1"/>
              </a:solidFill>
              <a:cs typeface="Tahoma" panose="020B0604030504040204" pitchFamily="34" charset="0"/>
            </a:endParaRPr>
          </a:p>
        </p:txBody>
      </p:sp>
      <p:sp>
        <p:nvSpPr>
          <p:cNvPr id="8203" name="Text Box 6"/>
          <p:cNvSpPr txBox="1">
            <a:spLocks noChangeArrowheads="1"/>
          </p:cNvSpPr>
          <p:nvPr/>
        </p:nvSpPr>
        <p:spPr bwMode="auto">
          <a:xfrm>
            <a:off x="0" y="6510338"/>
            <a:ext cx="9144000" cy="338137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Wales Green Infrastructure Forum October 2017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5" descr="natcap_graphRATCH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43125"/>
            <a:ext cx="685800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>
                <a:solidFill>
                  <a:schemeClr val="bg1"/>
                </a:solidFill>
                <a:cs typeface="Tahoma" panose="020B0604030504040204" pitchFamily="34" charset="0"/>
              </a:rPr>
              <a:t>Natural Capital – as the Essential Baseline for Growth in Cities</a:t>
            </a:r>
          </a:p>
        </p:txBody>
      </p:sp>
      <p:pic>
        <p:nvPicPr>
          <p:cNvPr id="9220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857375"/>
            <a:ext cx="60229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76563" y="857250"/>
            <a:ext cx="6167437" cy="10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b="1" dirty="0">
                <a:latin typeface="+mn-lt"/>
                <a:cs typeface="Arial" charset="0"/>
              </a:rPr>
              <a:t>Natural Capital</a:t>
            </a:r>
            <a:r>
              <a:rPr lang="en-GB" sz="1400" dirty="0">
                <a:latin typeface="+mn-lt"/>
                <a:cs typeface="Arial" charset="0"/>
              </a:rPr>
              <a:t> can be </a:t>
            </a:r>
            <a:r>
              <a:rPr lang="en-GB" sz="1400" b="1" dirty="0">
                <a:latin typeface="+mn-lt"/>
                <a:cs typeface="Arial" charset="0"/>
              </a:rPr>
              <a:t>defined</a:t>
            </a:r>
            <a:r>
              <a:rPr lang="en-GB" sz="1400" dirty="0">
                <a:latin typeface="+mn-lt"/>
                <a:cs typeface="Arial" charset="0"/>
              </a:rPr>
              <a:t> as the world's stocks of </a:t>
            </a:r>
            <a:r>
              <a:rPr lang="en-GB" sz="1400" b="1" dirty="0">
                <a:latin typeface="+mn-lt"/>
                <a:cs typeface="Arial" charset="0"/>
              </a:rPr>
              <a:t>natural</a:t>
            </a:r>
            <a:r>
              <a:rPr lang="en-GB" sz="1400" dirty="0">
                <a:latin typeface="+mn-lt"/>
                <a:cs typeface="Arial" charset="0"/>
              </a:rPr>
              <a:t> assets which include geology, soil, air, water and all living things. It is from this </a:t>
            </a:r>
            <a:r>
              <a:rPr lang="en-GB" sz="1400" b="1" dirty="0">
                <a:latin typeface="+mn-lt"/>
                <a:cs typeface="Arial" charset="0"/>
              </a:rPr>
              <a:t>Natural Capital</a:t>
            </a:r>
            <a:r>
              <a:rPr lang="en-GB" sz="1400" dirty="0">
                <a:latin typeface="+mn-lt"/>
                <a:cs typeface="Arial" charset="0"/>
              </a:rPr>
              <a:t> that humans derive a wide range of services, often called ecosystem services, which make human life possible.</a:t>
            </a:r>
            <a:r>
              <a:rPr lang="en-GB" dirty="0">
                <a:latin typeface="+mn-lt"/>
                <a:cs typeface="Arial" charset="0"/>
              </a:rPr>
              <a:t>	</a:t>
            </a:r>
            <a:r>
              <a:rPr lang="en-GB" sz="1200" dirty="0">
                <a:latin typeface="+mn-lt"/>
                <a:cs typeface="Arial" charset="0"/>
              </a:rPr>
              <a:t>(Natural Capital Committee Third Report 2015)</a:t>
            </a:r>
          </a:p>
        </p:txBody>
      </p:sp>
      <p:pic>
        <p:nvPicPr>
          <p:cNvPr id="922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13"/>
            <a:ext cx="230663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0" y="5929313"/>
            <a:ext cx="2357438" cy="5238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400" dirty="0">
                <a:latin typeface="+mn-lt"/>
                <a:cs typeface="Arial" charset="0"/>
              </a:rPr>
              <a:t>4 PILLARS OF THE 25 YEAR NATURAL CAPITAL PLAN-V1</a:t>
            </a:r>
          </a:p>
        </p:txBody>
      </p:sp>
      <p:sp>
        <p:nvSpPr>
          <p:cNvPr id="18" name="Oval 17"/>
          <p:cNvSpPr/>
          <p:nvPr/>
        </p:nvSpPr>
        <p:spPr>
          <a:xfrm>
            <a:off x="142875" y="928688"/>
            <a:ext cx="1979613" cy="192563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225" name="TextBox 3"/>
          <p:cNvSpPr txBox="1">
            <a:spLocks noChangeArrowheads="1"/>
          </p:cNvSpPr>
          <p:nvPr/>
        </p:nvSpPr>
        <p:spPr bwMode="auto">
          <a:xfrm>
            <a:off x="142875" y="1143000"/>
            <a:ext cx="19431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IUCN 2016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Article 63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$200-300bn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/>
              <a:t>1%</a:t>
            </a:r>
          </a:p>
        </p:txBody>
      </p:sp>
      <p:sp>
        <p:nvSpPr>
          <p:cNvPr id="9226" name="TextBox 17"/>
          <p:cNvSpPr txBox="1">
            <a:spLocks noChangeArrowheads="1"/>
          </p:cNvSpPr>
          <p:nvPr/>
        </p:nvSpPr>
        <p:spPr bwMode="auto">
          <a:xfrm>
            <a:off x="0" y="2928938"/>
            <a:ext cx="2357438" cy="64611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bg1"/>
                </a:solidFill>
              </a:rPr>
              <a:t>NATIONAL &amp; INTERNATIONAL SCALE</a:t>
            </a:r>
          </a:p>
        </p:txBody>
      </p:sp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5072063" y="2143125"/>
            <a:ext cx="2857500" cy="3079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1400" dirty="0">
                <a:latin typeface="+mn-lt"/>
                <a:cs typeface="Arial" charset="0"/>
              </a:rPr>
              <a:t> 25 YEAR NATURAL CAPITAL PLAN</a:t>
            </a:r>
          </a:p>
        </p:txBody>
      </p:sp>
      <p:sp>
        <p:nvSpPr>
          <p:cNvPr id="9228" name="Text Box 6"/>
          <p:cNvSpPr txBox="1">
            <a:spLocks noChangeArrowheads="1"/>
          </p:cNvSpPr>
          <p:nvPr/>
        </p:nvSpPr>
        <p:spPr bwMode="auto">
          <a:xfrm>
            <a:off x="0" y="6510338"/>
            <a:ext cx="9144000" cy="338137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Wales Green Infrastructure Forum October 2017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  <a:solidFill>
            <a:srgbClr val="0070C0"/>
          </a:solidFill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chemeClr val="bg1"/>
                </a:solidFill>
                <a:cs typeface="Tahoma" panose="020B0604030504040204" pitchFamily="34" charset="0"/>
              </a:rPr>
              <a:t>Natural Capital – as the Essential Baseline for Growth in Cities</a:t>
            </a:r>
          </a:p>
        </p:txBody>
      </p:sp>
      <p:pic>
        <p:nvPicPr>
          <p:cNvPr id="10243" name="Picture 4" descr="Maps - Final - A4 Biodivers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128713"/>
            <a:ext cx="29638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Maps Final - A4 Local Clima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071563"/>
            <a:ext cx="29527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Maps Final - A4 Recre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1071563"/>
            <a:ext cx="2954337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174625" y="5300663"/>
            <a:ext cx="878522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altLang="en-US" sz="2000">
                <a:latin typeface="Arial" panose="020B0604020202020204" pitchFamily="34" charset="0"/>
              </a:rPr>
              <a:t>Biodiversity		* Local Climate		       * Recreation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0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altLang="en-US" sz="2000">
                <a:solidFill>
                  <a:srgbClr val="777777"/>
                </a:solidFill>
                <a:latin typeface="Arial" panose="020B0604020202020204" pitchFamily="34" charset="0"/>
              </a:rPr>
              <a:t>Education		* Aesthetics &amp; mobility	       * Flood risk</a:t>
            </a:r>
          </a:p>
        </p:txBody>
      </p:sp>
      <p:sp>
        <p:nvSpPr>
          <p:cNvPr id="10247" name="TextBox 9"/>
          <p:cNvSpPr txBox="1">
            <a:spLocks noChangeArrowheads="1"/>
          </p:cNvSpPr>
          <p:nvPr/>
        </p:nvSpPr>
        <p:spPr bwMode="auto">
          <a:xfrm>
            <a:off x="8820150" y="6527800"/>
            <a:ext cx="287338" cy="3381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0248" name="Text Box 6"/>
          <p:cNvSpPr txBox="1">
            <a:spLocks noChangeArrowheads="1"/>
          </p:cNvSpPr>
          <p:nvPr/>
        </p:nvSpPr>
        <p:spPr bwMode="auto">
          <a:xfrm>
            <a:off x="0" y="6510338"/>
            <a:ext cx="9144000" cy="338137"/>
          </a:xfrm>
          <a:prstGeom prst="rect">
            <a:avLst/>
          </a:prstGeom>
          <a:solidFill>
            <a:srgbClr val="0070C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Wales Green Infrastructure Forum October 2017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be56660-2c31-41ef-bc00-23e72f632f2a" xsi:nil="true"/>
    <_dlc_DocIdUrl xmlns="9be56660-2c31-41ef-bc00-23e72f632f2a">
      <Url xsi:nil="true"/>
      <Description xsi:nil="true"/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NRW Word Document" ma:contentTypeID="0x01010067EB80C5FE939D4A9B3D8BA62129B7F501001198C11E11A7CB40A990F68CEC9F4B59" ma:contentTypeVersion="16" ma:contentTypeDescription="" ma:contentTypeScope="" ma:versionID="02368eac871496a93c3ae0b7be2dc835">
  <xsd:schema xmlns:xsd="http://www.w3.org/2001/XMLSchema" xmlns:xs="http://www.w3.org/2001/XMLSchema" xmlns:p="http://schemas.microsoft.com/office/2006/metadata/properties" xmlns:ns2="9be56660-2c31-41ef-bc00-23e72f632f2a" targetNamespace="http://schemas.microsoft.com/office/2006/metadata/properties" ma:root="true" ma:fieldsID="787d2c663290cb73b343b35e1ed78485" ns2:_="">
    <xsd:import namespace="9be56660-2c31-41ef-bc00-23e72f632f2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e56660-2c31-41ef-bc00-23e72f632f2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SharedContentType xmlns="Microsoft.SharePoint.Taxonomy.ContentTypeSync" SourceId="78499d3b-94a8-4059-8763-489d4400b14a" ContentTypeId="0x01010067EB80C5FE939D4A9B3D8BA62129B7F501" PreviousValue="false"/>
</file>

<file path=customXml/itemProps1.xml><?xml version="1.0" encoding="utf-8"?>
<ds:datastoreItem xmlns:ds="http://schemas.openxmlformats.org/officeDocument/2006/customXml" ds:itemID="{D111F917-6228-43AD-8CDA-E31EB0D6A1FC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9be56660-2c31-41ef-bc00-23e72f632f2a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D6AEC22-0E7B-46FC-A766-F952D4D1F0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e56660-2c31-41ef-bc00-23e72f632f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78983F-9468-4E79-9ED4-ABBAD38DEF5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BC135A0-0F42-4D73-99B7-A7289A5B5ABA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31C2B6CC-6B83-43FF-A61D-1D3F85C1F20F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2238</Words>
  <Application>Microsoft Office PowerPoint</Application>
  <PresentationFormat>On-screen Show (4:3)</PresentationFormat>
  <Paragraphs>403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Tahoma</vt:lpstr>
      <vt:lpstr>Times New Roman</vt:lpstr>
      <vt:lpstr>Office Theme</vt:lpstr>
      <vt:lpstr>PowerPoint Presentation</vt:lpstr>
      <vt:lpstr>Ecological Services, urban nature and citizen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Natural Capital – as the Essential Baseline for Growth in Cities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Birmingham: The UK’s First Biophilic City </vt:lpstr>
      <vt:lpstr>PowerPoint Presentation</vt:lpstr>
    </vt:vector>
  </TitlesOfParts>
  <Company>Service Birmingham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Service Birmingham</dc:creator>
  <cp:lastModifiedBy>Evans, Alison</cp:lastModifiedBy>
  <cp:revision>20</cp:revision>
  <cp:lastPrinted>2017-09-26T14:21:24Z</cp:lastPrinted>
  <dcterms:created xsi:type="dcterms:W3CDTF">2017-09-26T13:26:45Z</dcterms:created>
  <dcterms:modified xsi:type="dcterms:W3CDTF">2017-10-11T12:55:08Z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0x01010067EB80C5FE939D4A9B3D8BA62129B7F501001198C11E11A7CB40A990F68CEC9F4B59</vt:lpwstr>
  </property>
  <property fmtid="{D5CDD505-2E9C-101B-9397-08002B2CF9AE}" pid="3" name="_dlc_DocIdItemGuid">
    <vt:lpwstr>313d082d-297f-436f-9e74-f835a00beac2</vt:lpwstr>
  </property>
</Properties>
</file>