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6"/>
    <p:sldMasterId id="2147483780" r:id="rId7"/>
    <p:sldMasterId id="2147483792" r:id="rId8"/>
    <p:sldMasterId id="2147483804" r:id="rId9"/>
  </p:sldMasterIdLst>
  <p:sldIdLst>
    <p:sldId id="359" r:id="rId10"/>
    <p:sldId id="361" r:id="rId11"/>
    <p:sldId id="363" r:id="rId12"/>
    <p:sldId id="364" r:id="rId13"/>
    <p:sldId id="366" r:id="rId14"/>
    <p:sldId id="368" r:id="rId15"/>
    <p:sldId id="369" r:id="rId16"/>
    <p:sldId id="362" r:id="rId17"/>
    <p:sldId id="409" r:id="rId18"/>
    <p:sldId id="413" r:id="rId19"/>
    <p:sldId id="414" r:id="rId20"/>
    <p:sldId id="415" r:id="rId21"/>
    <p:sldId id="416" r:id="rId22"/>
    <p:sldId id="417" r:id="rId23"/>
    <p:sldId id="418" r:id="rId24"/>
    <p:sldId id="421" r:id="rId25"/>
    <p:sldId id="266" r:id="rId26"/>
    <p:sldId id="294" r:id="rId27"/>
    <p:sldId id="315" r:id="rId28"/>
    <p:sldId id="316" r:id="rId29"/>
    <p:sldId id="317" r:id="rId30"/>
    <p:sldId id="320" r:id="rId31"/>
    <p:sldId id="340" r:id="rId32"/>
    <p:sldId id="341" r:id="rId33"/>
    <p:sldId id="323" r:id="rId34"/>
    <p:sldId id="324" r:id="rId35"/>
    <p:sldId id="422" r:id="rId36"/>
    <p:sldId id="423" r:id="rId37"/>
    <p:sldId id="424" r:id="rId38"/>
    <p:sldId id="426" r:id="rId39"/>
    <p:sldId id="427" r:id="rId40"/>
    <p:sldId id="430" r:id="rId41"/>
    <p:sldId id="428" r:id="rId42"/>
    <p:sldId id="429" r:id="rId43"/>
    <p:sldId id="373" r:id="rId44"/>
    <p:sldId id="322" r:id="rId45"/>
    <p:sldId id="325" r:id="rId46"/>
    <p:sldId id="327" r:id="rId47"/>
    <p:sldId id="330" r:id="rId48"/>
    <p:sldId id="381" r:id="rId49"/>
    <p:sldId id="378" r:id="rId50"/>
    <p:sldId id="379" r:id="rId51"/>
    <p:sldId id="380" r:id="rId52"/>
    <p:sldId id="336" r:id="rId53"/>
    <p:sldId id="343" r:id="rId54"/>
    <p:sldId id="342" r:id="rId55"/>
    <p:sldId id="357" r:id="rId56"/>
    <p:sldId id="351" r:id="rId57"/>
    <p:sldId id="353" r:id="rId58"/>
    <p:sldId id="411" r:id="rId59"/>
    <p:sldId id="410" r:id="rId60"/>
    <p:sldId id="382" r:id="rId61"/>
    <p:sldId id="387" r:id="rId62"/>
    <p:sldId id="384" r:id="rId63"/>
    <p:sldId id="412" r:id="rId64"/>
    <p:sldId id="313" r:id="rId65"/>
  </p:sldIdLst>
  <p:sldSz cx="9144000" cy="6858000" type="screen4x3"/>
  <p:notesSz cx="20567650" cy="294592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5" autoAdjust="0"/>
    <p:restoredTop sz="94699" autoAdjust="0"/>
  </p:normalViewPr>
  <p:slideViewPr>
    <p:cSldViewPr>
      <p:cViewPr>
        <p:scale>
          <a:sx n="80" d="100"/>
          <a:sy n="80" d="100"/>
        </p:scale>
        <p:origin x="77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6.xml.rels><?xml version="1.0" encoding="UTF-8" standalone="yes"?>
<Relationships xmlns="http://schemas.openxmlformats.org/package/2006/relationships"><Relationship Id="rId1" Type="http://schemas.openxmlformats.org/officeDocument/2006/relationships/oleObject" Target="file:///\\mtcbcfs3\Customer%20Corporate%20Services\GIS%20Data\Private\Planning\Themes\Student%20Placement\Bethan\OSS\Results_Wards\Town.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1" Type="http://schemas.openxmlformats.org/officeDocument/2006/relationships/oleObject" Target="file:///C:\Users\burkea\Desktop\trails.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729942340759281E-2"/>
          <c:y val="0.13571065743469754"/>
          <c:w val="0.91138510094189318"/>
          <c:h val="0.70648727424270552"/>
        </c:manualLayout>
      </c:layout>
      <c:barChart>
        <c:barDir val="col"/>
        <c:grouping val="clustered"/>
        <c:varyColors val="0"/>
        <c:ser>
          <c:idx val="0"/>
          <c:order val="0"/>
          <c:tx>
            <c:strRef>
              <c:f>'Typologies and wards'!$I$1</c:f>
              <c:strCache>
                <c:ptCount val="1"/>
                <c:pt idx="0">
                  <c:v>Public parks and gardens</c:v>
                </c:pt>
              </c:strCache>
            </c:strRef>
          </c:tx>
          <c:invertIfNegative val="0"/>
          <c:cat>
            <c:strRef>
              <c:f>'Typologies and wards'!$A$2:$A$12</c:f>
              <c:strCache>
                <c:ptCount val="11"/>
                <c:pt idx="0">
                  <c:v>Bedlinog</c:v>
                </c:pt>
                <c:pt idx="1">
                  <c:v>Cyfarthfa</c:v>
                </c:pt>
                <c:pt idx="2">
                  <c:v>Dowlais</c:v>
                </c:pt>
                <c:pt idx="3">
                  <c:v>Gurnos</c:v>
                </c:pt>
                <c:pt idx="4">
                  <c:v>Merthyr Vale</c:v>
                </c:pt>
                <c:pt idx="5">
                  <c:v>Park</c:v>
                </c:pt>
                <c:pt idx="6">
                  <c:v>Penydarren</c:v>
                </c:pt>
                <c:pt idx="7">
                  <c:v>Plymouth</c:v>
                </c:pt>
                <c:pt idx="8">
                  <c:v>Town</c:v>
                </c:pt>
                <c:pt idx="9">
                  <c:v>Treharris</c:v>
                </c:pt>
                <c:pt idx="10">
                  <c:v>Vaynor</c:v>
                </c:pt>
              </c:strCache>
            </c:strRef>
          </c:cat>
          <c:val>
            <c:numRef>
              <c:f>'Typologies and wards'!$I$2:$I$12</c:f>
              <c:numCache>
                <c:formatCode>General</c:formatCode>
                <c:ptCount val="11"/>
                <c:pt idx="0">
                  <c:v>1</c:v>
                </c:pt>
                <c:pt idx="4">
                  <c:v>1</c:v>
                </c:pt>
                <c:pt idx="5">
                  <c:v>1</c:v>
                </c:pt>
                <c:pt idx="7">
                  <c:v>1</c:v>
                </c:pt>
                <c:pt idx="8">
                  <c:v>1</c:v>
                </c:pt>
                <c:pt idx="9">
                  <c:v>2</c:v>
                </c:pt>
              </c:numCache>
            </c:numRef>
          </c:val>
          <c:extLst>
            <c:ext xmlns:c16="http://schemas.microsoft.com/office/drawing/2014/chart" uri="{C3380CC4-5D6E-409C-BE32-E72D297353CC}">
              <c16:uniqueId val="{00000000-3E3E-4D42-99B0-166D65AC334F}"/>
            </c:ext>
          </c:extLst>
        </c:ser>
        <c:dLbls>
          <c:showLegendKey val="0"/>
          <c:showVal val="0"/>
          <c:showCatName val="0"/>
          <c:showSerName val="0"/>
          <c:showPercent val="0"/>
          <c:showBubbleSize val="0"/>
        </c:dLbls>
        <c:gapWidth val="150"/>
        <c:axId val="206549760"/>
        <c:axId val="206551296"/>
      </c:barChart>
      <c:catAx>
        <c:axId val="206549760"/>
        <c:scaling>
          <c:orientation val="minMax"/>
        </c:scaling>
        <c:delete val="0"/>
        <c:axPos val="b"/>
        <c:numFmt formatCode="General" sourceLinked="0"/>
        <c:majorTickMark val="none"/>
        <c:minorTickMark val="none"/>
        <c:tickLblPos val="nextTo"/>
        <c:crossAx val="206551296"/>
        <c:crosses val="autoZero"/>
        <c:auto val="1"/>
        <c:lblAlgn val="ctr"/>
        <c:lblOffset val="100"/>
        <c:noMultiLvlLbl val="0"/>
      </c:catAx>
      <c:valAx>
        <c:axId val="206551296"/>
        <c:scaling>
          <c:orientation val="minMax"/>
        </c:scaling>
        <c:delete val="0"/>
        <c:axPos val="l"/>
        <c:majorGridlines/>
        <c:numFmt formatCode="#,##0" sourceLinked="0"/>
        <c:majorTickMark val="none"/>
        <c:minorTickMark val="none"/>
        <c:tickLblPos val="nextTo"/>
        <c:crossAx val="206549760"/>
        <c:crosses val="autoZero"/>
        <c:crossBetween val="between"/>
        <c:majorUnit val="1"/>
      </c:valAx>
    </c:plotArea>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Sheet5!$A$6</c:f>
              <c:strCache>
                <c:ptCount val="1"/>
                <c:pt idx="0">
                  <c:v>No vandalism</c:v>
                </c:pt>
              </c:strCache>
            </c:strRef>
          </c:tx>
          <c:invertIfNegative val="0"/>
          <c:cat>
            <c:strRef>
              <c:f>Sheet5!$B$5:$J$5</c:f>
              <c:strCache>
                <c:ptCount val="9"/>
                <c:pt idx="0">
                  <c:v>Allotment gardens</c:v>
                </c:pt>
                <c:pt idx="1">
                  <c:v>Amenity Greenspace</c:v>
                </c:pt>
                <c:pt idx="2">
                  <c:v>Civic space</c:v>
                </c:pt>
                <c:pt idx="3">
                  <c:v>Green Leisure Corridor</c:v>
                </c:pt>
                <c:pt idx="4">
                  <c:v>Multifunctional green space</c:v>
                </c:pt>
                <c:pt idx="5">
                  <c:v>Natural/semi natural Greenspace</c:v>
                </c:pt>
                <c:pt idx="6">
                  <c:v>Outdoor sports area/pitches</c:v>
                </c:pt>
                <c:pt idx="7">
                  <c:v>Playspace</c:v>
                </c:pt>
                <c:pt idx="8">
                  <c:v>Public parks and gardens</c:v>
                </c:pt>
              </c:strCache>
            </c:strRef>
          </c:cat>
          <c:val>
            <c:numRef>
              <c:f>Sheet5!$B$6:$J$6</c:f>
              <c:numCache>
                <c:formatCode>General</c:formatCode>
                <c:ptCount val="9"/>
                <c:pt idx="0">
                  <c:v>6</c:v>
                </c:pt>
                <c:pt idx="1">
                  <c:v>15</c:v>
                </c:pt>
                <c:pt idx="2">
                  <c:v>6</c:v>
                </c:pt>
                <c:pt idx="3">
                  <c:v>4</c:v>
                </c:pt>
                <c:pt idx="4">
                  <c:v>10</c:v>
                </c:pt>
                <c:pt idx="5">
                  <c:v>7</c:v>
                </c:pt>
                <c:pt idx="6">
                  <c:v>6</c:v>
                </c:pt>
                <c:pt idx="7">
                  <c:v>12</c:v>
                </c:pt>
                <c:pt idx="8">
                  <c:v>4</c:v>
                </c:pt>
              </c:numCache>
            </c:numRef>
          </c:val>
          <c:extLst>
            <c:ext xmlns:c16="http://schemas.microsoft.com/office/drawing/2014/chart" uri="{C3380CC4-5D6E-409C-BE32-E72D297353CC}">
              <c16:uniqueId val="{00000000-E0B3-42D8-BDE0-8EAFA066B0C3}"/>
            </c:ext>
          </c:extLst>
        </c:ser>
        <c:ser>
          <c:idx val="1"/>
          <c:order val="1"/>
          <c:tx>
            <c:strRef>
              <c:f>Sheet5!$A$7</c:f>
              <c:strCache>
                <c:ptCount val="1"/>
                <c:pt idx="0">
                  <c:v>Yes vandalism</c:v>
                </c:pt>
              </c:strCache>
            </c:strRef>
          </c:tx>
          <c:invertIfNegative val="0"/>
          <c:cat>
            <c:strRef>
              <c:f>Sheet5!$B$5:$J$5</c:f>
              <c:strCache>
                <c:ptCount val="9"/>
                <c:pt idx="0">
                  <c:v>Allotment gardens</c:v>
                </c:pt>
                <c:pt idx="1">
                  <c:v>Amenity Greenspace</c:v>
                </c:pt>
                <c:pt idx="2">
                  <c:v>Civic space</c:v>
                </c:pt>
                <c:pt idx="3">
                  <c:v>Green Leisure Corridor</c:v>
                </c:pt>
                <c:pt idx="4">
                  <c:v>Multifunctional green space</c:v>
                </c:pt>
                <c:pt idx="5">
                  <c:v>Natural/semi natural Greenspace</c:v>
                </c:pt>
                <c:pt idx="6">
                  <c:v>Outdoor sports area/pitches</c:v>
                </c:pt>
                <c:pt idx="7">
                  <c:v>Playspace</c:v>
                </c:pt>
                <c:pt idx="8">
                  <c:v>Public parks and gardens</c:v>
                </c:pt>
              </c:strCache>
            </c:strRef>
          </c:cat>
          <c:val>
            <c:numRef>
              <c:f>Sheet5!$B$7:$J$7</c:f>
              <c:numCache>
                <c:formatCode>General</c:formatCode>
                <c:ptCount val="9"/>
                <c:pt idx="1">
                  <c:v>10</c:v>
                </c:pt>
                <c:pt idx="2">
                  <c:v>1</c:v>
                </c:pt>
                <c:pt idx="3">
                  <c:v>2</c:v>
                </c:pt>
                <c:pt idx="4">
                  <c:v>12</c:v>
                </c:pt>
                <c:pt idx="5">
                  <c:v>17</c:v>
                </c:pt>
                <c:pt idx="6">
                  <c:v>8</c:v>
                </c:pt>
                <c:pt idx="7">
                  <c:v>8</c:v>
                </c:pt>
                <c:pt idx="8">
                  <c:v>3</c:v>
                </c:pt>
              </c:numCache>
            </c:numRef>
          </c:val>
          <c:extLst>
            <c:ext xmlns:c16="http://schemas.microsoft.com/office/drawing/2014/chart" uri="{C3380CC4-5D6E-409C-BE32-E72D297353CC}">
              <c16:uniqueId val="{00000001-E0B3-42D8-BDE0-8EAFA066B0C3}"/>
            </c:ext>
          </c:extLst>
        </c:ser>
        <c:dLbls>
          <c:showLegendKey val="0"/>
          <c:showVal val="0"/>
          <c:showCatName val="0"/>
          <c:showSerName val="0"/>
          <c:showPercent val="0"/>
          <c:showBubbleSize val="0"/>
        </c:dLbls>
        <c:gapWidth val="150"/>
        <c:axId val="232066048"/>
        <c:axId val="232067840"/>
      </c:barChart>
      <c:catAx>
        <c:axId val="232066048"/>
        <c:scaling>
          <c:orientation val="minMax"/>
        </c:scaling>
        <c:delete val="0"/>
        <c:axPos val="b"/>
        <c:numFmt formatCode="General" sourceLinked="0"/>
        <c:majorTickMark val="none"/>
        <c:minorTickMark val="none"/>
        <c:tickLblPos val="nextTo"/>
        <c:crossAx val="232067840"/>
        <c:crosses val="autoZero"/>
        <c:auto val="1"/>
        <c:lblAlgn val="ctr"/>
        <c:lblOffset val="100"/>
        <c:noMultiLvlLbl val="0"/>
      </c:catAx>
      <c:valAx>
        <c:axId val="232067840"/>
        <c:scaling>
          <c:orientation val="minMax"/>
        </c:scaling>
        <c:delete val="0"/>
        <c:axPos val="l"/>
        <c:majorGridlines/>
        <c:numFmt formatCode="General" sourceLinked="1"/>
        <c:majorTickMark val="none"/>
        <c:minorTickMark val="none"/>
        <c:tickLblPos val="nextTo"/>
        <c:crossAx val="232066048"/>
        <c:crosses val="autoZero"/>
        <c:crossBetween val="between"/>
      </c:valAx>
    </c:plotArea>
    <c:legend>
      <c:legendPos val="r"/>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790458065045911E-2"/>
          <c:y val="2.7973479137238719E-2"/>
          <c:w val="0.81853803683648674"/>
          <c:h val="0.68243032520196167"/>
        </c:manualLayout>
      </c:layout>
      <c:barChart>
        <c:barDir val="col"/>
        <c:grouping val="clustered"/>
        <c:varyColors val="0"/>
        <c:ser>
          <c:idx val="0"/>
          <c:order val="0"/>
          <c:tx>
            <c:strRef>
              <c:f>results!$C$37</c:f>
              <c:strCache>
                <c:ptCount val="1"/>
                <c:pt idx="0">
                  <c:v>FREQUENTLY</c:v>
                </c:pt>
              </c:strCache>
            </c:strRef>
          </c:tx>
          <c:invertIfNegative val="0"/>
          <c:cat>
            <c:strRef>
              <c:f>results!$B$38:$B$46</c:f>
              <c:strCache>
                <c:ptCount val="9"/>
                <c:pt idx="0">
                  <c:v>Allotments</c:v>
                </c:pt>
                <c:pt idx="1">
                  <c:v>Amenity Greenspace</c:v>
                </c:pt>
                <c:pt idx="2">
                  <c:v>Civic Space</c:v>
                </c:pt>
                <c:pt idx="3">
                  <c:v>Green Leisure Corridor</c:v>
                </c:pt>
                <c:pt idx="4">
                  <c:v>Multifunctional Open Space</c:v>
                </c:pt>
                <c:pt idx="5">
                  <c:v>Natural Seminatural Greenspace</c:v>
                </c:pt>
                <c:pt idx="6">
                  <c:v>Outdoor Sports Areas / Pitches</c:v>
                </c:pt>
                <c:pt idx="7">
                  <c:v>Equipped Playspace</c:v>
                </c:pt>
                <c:pt idx="8">
                  <c:v>Public Parks and Gardens</c:v>
                </c:pt>
              </c:strCache>
            </c:strRef>
          </c:cat>
          <c:val>
            <c:numRef>
              <c:f>results!$C$38:$C$46</c:f>
              <c:numCache>
                <c:formatCode>General</c:formatCode>
                <c:ptCount val="9"/>
                <c:pt idx="0">
                  <c:v>12</c:v>
                </c:pt>
                <c:pt idx="1">
                  <c:v>58</c:v>
                </c:pt>
                <c:pt idx="2">
                  <c:v>57</c:v>
                </c:pt>
                <c:pt idx="3">
                  <c:v>92</c:v>
                </c:pt>
                <c:pt idx="4">
                  <c:v>71</c:v>
                </c:pt>
                <c:pt idx="5">
                  <c:v>101</c:v>
                </c:pt>
                <c:pt idx="6">
                  <c:v>64</c:v>
                </c:pt>
                <c:pt idx="7">
                  <c:v>90</c:v>
                </c:pt>
                <c:pt idx="8">
                  <c:v>161</c:v>
                </c:pt>
              </c:numCache>
            </c:numRef>
          </c:val>
          <c:extLst>
            <c:ext xmlns:c16="http://schemas.microsoft.com/office/drawing/2014/chart" uri="{C3380CC4-5D6E-409C-BE32-E72D297353CC}">
              <c16:uniqueId val="{00000000-9084-4746-B0D1-6EBD1DFE0A0D}"/>
            </c:ext>
          </c:extLst>
        </c:ser>
        <c:ser>
          <c:idx val="1"/>
          <c:order val="1"/>
          <c:tx>
            <c:strRef>
              <c:f>results!$D$37</c:f>
              <c:strCache>
                <c:ptCount val="1"/>
                <c:pt idx="0">
                  <c:v>SOMETIMES</c:v>
                </c:pt>
              </c:strCache>
            </c:strRef>
          </c:tx>
          <c:invertIfNegative val="0"/>
          <c:cat>
            <c:strRef>
              <c:f>results!$B$38:$B$46</c:f>
              <c:strCache>
                <c:ptCount val="9"/>
                <c:pt idx="0">
                  <c:v>Allotments</c:v>
                </c:pt>
                <c:pt idx="1">
                  <c:v>Amenity Greenspace</c:v>
                </c:pt>
                <c:pt idx="2">
                  <c:v>Civic Space</c:v>
                </c:pt>
                <c:pt idx="3">
                  <c:v>Green Leisure Corridor</c:v>
                </c:pt>
                <c:pt idx="4">
                  <c:v>Multifunctional Open Space</c:v>
                </c:pt>
                <c:pt idx="5">
                  <c:v>Natural Seminatural Greenspace</c:v>
                </c:pt>
                <c:pt idx="6">
                  <c:v>Outdoor Sports Areas / Pitches</c:v>
                </c:pt>
                <c:pt idx="7">
                  <c:v>Equipped Playspace</c:v>
                </c:pt>
                <c:pt idx="8">
                  <c:v>Public Parks and Gardens</c:v>
                </c:pt>
              </c:strCache>
            </c:strRef>
          </c:cat>
          <c:val>
            <c:numRef>
              <c:f>results!$D$38:$D$46</c:f>
              <c:numCache>
                <c:formatCode>General</c:formatCode>
                <c:ptCount val="9"/>
                <c:pt idx="0">
                  <c:v>13</c:v>
                </c:pt>
                <c:pt idx="1">
                  <c:v>102</c:v>
                </c:pt>
                <c:pt idx="2">
                  <c:v>101</c:v>
                </c:pt>
                <c:pt idx="3">
                  <c:v>77</c:v>
                </c:pt>
                <c:pt idx="4">
                  <c:v>94</c:v>
                </c:pt>
                <c:pt idx="5">
                  <c:v>79</c:v>
                </c:pt>
                <c:pt idx="6">
                  <c:v>77</c:v>
                </c:pt>
                <c:pt idx="7">
                  <c:v>63</c:v>
                </c:pt>
                <c:pt idx="8">
                  <c:v>70</c:v>
                </c:pt>
              </c:numCache>
            </c:numRef>
          </c:val>
          <c:extLst>
            <c:ext xmlns:c16="http://schemas.microsoft.com/office/drawing/2014/chart" uri="{C3380CC4-5D6E-409C-BE32-E72D297353CC}">
              <c16:uniqueId val="{00000001-9084-4746-B0D1-6EBD1DFE0A0D}"/>
            </c:ext>
          </c:extLst>
        </c:ser>
        <c:ser>
          <c:idx val="2"/>
          <c:order val="2"/>
          <c:tx>
            <c:strRef>
              <c:f>results!$E$37</c:f>
              <c:strCache>
                <c:ptCount val="1"/>
                <c:pt idx="0">
                  <c:v>NEVER</c:v>
                </c:pt>
              </c:strCache>
            </c:strRef>
          </c:tx>
          <c:invertIfNegative val="0"/>
          <c:cat>
            <c:strRef>
              <c:f>results!$B$38:$B$46</c:f>
              <c:strCache>
                <c:ptCount val="9"/>
                <c:pt idx="0">
                  <c:v>Allotments</c:v>
                </c:pt>
                <c:pt idx="1">
                  <c:v>Amenity Greenspace</c:v>
                </c:pt>
                <c:pt idx="2">
                  <c:v>Civic Space</c:v>
                </c:pt>
                <c:pt idx="3">
                  <c:v>Green Leisure Corridor</c:v>
                </c:pt>
                <c:pt idx="4">
                  <c:v>Multifunctional Open Space</c:v>
                </c:pt>
                <c:pt idx="5">
                  <c:v>Natural Seminatural Greenspace</c:v>
                </c:pt>
                <c:pt idx="6">
                  <c:v>Outdoor Sports Areas / Pitches</c:v>
                </c:pt>
                <c:pt idx="7">
                  <c:v>Equipped Playspace</c:v>
                </c:pt>
                <c:pt idx="8">
                  <c:v>Public Parks and Gardens</c:v>
                </c:pt>
              </c:strCache>
            </c:strRef>
          </c:cat>
          <c:val>
            <c:numRef>
              <c:f>results!$E$38:$E$46</c:f>
              <c:numCache>
                <c:formatCode>General</c:formatCode>
                <c:ptCount val="9"/>
                <c:pt idx="0">
                  <c:v>173</c:v>
                </c:pt>
                <c:pt idx="1">
                  <c:v>52</c:v>
                </c:pt>
                <c:pt idx="2">
                  <c:v>43</c:v>
                </c:pt>
                <c:pt idx="3">
                  <c:v>44</c:v>
                </c:pt>
                <c:pt idx="4">
                  <c:v>45</c:v>
                </c:pt>
                <c:pt idx="5">
                  <c:v>31</c:v>
                </c:pt>
                <c:pt idx="6">
                  <c:v>75</c:v>
                </c:pt>
                <c:pt idx="7">
                  <c:v>61</c:v>
                </c:pt>
                <c:pt idx="8">
                  <c:v>8</c:v>
                </c:pt>
              </c:numCache>
            </c:numRef>
          </c:val>
          <c:extLst>
            <c:ext xmlns:c16="http://schemas.microsoft.com/office/drawing/2014/chart" uri="{C3380CC4-5D6E-409C-BE32-E72D297353CC}">
              <c16:uniqueId val="{00000002-9084-4746-B0D1-6EBD1DFE0A0D}"/>
            </c:ext>
          </c:extLst>
        </c:ser>
        <c:dLbls>
          <c:showLegendKey val="0"/>
          <c:showVal val="0"/>
          <c:showCatName val="0"/>
          <c:showSerName val="0"/>
          <c:showPercent val="0"/>
          <c:showBubbleSize val="0"/>
        </c:dLbls>
        <c:gapWidth val="150"/>
        <c:axId val="242402048"/>
        <c:axId val="242403968"/>
      </c:barChart>
      <c:catAx>
        <c:axId val="242402048"/>
        <c:scaling>
          <c:orientation val="minMax"/>
        </c:scaling>
        <c:delete val="0"/>
        <c:axPos val="b"/>
        <c:numFmt formatCode="General" sourceLinked="0"/>
        <c:majorTickMark val="none"/>
        <c:minorTickMark val="none"/>
        <c:tickLblPos val="nextTo"/>
        <c:crossAx val="242403968"/>
        <c:crosses val="autoZero"/>
        <c:auto val="1"/>
        <c:lblAlgn val="ctr"/>
        <c:lblOffset val="100"/>
        <c:noMultiLvlLbl val="0"/>
      </c:catAx>
      <c:valAx>
        <c:axId val="242403968"/>
        <c:scaling>
          <c:orientation val="minMax"/>
        </c:scaling>
        <c:delete val="0"/>
        <c:axPos val="l"/>
        <c:majorGridlines/>
        <c:numFmt formatCode="General" sourceLinked="1"/>
        <c:majorTickMark val="none"/>
        <c:minorTickMark val="none"/>
        <c:tickLblPos val="nextTo"/>
        <c:crossAx val="242402048"/>
        <c:crosses val="autoZero"/>
        <c:crossBetween val="between"/>
      </c:valAx>
    </c:plotArea>
    <c:legend>
      <c:legendPos val="r"/>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90161659728932E-2"/>
          <c:y val="0.13154377251741103"/>
          <c:w val="0.76058093852918163"/>
          <c:h val="0.45492726980916803"/>
        </c:manualLayout>
      </c:layout>
      <c:barChart>
        <c:barDir val="col"/>
        <c:grouping val="clustered"/>
        <c:varyColors val="0"/>
        <c:ser>
          <c:idx val="0"/>
          <c:order val="0"/>
          <c:invertIfNegative val="0"/>
          <c:cat>
            <c:strRef>
              <c:f>results!$B$16:$B$25</c:f>
              <c:strCache>
                <c:ptCount val="10"/>
                <c:pt idx="0">
                  <c:v>ALLOTMENTS</c:v>
                </c:pt>
                <c:pt idx="1">
                  <c:v>AMENITY GREENSPACE</c:v>
                </c:pt>
                <c:pt idx="2">
                  <c:v>CIVIC SPACE</c:v>
                </c:pt>
                <c:pt idx="3">
                  <c:v>EQUIPPED PLAYSPACE</c:v>
                </c:pt>
                <c:pt idx="4">
                  <c:v>GREEN LEISURE CORRIDOR</c:v>
                </c:pt>
                <c:pt idx="5">
                  <c:v>MULTIFUNCTIONAL OPEN SPACE</c:v>
                </c:pt>
                <c:pt idx="6">
                  <c:v>NATURAL SEMINATURAL GREENSPACE</c:v>
                </c:pt>
                <c:pt idx="7">
                  <c:v>OTHER</c:v>
                </c:pt>
                <c:pt idx="8">
                  <c:v>OUTDOOR SPORTS AREA / PITCHES</c:v>
                </c:pt>
                <c:pt idx="9">
                  <c:v>PUBLIC PARKS AND GARDENS</c:v>
                </c:pt>
              </c:strCache>
            </c:strRef>
          </c:cat>
          <c:val>
            <c:numRef>
              <c:f>results!$P$16:$P$25</c:f>
              <c:numCache>
                <c:formatCode>General</c:formatCode>
                <c:ptCount val="10"/>
                <c:pt idx="0">
                  <c:v>110</c:v>
                </c:pt>
                <c:pt idx="1">
                  <c:v>94</c:v>
                </c:pt>
                <c:pt idx="2">
                  <c:v>70</c:v>
                </c:pt>
                <c:pt idx="3">
                  <c:v>264</c:v>
                </c:pt>
                <c:pt idx="4">
                  <c:v>203</c:v>
                </c:pt>
                <c:pt idx="5">
                  <c:v>177</c:v>
                </c:pt>
                <c:pt idx="6">
                  <c:v>225</c:v>
                </c:pt>
                <c:pt idx="7">
                  <c:v>6</c:v>
                </c:pt>
                <c:pt idx="8">
                  <c:v>194</c:v>
                </c:pt>
                <c:pt idx="9">
                  <c:v>304</c:v>
                </c:pt>
              </c:numCache>
            </c:numRef>
          </c:val>
          <c:extLst>
            <c:ext xmlns:c16="http://schemas.microsoft.com/office/drawing/2014/chart" uri="{C3380CC4-5D6E-409C-BE32-E72D297353CC}">
              <c16:uniqueId val="{00000000-C8DF-4AC2-A67D-38B594BACE07}"/>
            </c:ext>
          </c:extLst>
        </c:ser>
        <c:dLbls>
          <c:showLegendKey val="0"/>
          <c:showVal val="0"/>
          <c:showCatName val="0"/>
          <c:showSerName val="0"/>
          <c:showPercent val="0"/>
          <c:showBubbleSize val="0"/>
        </c:dLbls>
        <c:gapWidth val="150"/>
        <c:axId val="261099904"/>
        <c:axId val="261101440"/>
      </c:barChart>
      <c:catAx>
        <c:axId val="261099904"/>
        <c:scaling>
          <c:orientation val="minMax"/>
        </c:scaling>
        <c:delete val="0"/>
        <c:axPos val="b"/>
        <c:numFmt formatCode="General" sourceLinked="0"/>
        <c:majorTickMark val="none"/>
        <c:minorTickMark val="none"/>
        <c:tickLblPos val="nextTo"/>
        <c:crossAx val="261101440"/>
        <c:crosses val="autoZero"/>
        <c:auto val="1"/>
        <c:lblAlgn val="ctr"/>
        <c:lblOffset val="100"/>
        <c:noMultiLvlLbl val="0"/>
      </c:catAx>
      <c:valAx>
        <c:axId val="261101440"/>
        <c:scaling>
          <c:orientation val="minMax"/>
        </c:scaling>
        <c:delete val="0"/>
        <c:axPos val="r"/>
        <c:majorGridlines/>
        <c:numFmt formatCode="General" sourceLinked="1"/>
        <c:majorTickMark val="out"/>
        <c:minorTickMark val="none"/>
        <c:tickLblPos val="nextTo"/>
        <c:crossAx val="261099904"/>
        <c:crosses val="max"/>
        <c:crossBetween val="between"/>
      </c:valAx>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90161659728932E-2"/>
          <c:y val="0.13154377251741103"/>
          <c:w val="0.76058093852918163"/>
          <c:h val="0.45492726980916803"/>
        </c:manualLayout>
      </c:layout>
      <c:barChart>
        <c:barDir val="col"/>
        <c:grouping val="clustered"/>
        <c:varyColors val="0"/>
        <c:dLbls>
          <c:showLegendKey val="0"/>
          <c:showVal val="0"/>
          <c:showCatName val="0"/>
          <c:showSerName val="0"/>
          <c:showPercent val="0"/>
          <c:showBubbleSize val="0"/>
        </c:dLbls>
        <c:gapWidth val="150"/>
        <c:axId val="262317184"/>
        <c:axId val="262318720"/>
      </c:barChart>
      <c:catAx>
        <c:axId val="262317184"/>
        <c:scaling>
          <c:orientation val="minMax"/>
        </c:scaling>
        <c:delete val="0"/>
        <c:axPos val="b"/>
        <c:majorTickMark val="none"/>
        <c:minorTickMark val="none"/>
        <c:tickLblPos val="nextTo"/>
        <c:crossAx val="262318720"/>
        <c:crosses val="autoZero"/>
        <c:auto val="1"/>
        <c:lblAlgn val="ctr"/>
        <c:lblOffset val="100"/>
        <c:noMultiLvlLbl val="0"/>
      </c:catAx>
      <c:valAx>
        <c:axId val="262318720"/>
        <c:scaling>
          <c:orientation val="minMax"/>
        </c:scaling>
        <c:delete val="0"/>
        <c:axPos val="r"/>
        <c:majorGridlines/>
        <c:numFmt formatCode="General" sourceLinked="1"/>
        <c:majorTickMark val="out"/>
        <c:minorTickMark val="none"/>
        <c:tickLblPos val="nextTo"/>
        <c:crossAx val="262317184"/>
        <c:crosses val="max"/>
        <c:crossBetween val="between"/>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results!$P$4</c:f>
              <c:strCache>
                <c:ptCount val="1"/>
                <c:pt idx="0">
                  <c:v>total</c:v>
                </c:pt>
              </c:strCache>
            </c:strRef>
          </c:tx>
          <c:invertIfNegative val="0"/>
          <c:dPt>
            <c:idx val="7"/>
            <c:invertIfNegative val="0"/>
            <c:bubble3D val="0"/>
            <c:spPr>
              <a:solidFill>
                <a:schemeClr val="accent1"/>
              </a:solidFill>
            </c:spPr>
            <c:extLst>
              <c:ext xmlns:c16="http://schemas.microsoft.com/office/drawing/2014/chart" uri="{C3380CC4-5D6E-409C-BE32-E72D297353CC}">
                <c16:uniqueId val="{00000001-9314-4687-AE9A-C7F123B7E6C0}"/>
              </c:ext>
            </c:extLst>
          </c:dPt>
          <c:cat>
            <c:strRef>
              <c:f>results!$B$5:$B$12</c:f>
              <c:strCache>
                <c:ptCount val="8"/>
                <c:pt idx="0">
                  <c:v>ACTIVITIES</c:v>
                </c:pt>
                <c:pt idx="1">
                  <c:v>CAR PARKING</c:v>
                </c:pt>
                <c:pt idx="2">
                  <c:v>EASY FOOTPATHS</c:v>
                </c:pt>
                <c:pt idx="3">
                  <c:v>FACILITIES</c:v>
                </c:pt>
                <c:pt idx="4">
                  <c:v>OTHER</c:v>
                </c:pt>
                <c:pt idx="5">
                  <c:v>SEATING</c:v>
                </c:pt>
                <c:pt idx="6">
                  <c:v>VIEWS</c:v>
                </c:pt>
                <c:pt idx="7">
                  <c:v>WILDLIFE</c:v>
                </c:pt>
              </c:strCache>
            </c:strRef>
          </c:cat>
          <c:val>
            <c:numRef>
              <c:f>results!$P$5:$P$12</c:f>
              <c:numCache>
                <c:formatCode>General</c:formatCode>
                <c:ptCount val="8"/>
                <c:pt idx="0">
                  <c:v>392</c:v>
                </c:pt>
                <c:pt idx="1">
                  <c:v>80</c:v>
                </c:pt>
                <c:pt idx="2">
                  <c:v>369</c:v>
                </c:pt>
                <c:pt idx="3">
                  <c:v>469</c:v>
                </c:pt>
                <c:pt idx="4">
                  <c:v>4</c:v>
                </c:pt>
                <c:pt idx="5">
                  <c:v>481</c:v>
                </c:pt>
                <c:pt idx="6">
                  <c:v>373</c:v>
                </c:pt>
                <c:pt idx="7">
                  <c:v>582</c:v>
                </c:pt>
              </c:numCache>
            </c:numRef>
          </c:val>
          <c:extLst>
            <c:ext xmlns:c16="http://schemas.microsoft.com/office/drawing/2014/chart" uri="{C3380CC4-5D6E-409C-BE32-E72D297353CC}">
              <c16:uniqueId val="{00000002-9314-4687-AE9A-C7F123B7E6C0}"/>
            </c:ext>
          </c:extLst>
        </c:ser>
        <c:dLbls>
          <c:showLegendKey val="0"/>
          <c:showVal val="0"/>
          <c:showCatName val="0"/>
          <c:showSerName val="0"/>
          <c:showPercent val="0"/>
          <c:showBubbleSize val="0"/>
        </c:dLbls>
        <c:gapWidth val="150"/>
        <c:axId val="262404352"/>
        <c:axId val="187957248"/>
      </c:barChart>
      <c:catAx>
        <c:axId val="262404352"/>
        <c:scaling>
          <c:orientation val="minMax"/>
        </c:scaling>
        <c:delete val="0"/>
        <c:axPos val="b"/>
        <c:numFmt formatCode="General" sourceLinked="0"/>
        <c:majorTickMark val="out"/>
        <c:minorTickMark val="none"/>
        <c:tickLblPos val="nextTo"/>
        <c:crossAx val="187957248"/>
        <c:crosses val="autoZero"/>
        <c:auto val="1"/>
        <c:lblAlgn val="ctr"/>
        <c:lblOffset val="100"/>
        <c:noMultiLvlLbl val="0"/>
      </c:catAx>
      <c:valAx>
        <c:axId val="187957248"/>
        <c:scaling>
          <c:orientation val="minMax"/>
        </c:scaling>
        <c:delete val="0"/>
        <c:axPos val="l"/>
        <c:majorGridlines/>
        <c:numFmt formatCode="General" sourceLinked="1"/>
        <c:majorTickMark val="out"/>
        <c:minorTickMark val="none"/>
        <c:tickLblPos val="nextTo"/>
        <c:crossAx val="262404352"/>
        <c:crosses val="autoZero"/>
        <c:crossBetween val="between"/>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49518810148687E-2"/>
          <c:y val="5.1400554097404488E-2"/>
          <c:w val="0.88337270341207352"/>
          <c:h val="0.77611475648877393"/>
        </c:manualLayout>
      </c:layout>
      <c:barChart>
        <c:barDir val="col"/>
        <c:grouping val="clustered"/>
        <c:varyColors val="0"/>
        <c:ser>
          <c:idx val="0"/>
          <c:order val="0"/>
          <c:invertIfNegative val="0"/>
          <c:cat>
            <c:strRef>
              <c:f>results!$B$29:$B$33</c:f>
              <c:strCache>
                <c:ptCount val="5"/>
                <c:pt idx="0">
                  <c:v>Its not safe</c:v>
                </c:pt>
                <c:pt idx="1">
                  <c:v>Its not easy to access</c:v>
                </c:pt>
                <c:pt idx="2">
                  <c:v>Litter and mess</c:v>
                </c:pt>
                <c:pt idx="3">
                  <c:v>Don’t know where to go</c:v>
                </c:pt>
                <c:pt idx="4">
                  <c:v>Other</c:v>
                </c:pt>
              </c:strCache>
            </c:strRef>
          </c:cat>
          <c:val>
            <c:numRef>
              <c:f>results!$P$29:$P$33</c:f>
              <c:numCache>
                <c:formatCode>General</c:formatCode>
                <c:ptCount val="5"/>
                <c:pt idx="0">
                  <c:v>365</c:v>
                </c:pt>
                <c:pt idx="1">
                  <c:v>350</c:v>
                </c:pt>
                <c:pt idx="2">
                  <c:v>511</c:v>
                </c:pt>
                <c:pt idx="3">
                  <c:v>257</c:v>
                </c:pt>
                <c:pt idx="4">
                  <c:v>5</c:v>
                </c:pt>
              </c:numCache>
            </c:numRef>
          </c:val>
          <c:extLst>
            <c:ext xmlns:c16="http://schemas.microsoft.com/office/drawing/2014/chart" uri="{C3380CC4-5D6E-409C-BE32-E72D297353CC}">
              <c16:uniqueId val="{00000000-0288-48D0-97E5-6D2C040A0856}"/>
            </c:ext>
          </c:extLst>
        </c:ser>
        <c:dLbls>
          <c:showLegendKey val="0"/>
          <c:showVal val="0"/>
          <c:showCatName val="0"/>
          <c:showSerName val="0"/>
          <c:showPercent val="0"/>
          <c:showBubbleSize val="0"/>
        </c:dLbls>
        <c:gapWidth val="150"/>
        <c:axId val="262885376"/>
        <c:axId val="262886912"/>
      </c:barChart>
      <c:catAx>
        <c:axId val="262885376"/>
        <c:scaling>
          <c:orientation val="minMax"/>
        </c:scaling>
        <c:delete val="0"/>
        <c:axPos val="b"/>
        <c:numFmt formatCode="General" sourceLinked="0"/>
        <c:majorTickMark val="none"/>
        <c:minorTickMark val="none"/>
        <c:tickLblPos val="nextTo"/>
        <c:crossAx val="262886912"/>
        <c:crosses val="autoZero"/>
        <c:auto val="1"/>
        <c:lblAlgn val="ctr"/>
        <c:lblOffset val="100"/>
        <c:noMultiLvlLbl val="0"/>
      </c:catAx>
      <c:valAx>
        <c:axId val="262886912"/>
        <c:scaling>
          <c:orientation val="minMax"/>
        </c:scaling>
        <c:delete val="0"/>
        <c:axPos val="l"/>
        <c:majorGridlines/>
        <c:numFmt formatCode="General" sourceLinked="1"/>
        <c:majorTickMark val="none"/>
        <c:minorTickMark val="none"/>
        <c:tickLblPos val="nextTo"/>
        <c:crossAx val="262885376"/>
        <c:crosses val="autoZero"/>
        <c:crossBetween val="between"/>
      </c:valAx>
    </c:plotArea>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532073560595138"/>
          <c:y val="2.7362956709893711E-2"/>
          <c:w val="0.68680048216409006"/>
          <c:h val="0.5429482682502027"/>
        </c:manualLayout>
      </c:layout>
      <c:barChart>
        <c:barDir val="col"/>
        <c:grouping val="clustered"/>
        <c:varyColors val="0"/>
        <c:ser>
          <c:idx val="0"/>
          <c:order val="0"/>
          <c:tx>
            <c:strRef>
              <c:f>Sheet1!$A$7</c:f>
              <c:strCache>
                <c:ptCount val="1"/>
                <c:pt idx="0">
                  <c:v>Percentage of households  served by typology within ward</c:v>
                </c:pt>
              </c:strCache>
            </c:strRef>
          </c:tx>
          <c:invertIfNegative val="0"/>
          <c:cat>
            <c:strRef>
              <c:f>Sheet1!$B$2:$J$2</c:f>
              <c:strCache>
                <c:ptCount val="9"/>
                <c:pt idx="0">
                  <c:v>Children and Young Peoples Play space - 600m Buffer</c:v>
                </c:pt>
                <c:pt idx="1">
                  <c:v>Public Parks and Gardens</c:v>
                </c:pt>
                <c:pt idx="2">
                  <c:v>Outdoor Sports Pitches</c:v>
                </c:pt>
                <c:pt idx="3">
                  <c:v>Natural - Semi Natural Greenspace</c:v>
                </c:pt>
                <c:pt idx="4">
                  <c:v>Multifunctional Greenspace - Major Buffer</c:v>
                </c:pt>
                <c:pt idx="5">
                  <c:v>Allotment and Community Growing Areas Standards</c:v>
                </c:pt>
                <c:pt idx="6">
                  <c:v>Civic Spaces</c:v>
                </c:pt>
                <c:pt idx="7">
                  <c:v>Amenity Greenspace</c:v>
                </c:pt>
                <c:pt idx="8">
                  <c:v>Green Leisure Corridors</c:v>
                </c:pt>
              </c:strCache>
            </c:strRef>
          </c:cat>
          <c:val>
            <c:numRef>
              <c:f>Sheet1!$B$7:$J$7</c:f>
              <c:numCache>
                <c:formatCode>0</c:formatCode>
                <c:ptCount val="9"/>
                <c:pt idx="0">
                  <c:v>43.373493975903607</c:v>
                </c:pt>
                <c:pt idx="1">
                  <c:v>90.178103719224694</c:v>
                </c:pt>
                <c:pt idx="2">
                  <c:v>96.4641173389209</c:v>
                </c:pt>
                <c:pt idx="3">
                  <c:v>86.982713462545831</c:v>
                </c:pt>
                <c:pt idx="4">
                  <c:v>68.09848088004189</c:v>
                </c:pt>
                <c:pt idx="5">
                  <c:v>7.8575170246202197E-2</c:v>
                </c:pt>
                <c:pt idx="6">
                  <c:v>55.526453640649557</c:v>
                </c:pt>
                <c:pt idx="7">
                  <c:v>28.679937139863803</c:v>
                </c:pt>
                <c:pt idx="8">
                  <c:v>22.393923520167629</c:v>
                </c:pt>
              </c:numCache>
            </c:numRef>
          </c:val>
          <c:extLst>
            <c:ext xmlns:c16="http://schemas.microsoft.com/office/drawing/2014/chart" uri="{C3380CC4-5D6E-409C-BE32-E72D297353CC}">
              <c16:uniqueId val="{00000000-7126-44B9-8087-5FA38F2A9EA3}"/>
            </c:ext>
          </c:extLst>
        </c:ser>
        <c:ser>
          <c:idx val="1"/>
          <c:order val="1"/>
          <c:tx>
            <c:strRef>
              <c:f>Sheet1!$A$8</c:f>
              <c:strCache>
                <c:ptCount val="1"/>
                <c:pt idx="0">
                  <c:v>Percentage of households not served by typology within ward</c:v>
                </c:pt>
              </c:strCache>
            </c:strRef>
          </c:tx>
          <c:invertIfNegative val="0"/>
          <c:cat>
            <c:strRef>
              <c:f>Sheet1!$B$2:$J$2</c:f>
              <c:strCache>
                <c:ptCount val="9"/>
                <c:pt idx="0">
                  <c:v>Children and Young Peoples Play space - 600m Buffer</c:v>
                </c:pt>
                <c:pt idx="1">
                  <c:v>Public Parks and Gardens</c:v>
                </c:pt>
                <c:pt idx="2">
                  <c:v>Outdoor Sports Pitches</c:v>
                </c:pt>
                <c:pt idx="3">
                  <c:v>Natural - Semi Natural Greenspace</c:v>
                </c:pt>
                <c:pt idx="4">
                  <c:v>Multifunctional Greenspace - Major Buffer</c:v>
                </c:pt>
                <c:pt idx="5">
                  <c:v>Allotment and Community Growing Areas Standards</c:v>
                </c:pt>
                <c:pt idx="6">
                  <c:v>Civic Spaces</c:v>
                </c:pt>
                <c:pt idx="7">
                  <c:v>Amenity Greenspace</c:v>
                </c:pt>
                <c:pt idx="8">
                  <c:v>Green Leisure Corridors</c:v>
                </c:pt>
              </c:strCache>
            </c:strRef>
          </c:cat>
          <c:val>
            <c:numRef>
              <c:f>Sheet1!$B$8:$J$8</c:f>
              <c:numCache>
                <c:formatCode>0</c:formatCode>
                <c:ptCount val="9"/>
                <c:pt idx="0">
                  <c:v>56.626506024096393</c:v>
                </c:pt>
                <c:pt idx="1">
                  <c:v>9.8218962807752757</c:v>
                </c:pt>
                <c:pt idx="2">
                  <c:v>3.5358826610790985</c:v>
                </c:pt>
                <c:pt idx="3">
                  <c:v>13.017286537454167</c:v>
                </c:pt>
                <c:pt idx="4">
                  <c:v>31.901519119958092</c:v>
                </c:pt>
                <c:pt idx="5">
                  <c:v>99.921424829753803</c:v>
                </c:pt>
                <c:pt idx="6">
                  <c:v>44.473546359350436</c:v>
                </c:pt>
                <c:pt idx="7">
                  <c:v>71.32006286013619</c:v>
                </c:pt>
                <c:pt idx="8">
                  <c:v>77.606076479832382</c:v>
                </c:pt>
              </c:numCache>
            </c:numRef>
          </c:val>
          <c:extLst>
            <c:ext xmlns:c16="http://schemas.microsoft.com/office/drawing/2014/chart" uri="{C3380CC4-5D6E-409C-BE32-E72D297353CC}">
              <c16:uniqueId val="{00000001-7126-44B9-8087-5FA38F2A9EA3}"/>
            </c:ext>
          </c:extLst>
        </c:ser>
        <c:dLbls>
          <c:showLegendKey val="0"/>
          <c:showVal val="0"/>
          <c:showCatName val="0"/>
          <c:showSerName val="0"/>
          <c:showPercent val="0"/>
          <c:showBubbleSize val="0"/>
        </c:dLbls>
        <c:gapWidth val="150"/>
        <c:axId val="200734592"/>
        <c:axId val="200736128"/>
      </c:barChart>
      <c:catAx>
        <c:axId val="200734592"/>
        <c:scaling>
          <c:orientation val="minMax"/>
        </c:scaling>
        <c:delete val="0"/>
        <c:axPos val="b"/>
        <c:numFmt formatCode="General" sourceLinked="0"/>
        <c:majorTickMark val="out"/>
        <c:minorTickMark val="none"/>
        <c:tickLblPos val="nextTo"/>
        <c:crossAx val="200736128"/>
        <c:crosses val="autoZero"/>
        <c:auto val="1"/>
        <c:lblAlgn val="ctr"/>
        <c:lblOffset val="100"/>
        <c:noMultiLvlLbl val="0"/>
      </c:catAx>
      <c:valAx>
        <c:axId val="200736128"/>
        <c:scaling>
          <c:orientation val="minMax"/>
        </c:scaling>
        <c:delete val="0"/>
        <c:axPos val="l"/>
        <c:majorGridlines/>
        <c:numFmt formatCode="0" sourceLinked="1"/>
        <c:majorTickMark val="out"/>
        <c:minorTickMark val="none"/>
        <c:tickLblPos val="nextTo"/>
        <c:crossAx val="200734592"/>
        <c:crosses val="autoZero"/>
        <c:crossBetween val="between"/>
      </c:valAx>
    </c:plotArea>
    <c:legend>
      <c:legendPos val="r"/>
      <c:layout>
        <c:manualLayout>
          <c:xMode val="edge"/>
          <c:yMode val="edge"/>
          <c:x val="1.89395402440438E-2"/>
          <c:y val="0.1372991592317134"/>
          <c:w val="0.20075754581878638"/>
          <c:h val="0.36064486393914313"/>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10650961774327E-2"/>
          <c:y val="2.9239901806952951E-2"/>
          <c:w val="0.95278934903822576"/>
          <c:h val="0.80069147568078514"/>
        </c:manualLayout>
      </c:layout>
      <c:barChart>
        <c:barDir val="col"/>
        <c:grouping val="clustered"/>
        <c:varyColors val="0"/>
        <c:ser>
          <c:idx val="0"/>
          <c:order val="0"/>
          <c:tx>
            <c:strRef>
              <c:f>'Typologies and wards'!$B$1</c:f>
              <c:strCache>
                <c:ptCount val="1"/>
                <c:pt idx="0">
                  <c:v>Allotment gardens</c:v>
                </c:pt>
              </c:strCache>
            </c:strRef>
          </c:tx>
          <c:invertIfNegative val="0"/>
          <c:cat>
            <c:strRef>
              <c:f>'Typologies and wards'!$A$2:$A$12</c:f>
              <c:strCache>
                <c:ptCount val="11"/>
                <c:pt idx="0">
                  <c:v>Bedlinog</c:v>
                </c:pt>
                <c:pt idx="1">
                  <c:v>Cyfarthfa</c:v>
                </c:pt>
                <c:pt idx="2">
                  <c:v>Dowlais</c:v>
                </c:pt>
                <c:pt idx="3">
                  <c:v>Gurnos</c:v>
                </c:pt>
                <c:pt idx="4">
                  <c:v>Merthyr Vale</c:v>
                </c:pt>
                <c:pt idx="5">
                  <c:v>Park</c:v>
                </c:pt>
                <c:pt idx="6">
                  <c:v>Penydarren</c:v>
                </c:pt>
                <c:pt idx="7">
                  <c:v>Plymouth</c:v>
                </c:pt>
                <c:pt idx="8">
                  <c:v>Town</c:v>
                </c:pt>
                <c:pt idx="9">
                  <c:v>Treharris</c:v>
                </c:pt>
                <c:pt idx="10">
                  <c:v>Vaynor</c:v>
                </c:pt>
              </c:strCache>
            </c:strRef>
          </c:cat>
          <c:val>
            <c:numRef>
              <c:f>'Typologies and wards'!$B$2:$B$12</c:f>
              <c:numCache>
                <c:formatCode>General</c:formatCode>
                <c:ptCount val="11"/>
                <c:pt idx="0">
                  <c:v>1</c:v>
                </c:pt>
                <c:pt idx="2">
                  <c:v>1</c:v>
                </c:pt>
                <c:pt idx="4">
                  <c:v>1</c:v>
                </c:pt>
                <c:pt idx="6">
                  <c:v>1</c:v>
                </c:pt>
                <c:pt idx="9">
                  <c:v>1</c:v>
                </c:pt>
                <c:pt idx="10">
                  <c:v>1</c:v>
                </c:pt>
              </c:numCache>
            </c:numRef>
          </c:val>
          <c:extLst>
            <c:ext xmlns:c16="http://schemas.microsoft.com/office/drawing/2014/chart" uri="{C3380CC4-5D6E-409C-BE32-E72D297353CC}">
              <c16:uniqueId val="{00000000-4E6F-442E-9C08-E7E6FC8EC43C}"/>
            </c:ext>
          </c:extLst>
        </c:ser>
        <c:dLbls>
          <c:showLegendKey val="0"/>
          <c:showVal val="0"/>
          <c:showCatName val="0"/>
          <c:showSerName val="0"/>
          <c:showPercent val="0"/>
          <c:showBubbleSize val="0"/>
        </c:dLbls>
        <c:gapWidth val="150"/>
        <c:axId val="232261504"/>
        <c:axId val="232136704"/>
      </c:barChart>
      <c:catAx>
        <c:axId val="232261504"/>
        <c:scaling>
          <c:orientation val="minMax"/>
        </c:scaling>
        <c:delete val="0"/>
        <c:axPos val="b"/>
        <c:numFmt formatCode="General" sourceLinked="0"/>
        <c:majorTickMark val="out"/>
        <c:minorTickMark val="none"/>
        <c:tickLblPos val="nextTo"/>
        <c:crossAx val="232136704"/>
        <c:crosses val="autoZero"/>
        <c:auto val="1"/>
        <c:lblAlgn val="ctr"/>
        <c:lblOffset val="100"/>
        <c:noMultiLvlLbl val="0"/>
      </c:catAx>
      <c:valAx>
        <c:axId val="232136704"/>
        <c:scaling>
          <c:orientation val="minMax"/>
        </c:scaling>
        <c:delete val="0"/>
        <c:axPos val="l"/>
        <c:majorGridlines/>
        <c:numFmt formatCode="#,##0" sourceLinked="0"/>
        <c:majorTickMark val="out"/>
        <c:minorTickMark val="none"/>
        <c:tickLblPos val="nextTo"/>
        <c:crossAx val="232261504"/>
        <c:crosses val="autoZero"/>
        <c:crossBetween val="between"/>
        <c:majorUnit val="1"/>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1648303445211E-2"/>
          <c:y val="3.7866533348146506E-2"/>
          <c:w val="0.9511018172310356"/>
          <c:h val="0.88627893197052177"/>
        </c:manualLayout>
      </c:layout>
      <c:barChart>
        <c:barDir val="col"/>
        <c:grouping val="clustered"/>
        <c:varyColors val="0"/>
        <c:ser>
          <c:idx val="0"/>
          <c:order val="0"/>
          <c:tx>
            <c:strRef>
              <c:f>'Typologies and wards'!$D$1</c:f>
              <c:strCache>
                <c:ptCount val="1"/>
                <c:pt idx="0">
                  <c:v>Civic space</c:v>
                </c:pt>
              </c:strCache>
            </c:strRef>
          </c:tx>
          <c:invertIfNegative val="0"/>
          <c:cat>
            <c:strRef>
              <c:f>'Typologies and wards'!$A$2:$A$12</c:f>
              <c:strCache>
                <c:ptCount val="11"/>
                <c:pt idx="0">
                  <c:v>Bedlinog</c:v>
                </c:pt>
                <c:pt idx="1">
                  <c:v>Cyfarthfa</c:v>
                </c:pt>
                <c:pt idx="2">
                  <c:v>Dowlais</c:v>
                </c:pt>
                <c:pt idx="3">
                  <c:v>Gurnos</c:v>
                </c:pt>
                <c:pt idx="4">
                  <c:v>Merthyr Vale</c:v>
                </c:pt>
                <c:pt idx="5">
                  <c:v>Park</c:v>
                </c:pt>
                <c:pt idx="6">
                  <c:v>Penydarren</c:v>
                </c:pt>
                <c:pt idx="7">
                  <c:v>Plymouth</c:v>
                </c:pt>
                <c:pt idx="8">
                  <c:v>Town</c:v>
                </c:pt>
                <c:pt idx="9">
                  <c:v>Treharris</c:v>
                </c:pt>
                <c:pt idx="10">
                  <c:v>Vaynor</c:v>
                </c:pt>
              </c:strCache>
            </c:strRef>
          </c:cat>
          <c:val>
            <c:numRef>
              <c:f>'Typologies and wards'!$D$2:$D$12</c:f>
              <c:numCache>
                <c:formatCode>General</c:formatCode>
                <c:ptCount val="11"/>
                <c:pt idx="0">
                  <c:v>2</c:v>
                </c:pt>
                <c:pt idx="4">
                  <c:v>3</c:v>
                </c:pt>
                <c:pt idx="8">
                  <c:v>3</c:v>
                </c:pt>
                <c:pt idx="10">
                  <c:v>1</c:v>
                </c:pt>
              </c:numCache>
            </c:numRef>
          </c:val>
          <c:extLst>
            <c:ext xmlns:c16="http://schemas.microsoft.com/office/drawing/2014/chart" uri="{C3380CC4-5D6E-409C-BE32-E72D297353CC}">
              <c16:uniqueId val="{00000000-E81E-4B50-87C6-2FAB0172F931}"/>
            </c:ext>
          </c:extLst>
        </c:ser>
        <c:dLbls>
          <c:showLegendKey val="0"/>
          <c:showVal val="0"/>
          <c:showCatName val="0"/>
          <c:showSerName val="0"/>
          <c:showPercent val="0"/>
          <c:showBubbleSize val="0"/>
        </c:dLbls>
        <c:gapWidth val="150"/>
        <c:axId val="232415232"/>
        <c:axId val="232416768"/>
      </c:barChart>
      <c:catAx>
        <c:axId val="232415232"/>
        <c:scaling>
          <c:orientation val="minMax"/>
        </c:scaling>
        <c:delete val="0"/>
        <c:axPos val="b"/>
        <c:numFmt formatCode="General" sourceLinked="0"/>
        <c:majorTickMark val="out"/>
        <c:minorTickMark val="none"/>
        <c:tickLblPos val="nextTo"/>
        <c:crossAx val="232416768"/>
        <c:crosses val="autoZero"/>
        <c:auto val="1"/>
        <c:lblAlgn val="ctr"/>
        <c:lblOffset val="100"/>
        <c:noMultiLvlLbl val="0"/>
      </c:catAx>
      <c:valAx>
        <c:axId val="232416768"/>
        <c:scaling>
          <c:orientation val="minMax"/>
        </c:scaling>
        <c:delete val="0"/>
        <c:axPos val="l"/>
        <c:majorGridlines/>
        <c:numFmt formatCode="#,##0" sourceLinked="0"/>
        <c:majorTickMark val="out"/>
        <c:minorTickMark val="none"/>
        <c:tickLblPos val="nextTo"/>
        <c:crossAx val="232415232"/>
        <c:crosses val="autoZero"/>
        <c:crossBetween val="between"/>
        <c:majorUnit val="1"/>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'Typologies and wards'!$F$1</c:f>
              <c:strCache>
                <c:ptCount val="1"/>
                <c:pt idx="0">
                  <c:v>Natural/semi natural Greenspace</c:v>
                </c:pt>
              </c:strCache>
            </c:strRef>
          </c:tx>
          <c:invertIfNegative val="0"/>
          <c:cat>
            <c:strRef>
              <c:f>'Typologies and wards'!$A$2:$A$12</c:f>
              <c:strCache>
                <c:ptCount val="11"/>
                <c:pt idx="0">
                  <c:v>Bedlinog</c:v>
                </c:pt>
                <c:pt idx="1">
                  <c:v>Cyfarthfa</c:v>
                </c:pt>
                <c:pt idx="2">
                  <c:v>Dowlais</c:v>
                </c:pt>
                <c:pt idx="3">
                  <c:v>Gurnos</c:v>
                </c:pt>
                <c:pt idx="4">
                  <c:v>Merthyr Vale</c:v>
                </c:pt>
                <c:pt idx="5">
                  <c:v>Park</c:v>
                </c:pt>
                <c:pt idx="6">
                  <c:v>Penydarren</c:v>
                </c:pt>
                <c:pt idx="7">
                  <c:v>Plymouth</c:v>
                </c:pt>
                <c:pt idx="8">
                  <c:v>Town</c:v>
                </c:pt>
                <c:pt idx="9">
                  <c:v>Treharris</c:v>
                </c:pt>
                <c:pt idx="10">
                  <c:v>Vaynor</c:v>
                </c:pt>
              </c:strCache>
            </c:strRef>
          </c:cat>
          <c:val>
            <c:numRef>
              <c:f>'Typologies and wards'!$F$2:$F$12</c:f>
              <c:numCache>
                <c:formatCode>General</c:formatCode>
                <c:ptCount val="11"/>
                <c:pt idx="0">
                  <c:v>1</c:v>
                </c:pt>
                <c:pt idx="1">
                  <c:v>5</c:v>
                </c:pt>
                <c:pt idx="2">
                  <c:v>7</c:v>
                </c:pt>
                <c:pt idx="3">
                  <c:v>2</c:v>
                </c:pt>
                <c:pt idx="4">
                  <c:v>2</c:v>
                </c:pt>
                <c:pt idx="5">
                  <c:v>1</c:v>
                </c:pt>
                <c:pt idx="6">
                  <c:v>1</c:v>
                </c:pt>
                <c:pt idx="7">
                  <c:v>6</c:v>
                </c:pt>
                <c:pt idx="8">
                  <c:v>5</c:v>
                </c:pt>
                <c:pt idx="9">
                  <c:v>1</c:v>
                </c:pt>
                <c:pt idx="10">
                  <c:v>2</c:v>
                </c:pt>
              </c:numCache>
            </c:numRef>
          </c:val>
          <c:extLst>
            <c:ext xmlns:c16="http://schemas.microsoft.com/office/drawing/2014/chart" uri="{C3380CC4-5D6E-409C-BE32-E72D297353CC}">
              <c16:uniqueId val="{00000000-F003-4ED3-87B4-692C806CB791}"/>
            </c:ext>
          </c:extLst>
        </c:ser>
        <c:dLbls>
          <c:showLegendKey val="0"/>
          <c:showVal val="0"/>
          <c:showCatName val="0"/>
          <c:showSerName val="0"/>
          <c:showPercent val="0"/>
          <c:showBubbleSize val="0"/>
        </c:dLbls>
        <c:gapWidth val="150"/>
        <c:axId val="232506880"/>
        <c:axId val="232508416"/>
      </c:barChart>
      <c:catAx>
        <c:axId val="232506880"/>
        <c:scaling>
          <c:orientation val="minMax"/>
        </c:scaling>
        <c:delete val="0"/>
        <c:axPos val="b"/>
        <c:numFmt formatCode="General" sourceLinked="0"/>
        <c:majorTickMark val="out"/>
        <c:minorTickMark val="none"/>
        <c:tickLblPos val="nextTo"/>
        <c:crossAx val="232508416"/>
        <c:crosses val="autoZero"/>
        <c:auto val="1"/>
        <c:lblAlgn val="ctr"/>
        <c:lblOffset val="100"/>
        <c:noMultiLvlLbl val="0"/>
      </c:catAx>
      <c:valAx>
        <c:axId val="232508416"/>
        <c:scaling>
          <c:orientation val="minMax"/>
        </c:scaling>
        <c:delete val="0"/>
        <c:axPos val="l"/>
        <c:majorGridlines/>
        <c:numFmt formatCode="#,##0" sourceLinked="0"/>
        <c:majorTickMark val="out"/>
        <c:minorTickMark val="none"/>
        <c:tickLblPos val="nextTo"/>
        <c:crossAx val="23250688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'Typologies and wards'!$G$1</c:f>
              <c:strCache>
                <c:ptCount val="1"/>
                <c:pt idx="0">
                  <c:v>Outdoor sports area/pitches</c:v>
                </c:pt>
              </c:strCache>
            </c:strRef>
          </c:tx>
          <c:invertIfNegative val="0"/>
          <c:cat>
            <c:strRef>
              <c:f>'Typologies and wards'!$A$2:$A$12</c:f>
              <c:strCache>
                <c:ptCount val="11"/>
                <c:pt idx="0">
                  <c:v>Bedlinog</c:v>
                </c:pt>
                <c:pt idx="1">
                  <c:v>Cyfarthfa</c:v>
                </c:pt>
                <c:pt idx="2">
                  <c:v>Dowlais</c:v>
                </c:pt>
                <c:pt idx="3">
                  <c:v>Gurnos</c:v>
                </c:pt>
                <c:pt idx="4">
                  <c:v>Merthyr Vale</c:v>
                </c:pt>
                <c:pt idx="5">
                  <c:v>Park</c:v>
                </c:pt>
                <c:pt idx="6">
                  <c:v>Penydarren</c:v>
                </c:pt>
                <c:pt idx="7">
                  <c:v>Plymouth</c:v>
                </c:pt>
                <c:pt idx="8">
                  <c:v>Town</c:v>
                </c:pt>
                <c:pt idx="9">
                  <c:v>Treharris</c:v>
                </c:pt>
                <c:pt idx="10">
                  <c:v>Vaynor</c:v>
                </c:pt>
              </c:strCache>
            </c:strRef>
          </c:cat>
          <c:val>
            <c:numRef>
              <c:f>'Typologies and wards'!$G$2:$G$12</c:f>
              <c:numCache>
                <c:formatCode>General</c:formatCode>
                <c:ptCount val="11"/>
                <c:pt idx="0">
                  <c:v>5</c:v>
                </c:pt>
                <c:pt idx="1">
                  <c:v>2</c:v>
                </c:pt>
                <c:pt idx="2">
                  <c:v>3</c:v>
                </c:pt>
                <c:pt idx="3">
                  <c:v>1</c:v>
                </c:pt>
                <c:pt idx="4">
                  <c:v>3</c:v>
                </c:pt>
                <c:pt idx="6">
                  <c:v>3</c:v>
                </c:pt>
                <c:pt idx="7">
                  <c:v>4</c:v>
                </c:pt>
                <c:pt idx="8">
                  <c:v>3</c:v>
                </c:pt>
                <c:pt idx="9">
                  <c:v>2</c:v>
                </c:pt>
                <c:pt idx="10">
                  <c:v>2</c:v>
                </c:pt>
              </c:numCache>
            </c:numRef>
          </c:val>
          <c:extLst>
            <c:ext xmlns:c16="http://schemas.microsoft.com/office/drawing/2014/chart" uri="{C3380CC4-5D6E-409C-BE32-E72D297353CC}">
              <c16:uniqueId val="{00000000-850D-4794-B8F7-376D081705ED}"/>
            </c:ext>
          </c:extLst>
        </c:ser>
        <c:dLbls>
          <c:showLegendKey val="0"/>
          <c:showVal val="0"/>
          <c:showCatName val="0"/>
          <c:showSerName val="0"/>
          <c:showPercent val="0"/>
          <c:showBubbleSize val="0"/>
        </c:dLbls>
        <c:gapWidth val="150"/>
        <c:axId val="233651200"/>
        <c:axId val="233665280"/>
      </c:barChart>
      <c:catAx>
        <c:axId val="233651200"/>
        <c:scaling>
          <c:orientation val="minMax"/>
        </c:scaling>
        <c:delete val="0"/>
        <c:axPos val="b"/>
        <c:numFmt formatCode="General" sourceLinked="0"/>
        <c:majorTickMark val="out"/>
        <c:minorTickMark val="none"/>
        <c:tickLblPos val="nextTo"/>
        <c:crossAx val="233665280"/>
        <c:crosses val="autoZero"/>
        <c:auto val="1"/>
        <c:lblAlgn val="ctr"/>
        <c:lblOffset val="100"/>
        <c:noMultiLvlLbl val="0"/>
      </c:catAx>
      <c:valAx>
        <c:axId val="233665280"/>
        <c:scaling>
          <c:orientation val="minMax"/>
        </c:scaling>
        <c:delete val="0"/>
        <c:axPos val="l"/>
        <c:majorGridlines/>
        <c:numFmt formatCode="#,##0" sourceLinked="0"/>
        <c:majorTickMark val="out"/>
        <c:minorTickMark val="none"/>
        <c:tickLblPos val="nextTo"/>
        <c:crossAx val="233651200"/>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257877837556"/>
          <c:y val="0.11218305436623145"/>
          <c:w val="0.77271573788083114"/>
          <c:h val="0.65631329486736878"/>
        </c:manualLayout>
      </c:layout>
      <c:barChart>
        <c:barDir val="col"/>
        <c:grouping val="clustered"/>
        <c:varyColors val="0"/>
        <c:ser>
          <c:idx val="0"/>
          <c:order val="0"/>
          <c:tx>
            <c:v>Trails Length</c:v>
          </c:tx>
          <c:invertIfNegative val="0"/>
          <c:cat>
            <c:strRef>
              <c:f>Sheet1!$N$3:$N$13</c:f>
              <c:strCache>
                <c:ptCount val="11"/>
                <c:pt idx="0">
                  <c:v>Bedlinog </c:v>
                </c:pt>
                <c:pt idx="1">
                  <c:v>Treharris</c:v>
                </c:pt>
                <c:pt idx="2">
                  <c:v>Town</c:v>
                </c:pt>
                <c:pt idx="3">
                  <c:v>Plymouth</c:v>
                </c:pt>
                <c:pt idx="4">
                  <c:v>Park</c:v>
                </c:pt>
                <c:pt idx="5">
                  <c:v>Merthyr Vale</c:v>
                </c:pt>
                <c:pt idx="6">
                  <c:v>Dowlais</c:v>
                </c:pt>
                <c:pt idx="7">
                  <c:v>Cyfarthfa</c:v>
                </c:pt>
                <c:pt idx="8">
                  <c:v>Vaynor</c:v>
                </c:pt>
                <c:pt idx="9">
                  <c:v>Gurnos </c:v>
                </c:pt>
                <c:pt idx="10">
                  <c:v>Penydarren</c:v>
                </c:pt>
              </c:strCache>
            </c:strRef>
          </c:cat>
          <c:val>
            <c:numRef>
              <c:f>Sheet1!$O$3:$O$13</c:f>
              <c:numCache>
                <c:formatCode>General</c:formatCode>
                <c:ptCount val="11"/>
                <c:pt idx="0">
                  <c:v>1266</c:v>
                </c:pt>
                <c:pt idx="1">
                  <c:v>6887</c:v>
                </c:pt>
                <c:pt idx="2">
                  <c:v>974</c:v>
                </c:pt>
                <c:pt idx="3">
                  <c:v>9263</c:v>
                </c:pt>
                <c:pt idx="4">
                  <c:v>4403</c:v>
                </c:pt>
                <c:pt idx="5">
                  <c:v>7464</c:v>
                </c:pt>
                <c:pt idx="6">
                  <c:v>7890</c:v>
                </c:pt>
                <c:pt idx="7">
                  <c:v>4134</c:v>
                </c:pt>
                <c:pt idx="8">
                  <c:v>9312</c:v>
                </c:pt>
                <c:pt idx="9">
                  <c:v>0</c:v>
                </c:pt>
                <c:pt idx="10">
                  <c:v>0</c:v>
                </c:pt>
              </c:numCache>
            </c:numRef>
          </c:val>
          <c:extLst>
            <c:ext xmlns:c16="http://schemas.microsoft.com/office/drawing/2014/chart" uri="{C3380CC4-5D6E-409C-BE32-E72D297353CC}">
              <c16:uniqueId val="{00000000-2713-49D5-92E0-F1AAFA052865}"/>
            </c:ext>
          </c:extLst>
        </c:ser>
        <c:ser>
          <c:idx val="1"/>
          <c:order val="1"/>
          <c:tx>
            <c:v>Green Leisure Corridors Length</c:v>
          </c:tx>
          <c:invertIfNegative val="0"/>
          <c:cat>
            <c:strRef>
              <c:f>Sheet1!$N$3:$N$13</c:f>
              <c:strCache>
                <c:ptCount val="11"/>
                <c:pt idx="0">
                  <c:v>Bedlinog </c:v>
                </c:pt>
                <c:pt idx="1">
                  <c:v>Treharris</c:v>
                </c:pt>
                <c:pt idx="2">
                  <c:v>Town</c:v>
                </c:pt>
                <c:pt idx="3">
                  <c:v>Plymouth</c:v>
                </c:pt>
                <c:pt idx="4">
                  <c:v>Park</c:v>
                </c:pt>
                <c:pt idx="5">
                  <c:v>Merthyr Vale</c:v>
                </c:pt>
                <c:pt idx="6">
                  <c:v>Dowlais</c:v>
                </c:pt>
                <c:pt idx="7">
                  <c:v>Cyfarthfa</c:v>
                </c:pt>
                <c:pt idx="8">
                  <c:v>Vaynor</c:v>
                </c:pt>
                <c:pt idx="9">
                  <c:v>Gurnos </c:v>
                </c:pt>
                <c:pt idx="10">
                  <c:v>Penydarren</c:v>
                </c:pt>
              </c:strCache>
            </c:strRef>
          </c:cat>
          <c:val>
            <c:numRef>
              <c:f>Sheet1!$P$3:$P$13</c:f>
              <c:numCache>
                <c:formatCode>General</c:formatCode>
                <c:ptCount val="11"/>
                <c:pt idx="0">
                  <c:v>1266</c:v>
                </c:pt>
                <c:pt idx="1">
                  <c:v>5194</c:v>
                </c:pt>
                <c:pt idx="2">
                  <c:v>0</c:v>
                </c:pt>
                <c:pt idx="3">
                  <c:v>0</c:v>
                </c:pt>
                <c:pt idx="4">
                  <c:v>537</c:v>
                </c:pt>
                <c:pt idx="5">
                  <c:v>1120</c:v>
                </c:pt>
                <c:pt idx="6">
                  <c:v>0</c:v>
                </c:pt>
                <c:pt idx="7">
                  <c:v>0</c:v>
                </c:pt>
                <c:pt idx="8">
                  <c:v>0</c:v>
                </c:pt>
                <c:pt idx="9">
                  <c:v>0</c:v>
                </c:pt>
                <c:pt idx="10">
                  <c:v>0</c:v>
                </c:pt>
              </c:numCache>
            </c:numRef>
          </c:val>
          <c:extLst>
            <c:ext xmlns:c16="http://schemas.microsoft.com/office/drawing/2014/chart" uri="{C3380CC4-5D6E-409C-BE32-E72D297353CC}">
              <c16:uniqueId val="{00000001-2713-49D5-92E0-F1AAFA052865}"/>
            </c:ext>
          </c:extLst>
        </c:ser>
        <c:dLbls>
          <c:showLegendKey val="0"/>
          <c:showVal val="0"/>
          <c:showCatName val="0"/>
          <c:showSerName val="0"/>
          <c:showPercent val="0"/>
          <c:showBubbleSize val="0"/>
        </c:dLbls>
        <c:gapWidth val="150"/>
        <c:axId val="170650240"/>
        <c:axId val="200696192"/>
      </c:barChart>
      <c:catAx>
        <c:axId val="170650240"/>
        <c:scaling>
          <c:orientation val="minMax"/>
        </c:scaling>
        <c:delete val="0"/>
        <c:axPos val="b"/>
        <c:numFmt formatCode="General" sourceLinked="0"/>
        <c:majorTickMark val="none"/>
        <c:minorTickMark val="none"/>
        <c:tickLblPos val="nextTo"/>
        <c:crossAx val="200696192"/>
        <c:crosses val="autoZero"/>
        <c:auto val="1"/>
        <c:lblAlgn val="ctr"/>
        <c:lblOffset val="100"/>
        <c:noMultiLvlLbl val="0"/>
      </c:catAx>
      <c:valAx>
        <c:axId val="200696192"/>
        <c:scaling>
          <c:orientation val="minMax"/>
        </c:scaling>
        <c:delete val="0"/>
        <c:axPos val="l"/>
        <c:majorGridlines/>
        <c:title>
          <c:tx>
            <c:rich>
              <a:bodyPr rot="-5400000" vert="horz"/>
              <a:lstStyle/>
              <a:p>
                <a:pPr>
                  <a:defRPr/>
                </a:pPr>
                <a:r>
                  <a:rPr lang="en-GB"/>
                  <a:t>Length (M)</a:t>
                </a:r>
              </a:p>
            </c:rich>
          </c:tx>
          <c:overlay val="0"/>
        </c:title>
        <c:numFmt formatCode="General" sourceLinked="1"/>
        <c:majorTickMark val="none"/>
        <c:minorTickMark val="none"/>
        <c:tickLblPos val="nextTo"/>
        <c:crossAx val="170650240"/>
        <c:crosses val="autoZero"/>
        <c:crossBetween val="between"/>
      </c:valAx>
    </c:plotArea>
    <c:legend>
      <c:legendPos val="r"/>
      <c:layout>
        <c:manualLayout>
          <c:xMode val="edge"/>
          <c:yMode val="edge"/>
          <c:x val="0.23887748147503673"/>
          <c:y val="0.91309563340073163"/>
          <c:w val="0.53460318150838881"/>
          <c:h val="7.0051013978158813E-2"/>
        </c:manualLayou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'Typologies and wards'!$C$1</c:f>
              <c:strCache>
                <c:ptCount val="1"/>
                <c:pt idx="0">
                  <c:v>Amenity Greenspace</c:v>
                </c:pt>
              </c:strCache>
            </c:strRef>
          </c:tx>
          <c:invertIfNegative val="0"/>
          <c:cat>
            <c:strRef>
              <c:f>'Typologies and wards'!$A$2:$A$12</c:f>
              <c:strCache>
                <c:ptCount val="11"/>
                <c:pt idx="0">
                  <c:v>Bedlinog</c:v>
                </c:pt>
                <c:pt idx="1">
                  <c:v>Cyfarthfa</c:v>
                </c:pt>
                <c:pt idx="2">
                  <c:v>Dowlais</c:v>
                </c:pt>
                <c:pt idx="3">
                  <c:v>Gurnos</c:v>
                </c:pt>
                <c:pt idx="4">
                  <c:v>Merthyr Vale</c:v>
                </c:pt>
                <c:pt idx="5">
                  <c:v>Park</c:v>
                </c:pt>
                <c:pt idx="6">
                  <c:v>Penydarren</c:v>
                </c:pt>
                <c:pt idx="7">
                  <c:v>Plymouth</c:v>
                </c:pt>
                <c:pt idx="8">
                  <c:v>Town</c:v>
                </c:pt>
                <c:pt idx="9">
                  <c:v>Treharris</c:v>
                </c:pt>
                <c:pt idx="10">
                  <c:v>Vaynor</c:v>
                </c:pt>
              </c:strCache>
            </c:strRef>
          </c:cat>
          <c:val>
            <c:numRef>
              <c:f>'Typologies and wards'!$C$2:$C$12</c:f>
              <c:numCache>
                <c:formatCode>General</c:formatCode>
                <c:ptCount val="11"/>
                <c:pt idx="1">
                  <c:v>1</c:v>
                </c:pt>
                <c:pt idx="2">
                  <c:v>13</c:v>
                </c:pt>
                <c:pt idx="3">
                  <c:v>2</c:v>
                </c:pt>
                <c:pt idx="4">
                  <c:v>1</c:v>
                </c:pt>
                <c:pt idx="5">
                  <c:v>6</c:v>
                </c:pt>
                <c:pt idx="7">
                  <c:v>1</c:v>
                </c:pt>
                <c:pt idx="8">
                  <c:v>4</c:v>
                </c:pt>
                <c:pt idx="9">
                  <c:v>6</c:v>
                </c:pt>
                <c:pt idx="10">
                  <c:v>4</c:v>
                </c:pt>
              </c:numCache>
            </c:numRef>
          </c:val>
          <c:extLst>
            <c:ext xmlns:c16="http://schemas.microsoft.com/office/drawing/2014/chart" uri="{C3380CC4-5D6E-409C-BE32-E72D297353CC}">
              <c16:uniqueId val="{00000000-6EE3-4E35-9772-AB58520B9CF2}"/>
            </c:ext>
          </c:extLst>
        </c:ser>
        <c:dLbls>
          <c:showLegendKey val="0"/>
          <c:showVal val="0"/>
          <c:showCatName val="0"/>
          <c:showSerName val="0"/>
          <c:showPercent val="0"/>
          <c:showBubbleSize val="0"/>
        </c:dLbls>
        <c:gapWidth val="150"/>
        <c:axId val="247251712"/>
        <c:axId val="247253248"/>
      </c:barChart>
      <c:catAx>
        <c:axId val="247251712"/>
        <c:scaling>
          <c:orientation val="minMax"/>
        </c:scaling>
        <c:delete val="0"/>
        <c:axPos val="b"/>
        <c:numFmt formatCode="General" sourceLinked="0"/>
        <c:majorTickMark val="out"/>
        <c:minorTickMark val="none"/>
        <c:tickLblPos val="nextTo"/>
        <c:crossAx val="247253248"/>
        <c:crosses val="autoZero"/>
        <c:auto val="1"/>
        <c:lblAlgn val="ctr"/>
        <c:lblOffset val="100"/>
        <c:noMultiLvlLbl val="0"/>
      </c:catAx>
      <c:valAx>
        <c:axId val="247253248"/>
        <c:scaling>
          <c:orientation val="minMax"/>
        </c:scaling>
        <c:delete val="0"/>
        <c:axPos val="l"/>
        <c:majorGridlines/>
        <c:numFmt formatCode="#,##0" sourceLinked="0"/>
        <c:majorTickMark val="out"/>
        <c:minorTickMark val="none"/>
        <c:tickLblPos val="nextTo"/>
        <c:crossAx val="247251712"/>
        <c:crosses val="autoZero"/>
        <c:crossBetween val="between"/>
      </c:valAx>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5255905511811049E-2"/>
          <c:y val="0.11807100499937799"/>
          <c:w val="0.8537569262175565"/>
          <c:h val="0.77738549784874544"/>
        </c:manualLayout>
      </c:layout>
      <c:barChart>
        <c:barDir val="col"/>
        <c:grouping val="clustered"/>
        <c:varyColors val="0"/>
        <c:ser>
          <c:idx val="0"/>
          <c:order val="0"/>
          <c:tx>
            <c:strRef>
              <c:f>'Typologies and wards'!$H$1</c:f>
              <c:strCache>
                <c:ptCount val="1"/>
                <c:pt idx="0">
                  <c:v>Playspace</c:v>
                </c:pt>
              </c:strCache>
            </c:strRef>
          </c:tx>
          <c:invertIfNegative val="0"/>
          <c:cat>
            <c:strRef>
              <c:f>'Typologies and wards'!$A$2:$A$12</c:f>
              <c:strCache>
                <c:ptCount val="11"/>
                <c:pt idx="0">
                  <c:v>Bedlinog</c:v>
                </c:pt>
                <c:pt idx="1">
                  <c:v>Cyfarthfa</c:v>
                </c:pt>
                <c:pt idx="2">
                  <c:v>Dowlais</c:v>
                </c:pt>
                <c:pt idx="3">
                  <c:v>Gurnos</c:v>
                </c:pt>
                <c:pt idx="4">
                  <c:v>Merthyr Vale</c:v>
                </c:pt>
                <c:pt idx="5">
                  <c:v>Park</c:v>
                </c:pt>
                <c:pt idx="6">
                  <c:v>Penydarren</c:v>
                </c:pt>
                <c:pt idx="7">
                  <c:v>Plymouth</c:v>
                </c:pt>
                <c:pt idx="8">
                  <c:v>Town</c:v>
                </c:pt>
                <c:pt idx="9">
                  <c:v>Treharris</c:v>
                </c:pt>
                <c:pt idx="10">
                  <c:v>Vaynor</c:v>
                </c:pt>
              </c:strCache>
            </c:strRef>
          </c:cat>
          <c:val>
            <c:numRef>
              <c:f>'Typologies and wards'!$H$2:$H$12</c:f>
              <c:numCache>
                <c:formatCode>General</c:formatCode>
                <c:ptCount val="11"/>
                <c:pt idx="0">
                  <c:v>2</c:v>
                </c:pt>
                <c:pt idx="1">
                  <c:v>7</c:v>
                </c:pt>
                <c:pt idx="2">
                  <c:v>7</c:v>
                </c:pt>
                <c:pt idx="3">
                  <c:v>3</c:v>
                </c:pt>
                <c:pt idx="4">
                  <c:v>4</c:v>
                </c:pt>
                <c:pt idx="6">
                  <c:v>4</c:v>
                </c:pt>
                <c:pt idx="7">
                  <c:v>3</c:v>
                </c:pt>
                <c:pt idx="8">
                  <c:v>3</c:v>
                </c:pt>
                <c:pt idx="9">
                  <c:v>5</c:v>
                </c:pt>
                <c:pt idx="10">
                  <c:v>3</c:v>
                </c:pt>
              </c:numCache>
            </c:numRef>
          </c:val>
          <c:extLst>
            <c:ext xmlns:c16="http://schemas.microsoft.com/office/drawing/2014/chart" uri="{C3380CC4-5D6E-409C-BE32-E72D297353CC}">
              <c16:uniqueId val="{00000000-687B-45BC-9244-9AF626F0F63B}"/>
            </c:ext>
          </c:extLst>
        </c:ser>
        <c:dLbls>
          <c:showLegendKey val="0"/>
          <c:showVal val="0"/>
          <c:showCatName val="0"/>
          <c:showSerName val="0"/>
          <c:showPercent val="0"/>
          <c:showBubbleSize val="0"/>
        </c:dLbls>
        <c:gapWidth val="150"/>
        <c:axId val="248543872"/>
        <c:axId val="248549760"/>
      </c:barChart>
      <c:catAx>
        <c:axId val="248543872"/>
        <c:scaling>
          <c:orientation val="minMax"/>
        </c:scaling>
        <c:delete val="0"/>
        <c:axPos val="b"/>
        <c:numFmt formatCode="General" sourceLinked="0"/>
        <c:majorTickMark val="out"/>
        <c:minorTickMark val="none"/>
        <c:tickLblPos val="nextTo"/>
        <c:crossAx val="248549760"/>
        <c:crosses val="autoZero"/>
        <c:auto val="1"/>
        <c:lblAlgn val="ctr"/>
        <c:lblOffset val="100"/>
        <c:noMultiLvlLbl val="0"/>
      </c:catAx>
      <c:valAx>
        <c:axId val="248549760"/>
        <c:scaling>
          <c:orientation val="minMax"/>
        </c:scaling>
        <c:delete val="0"/>
        <c:axPos val="l"/>
        <c:majorGridlines/>
        <c:numFmt formatCode="#,##0" sourceLinked="0"/>
        <c:majorTickMark val="out"/>
        <c:minorTickMark val="none"/>
        <c:tickLblPos val="nextTo"/>
        <c:crossAx val="248543872"/>
        <c:crosses val="autoZero"/>
        <c:crossBetween val="between"/>
      </c:valAx>
    </c:plotArea>
    <c:legend>
      <c:legendPos val="r"/>
      <c:overlay val="0"/>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Number of Sites with High Nature Conservation Potential</c:v>
          </c:tx>
          <c:invertIfNegative val="0"/>
          <c:cat>
            <c:strRef>
              <c:f>Sheet5!$F$29:$N$29</c:f>
              <c:strCache>
                <c:ptCount val="9"/>
                <c:pt idx="0">
                  <c:v>Allotment gardens</c:v>
                </c:pt>
                <c:pt idx="1">
                  <c:v>Amenity Greenspace</c:v>
                </c:pt>
                <c:pt idx="2">
                  <c:v>Civic space</c:v>
                </c:pt>
                <c:pt idx="3">
                  <c:v>Green Leisure Corridor</c:v>
                </c:pt>
                <c:pt idx="4">
                  <c:v>Multifunctional green space</c:v>
                </c:pt>
                <c:pt idx="5">
                  <c:v>Natural/semi natural Greenspace</c:v>
                </c:pt>
                <c:pt idx="6">
                  <c:v>Outdoor sports area/pitches</c:v>
                </c:pt>
                <c:pt idx="7">
                  <c:v>Playspace</c:v>
                </c:pt>
                <c:pt idx="8">
                  <c:v>Public parks and gardens</c:v>
                </c:pt>
              </c:strCache>
            </c:strRef>
          </c:cat>
          <c:val>
            <c:numRef>
              <c:f>Sheet5!$F$33:$N$33</c:f>
              <c:numCache>
                <c:formatCode>General</c:formatCode>
                <c:ptCount val="9"/>
                <c:pt idx="1">
                  <c:v>5</c:v>
                </c:pt>
                <c:pt idx="3">
                  <c:v>5</c:v>
                </c:pt>
                <c:pt idx="4">
                  <c:v>9</c:v>
                </c:pt>
                <c:pt idx="5">
                  <c:v>23</c:v>
                </c:pt>
                <c:pt idx="6">
                  <c:v>1</c:v>
                </c:pt>
                <c:pt idx="7">
                  <c:v>1</c:v>
                </c:pt>
                <c:pt idx="8">
                  <c:v>5</c:v>
                </c:pt>
              </c:numCache>
            </c:numRef>
          </c:val>
          <c:extLst>
            <c:ext xmlns:c16="http://schemas.microsoft.com/office/drawing/2014/chart" uri="{C3380CC4-5D6E-409C-BE32-E72D297353CC}">
              <c16:uniqueId val="{00000000-2CAC-4905-90C8-6A20443B09FA}"/>
            </c:ext>
          </c:extLst>
        </c:ser>
        <c:dLbls>
          <c:showLegendKey val="0"/>
          <c:showVal val="0"/>
          <c:showCatName val="0"/>
          <c:showSerName val="0"/>
          <c:showPercent val="0"/>
          <c:showBubbleSize val="0"/>
        </c:dLbls>
        <c:gapWidth val="150"/>
        <c:axId val="248840960"/>
        <c:axId val="248842496"/>
      </c:barChart>
      <c:catAx>
        <c:axId val="248840960"/>
        <c:scaling>
          <c:orientation val="minMax"/>
        </c:scaling>
        <c:delete val="0"/>
        <c:axPos val="b"/>
        <c:numFmt formatCode="General" sourceLinked="0"/>
        <c:majorTickMark val="out"/>
        <c:minorTickMark val="none"/>
        <c:tickLblPos val="nextTo"/>
        <c:crossAx val="248842496"/>
        <c:crosses val="autoZero"/>
        <c:auto val="1"/>
        <c:lblAlgn val="ctr"/>
        <c:lblOffset val="100"/>
        <c:noMultiLvlLbl val="0"/>
      </c:catAx>
      <c:valAx>
        <c:axId val="248842496"/>
        <c:scaling>
          <c:orientation val="minMax"/>
        </c:scaling>
        <c:delete val="0"/>
        <c:axPos val="l"/>
        <c:majorGridlines/>
        <c:numFmt formatCode="General" sourceLinked="1"/>
        <c:majorTickMark val="out"/>
        <c:minorTickMark val="none"/>
        <c:tickLblPos val="nextTo"/>
        <c:crossAx val="248840960"/>
        <c:crosses val="autoZero"/>
        <c:crossBetween val="between"/>
      </c:valAx>
    </c:plotArea>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1692685-C62F-439C-BB2E-E655E8D3D303}" type="datetimeFigureOut">
              <a:rPr lang="en-GB" smtClean="0"/>
              <a:pPr/>
              <a:t>11/10/2017</a:t>
            </a:fld>
            <a:endParaRPr lang="en-GB" dirty="0"/>
          </a:p>
        </p:txBody>
      </p:sp>
      <p:sp>
        <p:nvSpPr>
          <p:cNvPr id="19" name="Footer Placeholder 18"/>
          <p:cNvSpPr>
            <a:spLocks noGrp="1"/>
          </p:cNvSpPr>
          <p:nvPr>
            <p:ph type="ftr" sz="quarter" idx="11"/>
          </p:nvPr>
        </p:nvSpPr>
        <p:spPr/>
        <p:txBody>
          <a:bodyPr/>
          <a:lstStyle/>
          <a:p>
            <a:endParaRPr lang="en-GB" dirty="0"/>
          </a:p>
        </p:txBody>
      </p:sp>
      <p:sp>
        <p:nvSpPr>
          <p:cNvPr id="27" name="Slide Number Placeholder 26"/>
          <p:cNvSpPr>
            <a:spLocks noGrp="1"/>
          </p:cNvSpPr>
          <p:nvPr>
            <p:ph type="sldNum" sz="quarter" idx="12"/>
          </p:nvPr>
        </p:nvSpPr>
        <p:spPr/>
        <p:txBody>
          <a:bodyPr/>
          <a:lstStyle/>
          <a:p>
            <a:fld id="{42C42209-79E7-49C1-8293-0451CFC5C2D0}" type="slidenum">
              <a:rPr lang="en-GB" smtClean="0"/>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pPr/>
              <a:t>11/10/2017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2C42209-79E7-49C1-8293-0451CFC5C2D0}"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pPr/>
              <a:t>11/10/2017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2C42209-79E7-49C1-8293-0451CFC5C2D0}"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1692685-C62F-439C-BB2E-E655E8D3D303}" type="datetimeFigureOut">
              <a:rPr lang="en-GB" smtClean="0">
                <a:solidFill>
                  <a:srgbClr val="ACCBF9">
                    <a:shade val="90000"/>
                  </a:srgbClr>
                </a:solidFill>
              </a:rPr>
              <a:pPr/>
              <a:t>11/10/2017</a:t>
            </a:fld>
            <a:endParaRPr lang="en-GB" dirty="0">
              <a:solidFill>
                <a:srgbClr val="ACCBF9">
                  <a:shade val="90000"/>
                </a:srgbClr>
              </a:solidFill>
            </a:endParaRPr>
          </a:p>
        </p:txBody>
      </p:sp>
      <p:sp>
        <p:nvSpPr>
          <p:cNvPr id="19" name="Footer Placeholder 18"/>
          <p:cNvSpPr>
            <a:spLocks noGrp="1"/>
          </p:cNvSpPr>
          <p:nvPr>
            <p:ph type="ftr" sz="quarter" idx="11"/>
          </p:nvPr>
        </p:nvSpPr>
        <p:spPr/>
        <p:txBody>
          <a:bodyPr/>
          <a:lstStyle/>
          <a:p>
            <a:endParaRPr lang="en-GB" dirty="0">
              <a:solidFill>
                <a:srgbClr val="ACCBF9">
                  <a:shade val="90000"/>
                </a:srgbClr>
              </a:solidFill>
            </a:endParaRPr>
          </a:p>
        </p:txBody>
      </p:sp>
      <p:sp>
        <p:nvSpPr>
          <p:cNvPr id="27" name="Slide Number Placeholder 26"/>
          <p:cNvSpPr>
            <a:spLocks noGrp="1"/>
          </p:cNvSpPr>
          <p:nvPr>
            <p:ph type="sldNum" sz="quarter" idx="12"/>
          </p:nvPr>
        </p:nvSpPr>
        <p:spPr/>
        <p:txBody>
          <a:bodyPr/>
          <a:lstStyle/>
          <a:p>
            <a:fld id="{42C42209-79E7-49C1-8293-0451CFC5C2D0}" type="slidenum">
              <a:rPr lang="en-GB" smtClean="0">
                <a:solidFill>
                  <a:srgbClr val="ACCBF9">
                    <a:shade val="90000"/>
                  </a:srgbClr>
                </a:solidFill>
              </a:rPr>
              <a:pPr/>
              <a:t>‹#›</a:t>
            </a:fld>
            <a:endParaRPr lang="en-GB" dirty="0">
              <a:solidFill>
                <a:srgbClr val="ACCBF9">
                  <a:shade val="90000"/>
                </a:srgbClr>
              </a:solidFill>
            </a:endParaRPr>
          </a:p>
        </p:txBody>
      </p:sp>
    </p:spTree>
    <p:extLst>
      <p:ext uri="{BB962C8B-B14F-4D97-AF65-F5344CB8AC3E}">
        <p14:creationId xmlns:p14="http://schemas.microsoft.com/office/powerpoint/2010/main" val="395978726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242852">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1629508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ACCBF9">
                    <a:shade val="90000"/>
                  </a:srgbClr>
                </a:solidFill>
              </a:rPr>
              <a:pPr/>
              <a:t>11/10/2017</a:t>
            </a:fld>
            <a:endParaRPr lang="en-GB" dirty="0">
              <a:solidFill>
                <a:srgbClr val="ACCBF9">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ACCBF9">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ACCBF9">
                    <a:shade val="90000"/>
                  </a:srgbClr>
                </a:solidFill>
              </a:rPr>
              <a:pPr/>
              <a:t>‹#›</a:t>
            </a:fld>
            <a:endParaRPr lang="en-GB" dirty="0">
              <a:solidFill>
                <a:srgbClr val="ACCBF9">
                  <a:shade val="90000"/>
                </a:srgbClr>
              </a:solidFill>
            </a:endParaRPr>
          </a:p>
        </p:txBody>
      </p:sp>
    </p:spTree>
    <p:extLst>
      <p:ext uri="{BB962C8B-B14F-4D97-AF65-F5344CB8AC3E}">
        <p14:creationId xmlns:p14="http://schemas.microsoft.com/office/powerpoint/2010/main" val="379048868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6" name="Footer Placeholder 5"/>
          <p:cNvSpPr>
            <a:spLocks noGrp="1"/>
          </p:cNvSpPr>
          <p:nvPr>
            <p:ph type="ftr" sz="quarter" idx="11"/>
          </p:nvPr>
        </p:nvSpPr>
        <p:spPr/>
        <p:txBody>
          <a:bodyPr/>
          <a:lstStyle/>
          <a:p>
            <a:endParaRPr lang="en-GB" dirty="0">
              <a:solidFill>
                <a:srgbClr val="242852">
                  <a:shade val="90000"/>
                </a:srgbClr>
              </a:solidFill>
            </a:endParaRPr>
          </a:p>
        </p:txBody>
      </p:sp>
      <p:sp>
        <p:nvSpPr>
          <p:cNvPr id="7" name="Slide Number Placeholder 6"/>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822517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8" name="Footer Placeholder 7"/>
          <p:cNvSpPr>
            <a:spLocks noGrp="1"/>
          </p:cNvSpPr>
          <p:nvPr>
            <p:ph type="ftr" sz="quarter" idx="11"/>
          </p:nvPr>
        </p:nvSpPr>
        <p:spPr/>
        <p:txBody>
          <a:bodyPr/>
          <a:lstStyle/>
          <a:p>
            <a:endParaRPr lang="en-GB" dirty="0">
              <a:solidFill>
                <a:srgbClr val="242852">
                  <a:shade val="90000"/>
                </a:srgbClr>
              </a:solidFill>
            </a:endParaRPr>
          </a:p>
        </p:txBody>
      </p:sp>
      <p:sp>
        <p:nvSpPr>
          <p:cNvPr id="9" name="Slide Number Placeholder 8"/>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3304804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4" name="Footer Placeholder 3"/>
          <p:cNvSpPr>
            <a:spLocks noGrp="1"/>
          </p:cNvSpPr>
          <p:nvPr>
            <p:ph type="ftr" sz="quarter" idx="11"/>
          </p:nvPr>
        </p:nvSpPr>
        <p:spPr/>
        <p:txBody>
          <a:bodyPr/>
          <a:lstStyle/>
          <a:p>
            <a:endParaRPr lang="en-GB" dirty="0">
              <a:solidFill>
                <a:srgbClr val="242852">
                  <a:shade val="90000"/>
                </a:srgbClr>
              </a:solidFill>
            </a:endParaRPr>
          </a:p>
        </p:txBody>
      </p:sp>
      <p:sp>
        <p:nvSpPr>
          <p:cNvPr id="5" name="Slide Number Placeholder 4"/>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1510769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3" name="Footer Placeholder 2"/>
          <p:cNvSpPr>
            <a:spLocks noGrp="1"/>
          </p:cNvSpPr>
          <p:nvPr>
            <p:ph type="ftr" sz="quarter" idx="11"/>
          </p:nvPr>
        </p:nvSpPr>
        <p:spPr/>
        <p:txBody>
          <a:bodyPr/>
          <a:lstStyle/>
          <a:p>
            <a:endParaRPr lang="en-GB" dirty="0">
              <a:solidFill>
                <a:srgbClr val="242852">
                  <a:shade val="90000"/>
                </a:srgbClr>
              </a:solidFill>
            </a:endParaRPr>
          </a:p>
        </p:txBody>
      </p:sp>
      <p:sp>
        <p:nvSpPr>
          <p:cNvPr id="4" name="Slide Number Placeholder 3"/>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3857219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6" name="Footer Placeholder 5"/>
          <p:cNvSpPr>
            <a:spLocks noGrp="1"/>
          </p:cNvSpPr>
          <p:nvPr>
            <p:ph type="ftr" sz="quarter" idx="11"/>
          </p:nvPr>
        </p:nvSpPr>
        <p:spPr/>
        <p:txBody>
          <a:bodyPr/>
          <a:lstStyle/>
          <a:p>
            <a:endParaRPr lang="en-GB" dirty="0">
              <a:solidFill>
                <a:srgbClr val="242852">
                  <a:shade val="90000"/>
                </a:srgbClr>
              </a:solidFill>
            </a:endParaRPr>
          </a:p>
        </p:txBody>
      </p:sp>
      <p:sp>
        <p:nvSpPr>
          <p:cNvPr id="7" name="Slide Number Placeholder 6"/>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250254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pPr/>
              <a:t>11/10/2017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2C42209-79E7-49C1-8293-0451CFC5C2D0}" type="slidenum">
              <a:rPr lang="en-GB" smtClean="0"/>
              <a:pPr/>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6" name="Footer Placeholder 5"/>
          <p:cNvSpPr>
            <a:spLocks noGrp="1"/>
          </p:cNvSpPr>
          <p:nvPr>
            <p:ph type="ftr" sz="quarter" idx="11"/>
          </p:nvPr>
        </p:nvSpPr>
        <p:spPr/>
        <p:txBody>
          <a:bodyPr/>
          <a:lstStyle/>
          <a:p>
            <a:endParaRPr lang="en-GB" dirty="0">
              <a:solidFill>
                <a:srgbClr val="242852">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78716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242852">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3158083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242852">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1045239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1692685-C62F-439C-BB2E-E655E8D3D303}" type="datetimeFigureOut">
              <a:rPr lang="en-GB" smtClean="0">
                <a:solidFill>
                  <a:srgbClr val="ACCBF9">
                    <a:shade val="90000"/>
                  </a:srgbClr>
                </a:solidFill>
              </a:rPr>
              <a:pPr/>
              <a:t>11/10/2017</a:t>
            </a:fld>
            <a:endParaRPr lang="en-GB" dirty="0">
              <a:solidFill>
                <a:srgbClr val="ACCBF9">
                  <a:shade val="90000"/>
                </a:srgbClr>
              </a:solidFill>
            </a:endParaRPr>
          </a:p>
        </p:txBody>
      </p:sp>
      <p:sp>
        <p:nvSpPr>
          <p:cNvPr id="19" name="Footer Placeholder 18"/>
          <p:cNvSpPr>
            <a:spLocks noGrp="1"/>
          </p:cNvSpPr>
          <p:nvPr>
            <p:ph type="ftr" sz="quarter" idx="11"/>
          </p:nvPr>
        </p:nvSpPr>
        <p:spPr/>
        <p:txBody>
          <a:bodyPr/>
          <a:lstStyle/>
          <a:p>
            <a:endParaRPr lang="en-GB" dirty="0">
              <a:solidFill>
                <a:srgbClr val="ACCBF9">
                  <a:shade val="90000"/>
                </a:srgbClr>
              </a:solidFill>
            </a:endParaRPr>
          </a:p>
        </p:txBody>
      </p:sp>
      <p:sp>
        <p:nvSpPr>
          <p:cNvPr id="27" name="Slide Number Placeholder 26"/>
          <p:cNvSpPr>
            <a:spLocks noGrp="1"/>
          </p:cNvSpPr>
          <p:nvPr>
            <p:ph type="sldNum" sz="quarter" idx="12"/>
          </p:nvPr>
        </p:nvSpPr>
        <p:spPr/>
        <p:txBody>
          <a:bodyPr/>
          <a:lstStyle/>
          <a:p>
            <a:fld id="{42C42209-79E7-49C1-8293-0451CFC5C2D0}" type="slidenum">
              <a:rPr lang="en-GB" smtClean="0">
                <a:solidFill>
                  <a:srgbClr val="ACCBF9">
                    <a:shade val="90000"/>
                  </a:srgbClr>
                </a:solidFill>
              </a:rPr>
              <a:pPr/>
              <a:t>‹#›</a:t>
            </a:fld>
            <a:endParaRPr lang="en-GB" dirty="0">
              <a:solidFill>
                <a:srgbClr val="ACCBF9">
                  <a:shade val="90000"/>
                </a:srgbClr>
              </a:solidFill>
            </a:endParaRPr>
          </a:p>
        </p:txBody>
      </p:sp>
    </p:spTree>
    <p:extLst>
      <p:ext uri="{BB962C8B-B14F-4D97-AF65-F5344CB8AC3E}">
        <p14:creationId xmlns:p14="http://schemas.microsoft.com/office/powerpoint/2010/main" val="106551130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242852">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2066634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ACCBF9">
                    <a:shade val="90000"/>
                  </a:srgbClr>
                </a:solidFill>
              </a:rPr>
              <a:pPr/>
              <a:t>11/10/2017</a:t>
            </a:fld>
            <a:endParaRPr lang="en-GB" dirty="0">
              <a:solidFill>
                <a:srgbClr val="ACCBF9">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ACCBF9">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ACCBF9">
                    <a:shade val="90000"/>
                  </a:srgbClr>
                </a:solidFill>
              </a:rPr>
              <a:pPr/>
              <a:t>‹#›</a:t>
            </a:fld>
            <a:endParaRPr lang="en-GB" dirty="0">
              <a:solidFill>
                <a:srgbClr val="ACCBF9">
                  <a:shade val="90000"/>
                </a:srgbClr>
              </a:solidFill>
            </a:endParaRPr>
          </a:p>
        </p:txBody>
      </p:sp>
    </p:spTree>
    <p:extLst>
      <p:ext uri="{BB962C8B-B14F-4D97-AF65-F5344CB8AC3E}">
        <p14:creationId xmlns:p14="http://schemas.microsoft.com/office/powerpoint/2010/main" val="398756977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6" name="Footer Placeholder 5"/>
          <p:cNvSpPr>
            <a:spLocks noGrp="1"/>
          </p:cNvSpPr>
          <p:nvPr>
            <p:ph type="ftr" sz="quarter" idx="11"/>
          </p:nvPr>
        </p:nvSpPr>
        <p:spPr/>
        <p:txBody>
          <a:bodyPr/>
          <a:lstStyle/>
          <a:p>
            <a:endParaRPr lang="en-GB" dirty="0">
              <a:solidFill>
                <a:srgbClr val="242852">
                  <a:shade val="90000"/>
                </a:srgbClr>
              </a:solidFill>
            </a:endParaRPr>
          </a:p>
        </p:txBody>
      </p:sp>
      <p:sp>
        <p:nvSpPr>
          <p:cNvPr id="7" name="Slide Number Placeholder 6"/>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3595861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8" name="Footer Placeholder 7"/>
          <p:cNvSpPr>
            <a:spLocks noGrp="1"/>
          </p:cNvSpPr>
          <p:nvPr>
            <p:ph type="ftr" sz="quarter" idx="11"/>
          </p:nvPr>
        </p:nvSpPr>
        <p:spPr/>
        <p:txBody>
          <a:bodyPr/>
          <a:lstStyle/>
          <a:p>
            <a:endParaRPr lang="en-GB" dirty="0">
              <a:solidFill>
                <a:srgbClr val="242852">
                  <a:shade val="90000"/>
                </a:srgbClr>
              </a:solidFill>
            </a:endParaRPr>
          </a:p>
        </p:txBody>
      </p:sp>
      <p:sp>
        <p:nvSpPr>
          <p:cNvPr id="9" name="Slide Number Placeholder 8"/>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4180575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4" name="Footer Placeholder 3"/>
          <p:cNvSpPr>
            <a:spLocks noGrp="1"/>
          </p:cNvSpPr>
          <p:nvPr>
            <p:ph type="ftr" sz="quarter" idx="11"/>
          </p:nvPr>
        </p:nvSpPr>
        <p:spPr/>
        <p:txBody>
          <a:bodyPr/>
          <a:lstStyle/>
          <a:p>
            <a:endParaRPr lang="en-GB" dirty="0">
              <a:solidFill>
                <a:srgbClr val="242852">
                  <a:shade val="90000"/>
                </a:srgbClr>
              </a:solidFill>
            </a:endParaRPr>
          </a:p>
        </p:txBody>
      </p:sp>
      <p:sp>
        <p:nvSpPr>
          <p:cNvPr id="5" name="Slide Number Placeholder 4"/>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2455031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3" name="Footer Placeholder 2"/>
          <p:cNvSpPr>
            <a:spLocks noGrp="1"/>
          </p:cNvSpPr>
          <p:nvPr>
            <p:ph type="ftr" sz="quarter" idx="11"/>
          </p:nvPr>
        </p:nvSpPr>
        <p:spPr/>
        <p:txBody>
          <a:bodyPr/>
          <a:lstStyle/>
          <a:p>
            <a:endParaRPr lang="en-GB" dirty="0">
              <a:solidFill>
                <a:srgbClr val="242852">
                  <a:shade val="90000"/>
                </a:srgbClr>
              </a:solidFill>
            </a:endParaRPr>
          </a:p>
        </p:txBody>
      </p:sp>
      <p:sp>
        <p:nvSpPr>
          <p:cNvPr id="4" name="Slide Number Placeholder 3"/>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2366504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692685-C62F-439C-BB2E-E655E8D3D303}" type="datetimeFigureOut">
              <a:rPr lang="en-GB" smtClean="0"/>
              <a:pPr/>
              <a:t>11/10/2017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2C42209-79E7-49C1-8293-0451CFC5C2D0}" type="slidenum">
              <a:rPr lang="en-GB" smtClean="0"/>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6" name="Footer Placeholder 5"/>
          <p:cNvSpPr>
            <a:spLocks noGrp="1"/>
          </p:cNvSpPr>
          <p:nvPr>
            <p:ph type="ftr" sz="quarter" idx="11"/>
          </p:nvPr>
        </p:nvSpPr>
        <p:spPr/>
        <p:txBody>
          <a:bodyPr/>
          <a:lstStyle/>
          <a:p>
            <a:endParaRPr lang="en-GB" dirty="0">
              <a:solidFill>
                <a:srgbClr val="242852">
                  <a:shade val="90000"/>
                </a:srgbClr>
              </a:solidFill>
            </a:endParaRPr>
          </a:p>
        </p:txBody>
      </p:sp>
      <p:sp>
        <p:nvSpPr>
          <p:cNvPr id="7" name="Slide Number Placeholder 6"/>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144177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6" name="Footer Placeholder 5"/>
          <p:cNvSpPr>
            <a:spLocks noGrp="1"/>
          </p:cNvSpPr>
          <p:nvPr>
            <p:ph type="ftr" sz="quarter" idx="11"/>
          </p:nvPr>
        </p:nvSpPr>
        <p:spPr/>
        <p:txBody>
          <a:bodyPr/>
          <a:lstStyle/>
          <a:p>
            <a:endParaRPr lang="en-GB" dirty="0">
              <a:solidFill>
                <a:srgbClr val="242852">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210879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242852">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2007727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242852">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2176499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1692685-C62F-439C-BB2E-E655E8D3D303}" type="datetimeFigureOut">
              <a:rPr lang="en-GB" smtClean="0">
                <a:solidFill>
                  <a:srgbClr val="ACCBF9">
                    <a:shade val="90000"/>
                  </a:srgbClr>
                </a:solidFill>
              </a:rPr>
              <a:pPr/>
              <a:t>11/10/2017</a:t>
            </a:fld>
            <a:endParaRPr lang="en-GB" dirty="0">
              <a:solidFill>
                <a:srgbClr val="ACCBF9">
                  <a:shade val="90000"/>
                </a:srgbClr>
              </a:solidFill>
            </a:endParaRPr>
          </a:p>
        </p:txBody>
      </p:sp>
      <p:sp>
        <p:nvSpPr>
          <p:cNvPr id="19" name="Footer Placeholder 18"/>
          <p:cNvSpPr>
            <a:spLocks noGrp="1"/>
          </p:cNvSpPr>
          <p:nvPr>
            <p:ph type="ftr" sz="quarter" idx="11"/>
          </p:nvPr>
        </p:nvSpPr>
        <p:spPr/>
        <p:txBody>
          <a:bodyPr/>
          <a:lstStyle/>
          <a:p>
            <a:endParaRPr lang="en-GB" dirty="0">
              <a:solidFill>
                <a:srgbClr val="ACCBF9">
                  <a:shade val="90000"/>
                </a:srgbClr>
              </a:solidFill>
            </a:endParaRPr>
          </a:p>
        </p:txBody>
      </p:sp>
      <p:sp>
        <p:nvSpPr>
          <p:cNvPr id="27" name="Slide Number Placeholder 26"/>
          <p:cNvSpPr>
            <a:spLocks noGrp="1"/>
          </p:cNvSpPr>
          <p:nvPr>
            <p:ph type="sldNum" sz="quarter" idx="12"/>
          </p:nvPr>
        </p:nvSpPr>
        <p:spPr/>
        <p:txBody>
          <a:bodyPr/>
          <a:lstStyle/>
          <a:p>
            <a:fld id="{42C42209-79E7-49C1-8293-0451CFC5C2D0}" type="slidenum">
              <a:rPr lang="en-GB" smtClean="0">
                <a:solidFill>
                  <a:srgbClr val="ACCBF9">
                    <a:shade val="90000"/>
                  </a:srgbClr>
                </a:solidFill>
              </a:rPr>
              <a:pPr/>
              <a:t>‹#›</a:t>
            </a:fld>
            <a:endParaRPr lang="en-GB" dirty="0">
              <a:solidFill>
                <a:srgbClr val="ACCBF9">
                  <a:shade val="90000"/>
                </a:srgbClr>
              </a:solidFill>
            </a:endParaRPr>
          </a:p>
        </p:txBody>
      </p:sp>
    </p:spTree>
    <p:extLst>
      <p:ext uri="{BB962C8B-B14F-4D97-AF65-F5344CB8AC3E}">
        <p14:creationId xmlns:p14="http://schemas.microsoft.com/office/powerpoint/2010/main" val="2374573230"/>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242852">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826708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ACCBF9">
                    <a:shade val="90000"/>
                  </a:srgbClr>
                </a:solidFill>
              </a:rPr>
              <a:pPr/>
              <a:t>11/10/2017</a:t>
            </a:fld>
            <a:endParaRPr lang="en-GB" dirty="0">
              <a:solidFill>
                <a:srgbClr val="ACCBF9">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ACCBF9">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ACCBF9">
                    <a:shade val="90000"/>
                  </a:srgbClr>
                </a:solidFill>
              </a:rPr>
              <a:pPr/>
              <a:t>‹#›</a:t>
            </a:fld>
            <a:endParaRPr lang="en-GB" dirty="0">
              <a:solidFill>
                <a:srgbClr val="ACCBF9">
                  <a:shade val="90000"/>
                </a:srgbClr>
              </a:solidFill>
            </a:endParaRPr>
          </a:p>
        </p:txBody>
      </p:sp>
    </p:spTree>
    <p:extLst>
      <p:ext uri="{BB962C8B-B14F-4D97-AF65-F5344CB8AC3E}">
        <p14:creationId xmlns:p14="http://schemas.microsoft.com/office/powerpoint/2010/main" val="2759182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6" name="Footer Placeholder 5"/>
          <p:cNvSpPr>
            <a:spLocks noGrp="1"/>
          </p:cNvSpPr>
          <p:nvPr>
            <p:ph type="ftr" sz="quarter" idx="11"/>
          </p:nvPr>
        </p:nvSpPr>
        <p:spPr/>
        <p:txBody>
          <a:bodyPr/>
          <a:lstStyle/>
          <a:p>
            <a:endParaRPr lang="en-GB" dirty="0">
              <a:solidFill>
                <a:srgbClr val="242852">
                  <a:shade val="90000"/>
                </a:srgbClr>
              </a:solidFill>
            </a:endParaRPr>
          </a:p>
        </p:txBody>
      </p:sp>
      <p:sp>
        <p:nvSpPr>
          <p:cNvPr id="7" name="Slide Number Placeholder 6"/>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3473463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8" name="Footer Placeholder 7"/>
          <p:cNvSpPr>
            <a:spLocks noGrp="1"/>
          </p:cNvSpPr>
          <p:nvPr>
            <p:ph type="ftr" sz="quarter" idx="11"/>
          </p:nvPr>
        </p:nvSpPr>
        <p:spPr/>
        <p:txBody>
          <a:bodyPr/>
          <a:lstStyle/>
          <a:p>
            <a:endParaRPr lang="en-GB" dirty="0">
              <a:solidFill>
                <a:srgbClr val="242852">
                  <a:shade val="90000"/>
                </a:srgbClr>
              </a:solidFill>
            </a:endParaRPr>
          </a:p>
        </p:txBody>
      </p:sp>
      <p:sp>
        <p:nvSpPr>
          <p:cNvPr id="9" name="Slide Number Placeholder 8"/>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889805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4" name="Footer Placeholder 3"/>
          <p:cNvSpPr>
            <a:spLocks noGrp="1"/>
          </p:cNvSpPr>
          <p:nvPr>
            <p:ph type="ftr" sz="quarter" idx="11"/>
          </p:nvPr>
        </p:nvSpPr>
        <p:spPr/>
        <p:txBody>
          <a:bodyPr/>
          <a:lstStyle/>
          <a:p>
            <a:endParaRPr lang="en-GB" dirty="0">
              <a:solidFill>
                <a:srgbClr val="242852">
                  <a:shade val="90000"/>
                </a:srgbClr>
              </a:solidFill>
            </a:endParaRPr>
          </a:p>
        </p:txBody>
      </p:sp>
      <p:sp>
        <p:nvSpPr>
          <p:cNvPr id="5" name="Slide Number Placeholder 4"/>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3260233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692685-C62F-439C-BB2E-E655E8D3D303}" type="datetimeFigureOut">
              <a:rPr lang="en-GB" smtClean="0"/>
              <a:pPr/>
              <a:t>11/10/2017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2C42209-79E7-49C1-8293-0451CFC5C2D0}" type="slidenum">
              <a:rPr lang="en-GB" smtClean="0"/>
              <a:pPr/>
              <a:t>‹#›</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3" name="Footer Placeholder 2"/>
          <p:cNvSpPr>
            <a:spLocks noGrp="1"/>
          </p:cNvSpPr>
          <p:nvPr>
            <p:ph type="ftr" sz="quarter" idx="11"/>
          </p:nvPr>
        </p:nvSpPr>
        <p:spPr/>
        <p:txBody>
          <a:bodyPr/>
          <a:lstStyle/>
          <a:p>
            <a:endParaRPr lang="en-GB" dirty="0">
              <a:solidFill>
                <a:srgbClr val="242852">
                  <a:shade val="90000"/>
                </a:srgbClr>
              </a:solidFill>
            </a:endParaRPr>
          </a:p>
        </p:txBody>
      </p:sp>
      <p:sp>
        <p:nvSpPr>
          <p:cNvPr id="4" name="Slide Number Placeholder 3"/>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4293699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6" name="Footer Placeholder 5"/>
          <p:cNvSpPr>
            <a:spLocks noGrp="1"/>
          </p:cNvSpPr>
          <p:nvPr>
            <p:ph type="ftr" sz="quarter" idx="11"/>
          </p:nvPr>
        </p:nvSpPr>
        <p:spPr/>
        <p:txBody>
          <a:bodyPr/>
          <a:lstStyle/>
          <a:p>
            <a:endParaRPr lang="en-GB" dirty="0">
              <a:solidFill>
                <a:srgbClr val="242852">
                  <a:shade val="90000"/>
                </a:srgbClr>
              </a:solidFill>
            </a:endParaRPr>
          </a:p>
        </p:txBody>
      </p:sp>
      <p:sp>
        <p:nvSpPr>
          <p:cNvPr id="7" name="Slide Number Placeholder 6"/>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1756614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6" name="Footer Placeholder 5"/>
          <p:cNvSpPr>
            <a:spLocks noGrp="1"/>
          </p:cNvSpPr>
          <p:nvPr>
            <p:ph type="ftr" sz="quarter" idx="11"/>
          </p:nvPr>
        </p:nvSpPr>
        <p:spPr/>
        <p:txBody>
          <a:bodyPr/>
          <a:lstStyle/>
          <a:p>
            <a:endParaRPr lang="en-GB" dirty="0">
              <a:solidFill>
                <a:srgbClr val="242852">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925007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242852">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1269988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5" name="Footer Placeholder 4"/>
          <p:cNvSpPr>
            <a:spLocks noGrp="1"/>
          </p:cNvSpPr>
          <p:nvPr>
            <p:ph type="ftr" sz="quarter" idx="11"/>
          </p:nvPr>
        </p:nvSpPr>
        <p:spPr/>
        <p:txBody>
          <a:bodyPr/>
          <a:lstStyle/>
          <a:p>
            <a:endParaRPr lang="en-GB" dirty="0">
              <a:solidFill>
                <a:srgbClr val="242852">
                  <a:shade val="90000"/>
                </a:srgbClr>
              </a:solidFill>
            </a:endParaRPr>
          </a:p>
        </p:txBody>
      </p:sp>
      <p:sp>
        <p:nvSpPr>
          <p:cNvPr id="6" name="Slide Number Placeholder 5"/>
          <p:cNvSpPr>
            <a:spLocks noGrp="1"/>
          </p:cNvSpPr>
          <p:nvPr>
            <p:ph type="sldNum" sz="quarter" idx="12"/>
          </p:nvPr>
        </p:nvSpPr>
        <p:spPr/>
        <p:txBody>
          <a:body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spTree>
    <p:extLst>
      <p:ext uri="{BB962C8B-B14F-4D97-AF65-F5344CB8AC3E}">
        <p14:creationId xmlns:p14="http://schemas.microsoft.com/office/powerpoint/2010/main" val="310927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1692685-C62F-439C-BB2E-E655E8D3D303}" type="datetimeFigureOut">
              <a:rPr lang="en-GB" smtClean="0"/>
              <a:pPr/>
              <a:t>11/10/2017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2C42209-79E7-49C1-8293-0451CFC5C2D0}"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1692685-C62F-439C-BB2E-E655E8D3D303}" type="datetimeFigureOut">
              <a:rPr lang="en-GB" smtClean="0"/>
              <a:pPr/>
              <a:t>11/10/2017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2C42209-79E7-49C1-8293-0451CFC5C2D0}"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692685-C62F-439C-BB2E-E655E8D3D303}" type="datetimeFigureOut">
              <a:rPr lang="en-GB" smtClean="0"/>
              <a:pPr/>
              <a:t>11/10/2017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2C42209-79E7-49C1-8293-0451CFC5C2D0}"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1692685-C62F-439C-BB2E-E655E8D3D303}" type="datetimeFigureOut">
              <a:rPr lang="en-GB" smtClean="0"/>
              <a:pPr/>
              <a:t>11/10/2017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2C42209-79E7-49C1-8293-0451CFC5C2D0}"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1692685-C62F-439C-BB2E-E655E8D3D303}" type="datetimeFigureOut">
              <a:rPr lang="en-GB" smtClean="0"/>
              <a:pPr/>
              <a:t>11/10/2017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a:xfrm>
            <a:off x="8077200" y="6356350"/>
            <a:ext cx="609600" cy="365125"/>
          </a:xfrm>
        </p:spPr>
        <p:txBody>
          <a:bodyPr/>
          <a:lstStyle/>
          <a:p>
            <a:fld id="{42C42209-79E7-49C1-8293-0451CFC5C2D0}" type="slidenum">
              <a:rPr lang="en-GB" smtClean="0"/>
              <a:pPr/>
              <a:t>‹#›</a:t>
            </a:fld>
            <a:endParaRPr lang="en-GB"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1692685-C62F-439C-BB2E-E655E8D3D303}" type="datetimeFigureOut">
              <a:rPr lang="en-GB" smtClean="0"/>
              <a:pPr/>
              <a:t>11/10/2017</a:t>
            </a:fld>
            <a:endParaRPr lang="en-GB"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2C42209-79E7-49C1-8293-0451CFC5C2D0}" type="slidenum">
              <a:rPr lang="en-GB" smtClean="0"/>
              <a:pPr/>
              <a:t>‹#›</a:t>
            </a:fld>
            <a:endParaRPr lang="en-GB"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dirty="0">
              <a:solidFill>
                <a:srgbClr val="242852">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74047071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dirty="0">
              <a:solidFill>
                <a:srgbClr val="242852">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47518760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1692685-C62F-439C-BB2E-E655E8D3D303}" type="datetimeFigureOut">
              <a:rPr lang="en-GB" smtClean="0">
                <a:solidFill>
                  <a:srgbClr val="242852">
                    <a:shade val="90000"/>
                  </a:srgbClr>
                </a:solidFill>
              </a:rPr>
              <a:pPr/>
              <a:t>11/10/2017</a:t>
            </a:fld>
            <a:endParaRPr lang="en-GB" dirty="0">
              <a:solidFill>
                <a:srgbClr val="242852">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dirty="0">
              <a:solidFill>
                <a:srgbClr val="242852">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2C42209-79E7-49C1-8293-0451CFC5C2D0}" type="slidenum">
              <a:rPr lang="en-GB" smtClean="0">
                <a:solidFill>
                  <a:srgbClr val="242852">
                    <a:shade val="90000"/>
                  </a:srgbClr>
                </a:solidFill>
              </a:rPr>
              <a:pPr/>
              <a:t>‹#›</a:t>
            </a:fld>
            <a:endParaRPr lang="en-GB" dirty="0">
              <a:solidFill>
                <a:srgbClr val="242852">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8964341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39.xml"/><Relationship Id="rId4" Type="http://schemas.openxmlformats.org/officeDocument/2006/relationships/image" Target="../media/image17.emf"/></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3808" y="1772816"/>
            <a:ext cx="302433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9552" y="4941168"/>
            <a:ext cx="7992888" cy="1354217"/>
          </a:xfrm>
          <a:prstGeom prst="rect">
            <a:avLst/>
          </a:prstGeom>
          <a:noFill/>
        </p:spPr>
        <p:txBody>
          <a:bodyPr wrap="square" rtlCol="0">
            <a:spAutoFit/>
          </a:bodyPr>
          <a:lstStyle/>
          <a:p>
            <a:pPr algn="ctr"/>
            <a:r>
              <a:rPr lang="en-GB" sz="3200" b="1" dirty="0" err="1">
                <a:solidFill>
                  <a:schemeClr val="accent5">
                    <a:lumMod val="50000"/>
                  </a:schemeClr>
                </a:solidFill>
                <a:latin typeface="+mj-lt"/>
              </a:rPr>
              <a:t>Strategaeth</a:t>
            </a:r>
            <a:r>
              <a:rPr lang="en-GB" sz="3200" b="1" dirty="0">
                <a:solidFill>
                  <a:schemeClr val="accent5">
                    <a:lumMod val="50000"/>
                  </a:schemeClr>
                </a:solidFill>
                <a:latin typeface="+mj-lt"/>
              </a:rPr>
              <a:t> </a:t>
            </a:r>
            <a:r>
              <a:rPr lang="en-GB" sz="3200" b="1" dirty="0" err="1">
                <a:solidFill>
                  <a:schemeClr val="accent5">
                    <a:lumMod val="50000"/>
                  </a:schemeClr>
                </a:solidFill>
                <a:latin typeface="+mj-lt"/>
              </a:rPr>
              <a:t>Mannau</a:t>
            </a:r>
            <a:r>
              <a:rPr lang="en-GB" sz="3200" b="1" dirty="0">
                <a:solidFill>
                  <a:schemeClr val="accent5">
                    <a:lumMod val="50000"/>
                  </a:schemeClr>
                </a:solidFill>
                <a:latin typeface="+mj-lt"/>
              </a:rPr>
              <a:t> </a:t>
            </a:r>
            <a:r>
              <a:rPr lang="en-GB" sz="3200" b="1" dirty="0" err="1">
                <a:solidFill>
                  <a:schemeClr val="accent5">
                    <a:lumMod val="50000"/>
                  </a:schemeClr>
                </a:solidFill>
                <a:latin typeface="+mj-lt"/>
              </a:rPr>
              <a:t>Agored</a:t>
            </a:r>
            <a:r>
              <a:rPr lang="en-GB" sz="3200" b="1" dirty="0">
                <a:solidFill>
                  <a:schemeClr val="accent5">
                    <a:lumMod val="50000"/>
                  </a:schemeClr>
                </a:solidFill>
                <a:latin typeface="+mj-lt"/>
              </a:rPr>
              <a:t> Merthyr Tydfil</a:t>
            </a:r>
          </a:p>
          <a:p>
            <a:pPr algn="ctr"/>
            <a:r>
              <a:rPr lang="en-GB" sz="3200" b="1" dirty="0">
                <a:solidFill>
                  <a:schemeClr val="accent5">
                    <a:lumMod val="50000"/>
                  </a:schemeClr>
                </a:solidFill>
                <a:latin typeface="+mj-lt"/>
              </a:rPr>
              <a:t>Merthyr Tydfil Open Space Strategy</a:t>
            </a:r>
          </a:p>
          <a:p>
            <a:endParaRPr lang="en-GB" dirty="0"/>
          </a:p>
        </p:txBody>
      </p:sp>
    </p:spTree>
    <p:extLst>
      <p:ext uri="{BB962C8B-B14F-4D97-AF65-F5344CB8AC3E}">
        <p14:creationId xmlns:p14="http://schemas.microsoft.com/office/powerpoint/2010/main" val="133338944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5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24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762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248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534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588"/>
            <a:ext cx="9144000" cy="688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671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484784"/>
            <a:ext cx="8229600" cy="1143000"/>
          </a:xfrm>
        </p:spPr>
        <p:txBody>
          <a:bodyPr>
            <a:normAutofit/>
          </a:bodyPr>
          <a:lstStyle/>
          <a:p>
            <a:r>
              <a:rPr lang="en-GB" b="1" dirty="0">
                <a:solidFill>
                  <a:schemeClr val="bg1"/>
                </a:solidFill>
              </a:rPr>
              <a:t>Results from site surveys </a:t>
            </a:r>
          </a:p>
        </p:txBody>
      </p:sp>
    </p:spTree>
    <p:extLst>
      <p:ext uri="{BB962C8B-B14F-4D97-AF65-F5344CB8AC3E}">
        <p14:creationId xmlns:p14="http://schemas.microsoft.com/office/powerpoint/2010/main" val="140541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202741185"/>
              </p:ext>
            </p:extLst>
          </p:nvPr>
        </p:nvGraphicFramePr>
        <p:xfrm>
          <a:off x="395536" y="1484784"/>
          <a:ext cx="7848872" cy="4779912"/>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467544" y="260648"/>
            <a:ext cx="8305800" cy="1143000"/>
          </a:xfrm>
        </p:spPr>
        <p:txBody>
          <a:bodyPr>
            <a:normAutofit/>
          </a:bodyPr>
          <a:lstStyle/>
          <a:p>
            <a:r>
              <a:rPr lang="en-GB" sz="2800" b="1" dirty="0">
                <a:solidFill>
                  <a:schemeClr val="accent5">
                    <a:lumMod val="50000"/>
                  </a:schemeClr>
                </a:solidFill>
              </a:rPr>
              <a:t>Distribution of Public Parks and Gardens</a:t>
            </a:r>
          </a:p>
        </p:txBody>
      </p:sp>
    </p:spTree>
    <p:extLst>
      <p:ext uri="{BB962C8B-B14F-4D97-AF65-F5344CB8AC3E}">
        <p14:creationId xmlns:p14="http://schemas.microsoft.com/office/powerpoint/2010/main" val="195422521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116632"/>
            <a:ext cx="8305800" cy="1143000"/>
          </a:xfrm>
        </p:spPr>
        <p:txBody>
          <a:bodyPr>
            <a:normAutofit/>
          </a:bodyPr>
          <a:lstStyle/>
          <a:p>
            <a:r>
              <a:rPr lang="en-GB" sz="2800" b="1" dirty="0">
                <a:solidFill>
                  <a:schemeClr val="accent5">
                    <a:lumMod val="50000"/>
                  </a:schemeClr>
                </a:solidFill>
              </a:rPr>
              <a:t>Distribution of Allotment Gardens</a:t>
            </a:r>
          </a:p>
        </p:txBody>
      </p:sp>
      <p:graphicFrame>
        <p:nvGraphicFramePr>
          <p:cNvPr id="4" name="Chart 3"/>
          <p:cNvGraphicFramePr>
            <a:graphicFrameLocks/>
          </p:cNvGraphicFramePr>
          <p:nvPr>
            <p:extLst>
              <p:ext uri="{D42A27DB-BD31-4B8C-83A1-F6EECF244321}">
                <p14:modId xmlns:p14="http://schemas.microsoft.com/office/powerpoint/2010/main" val="628159428"/>
              </p:ext>
            </p:extLst>
          </p:nvPr>
        </p:nvGraphicFramePr>
        <p:xfrm>
          <a:off x="611560" y="1196752"/>
          <a:ext cx="7272808" cy="5256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053950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305800" cy="1143000"/>
          </a:xfrm>
        </p:spPr>
        <p:txBody>
          <a:bodyPr>
            <a:normAutofit/>
          </a:bodyPr>
          <a:lstStyle/>
          <a:p>
            <a:r>
              <a:rPr lang="en-GB" sz="2800" b="1" dirty="0">
                <a:solidFill>
                  <a:schemeClr val="accent5">
                    <a:lumMod val="50000"/>
                  </a:schemeClr>
                </a:solidFill>
              </a:rPr>
              <a:t>Distribution of Civic Space</a:t>
            </a:r>
          </a:p>
        </p:txBody>
      </p:sp>
      <p:graphicFrame>
        <p:nvGraphicFramePr>
          <p:cNvPr id="4" name="Chart 3"/>
          <p:cNvGraphicFramePr>
            <a:graphicFrameLocks/>
          </p:cNvGraphicFramePr>
          <p:nvPr>
            <p:extLst>
              <p:ext uri="{D42A27DB-BD31-4B8C-83A1-F6EECF244321}">
                <p14:modId xmlns:p14="http://schemas.microsoft.com/office/powerpoint/2010/main" val="1612027279"/>
              </p:ext>
            </p:extLst>
          </p:nvPr>
        </p:nvGraphicFramePr>
        <p:xfrm>
          <a:off x="251520" y="1340768"/>
          <a:ext cx="8352928"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3081896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1143000"/>
          </a:xfrm>
        </p:spPr>
        <p:txBody>
          <a:bodyPr>
            <a:normAutofit fontScale="90000"/>
          </a:bodyPr>
          <a:lstStyle/>
          <a:p>
            <a:pPr lvl="0">
              <a:spcBef>
                <a:spcPts val="0"/>
              </a:spcBef>
            </a:pPr>
            <a:br>
              <a:rPr lang="en-GB" sz="3200" b="1" dirty="0">
                <a:solidFill>
                  <a:srgbClr val="4BACC6">
                    <a:lumMod val="50000"/>
                  </a:srgbClr>
                </a:solidFill>
                <a:ea typeface="+mn-ea"/>
                <a:cs typeface="+mn-cs"/>
              </a:rPr>
            </a:br>
            <a:r>
              <a:rPr lang="en-GB" sz="3200" b="1" dirty="0">
                <a:solidFill>
                  <a:srgbClr val="4BACC6">
                    <a:lumMod val="50000"/>
                  </a:srgbClr>
                </a:solidFill>
                <a:ea typeface="+mn-ea"/>
                <a:cs typeface="+mn-cs"/>
              </a:rPr>
              <a:t>Why an Open Space Strategy?</a:t>
            </a:r>
            <a:br>
              <a:rPr lang="en-GB" sz="3200" b="1" dirty="0">
                <a:solidFill>
                  <a:srgbClr val="4BACC6">
                    <a:lumMod val="50000"/>
                  </a:srgbClr>
                </a:solidFill>
                <a:ea typeface="+mn-ea"/>
                <a:cs typeface="+mn-cs"/>
              </a:rPr>
            </a:br>
            <a:endParaRPr lang="en-GB" dirty="0"/>
          </a:p>
        </p:txBody>
      </p:sp>
      <p:sp>
        <p:nvSpPr>
          <p:cNvPr id="3" name="Content Placeholder 2"/>
          <p:cNvSpPr>
            <a:spLocks noGrp="1"/>
          </p:cNvSpPr>
          <p:nvPr>
            <p:ph idx="1"/>
          </p:nvPr>
        </p:nvSpPr>
        <p:spPr/>
        <p:txBody>
          <a:bodyPr>
            <a:normAutofit/>
          </a:bodyPr>
          <a:lstStyle/>
          <a:p>
            <a:r>
              <a:rPr lang="en-GB" sz="2400" dirty="0">
                <a:solidFill>
                  <a:schemeClr val="accent5">
                    <a:lumMod val="50000"/>
                  </a:schemeClr>
                </a:solidFill>
                <a:latin typeface="+mj-lt"/>
              </a:rPr>
              <a:t>We need to be able to ensure we have enough green space for recreational benefits and that we are managing and maintaining its level of use for the health and well-being of all.</a:t>
            </a:r>
          </a:p>
          <a:p>
            <a:r>
              <a:rPr lang="en-GB" sz="2400" dirty="0">
                <a:solidFill>
                  <a:schemeClr val="accent5">
                    <a:lumMod val="50000"/>
                  </a:schemeClr>
                </a:solidFill>
                <a:latin typeface="+mj-lt"/>
              </a:rPr>
              <a:t>To inform and help interpret the Council’s local development plan (LDP) policies relating to the provision of open space in new developments and the protection of existing open space.</a:t>
            </a:r>
          </a:p>
        </p:txBody>
      </p:sp>
    </p:spTree>
    <p:extLst>
      <p:ext uri="{BB962C8B-B14F-4D97-AF65-F5344CB8AC3E}">
        <p14:creationId xmlns:p14="http://schemas.microsoft.com/office/powerpoint/2010/main" val="50173817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305800" cy="1143000"/>
          </a:xfrm>
        </p:spPr>
        <p:txBody>
          <a:bodyPr>
            <a:normAutofit/>
          </a:bodyPr>
          <a:lstStyle/>
          <a:p>
            <a:r>
              <a:rPr lang="en-GB" sz="2800" b="1" dirty="0">
                <a:solidFill>
                  <a:schemeClr val="accent5">
                    <a:lumMod val="50000"/>
                  </a:schemeClr>
                </a:solidFill>
              </a:rPr>
              <a:t>Distribution of natural /semi natural greenspace</a:t>
            </a:r>
          </a:p>
        </p:txBody>
      </p:sp>
      <p:graphicFrame>
        <p:nvGraphicFramePr>
          <p:cNvPr id="3" name="Chart 2"/>
          <p:cNvGraphicFramePr>
            <a:graphicFrameLocks/>
          </p:cNvGraphicFramePr>
          <p:nvPr>
            <p:extLst>
              <p:ext uri="{D42A27DB-BD31-4B8C-83A1-F6EECF244321}">
                <p14:modId xmlns:p14="http://schemas.microsoft.com/office/powerpoint/2010/main" val="1281085497"/>
              </p:ext>
            </p:extLst>
          </p:nvPr>
        </p:nvGraphicFramePr>
        <p:xfrm>
          <a:off x="395536" y="1412776"/>
          <a:ext cx="8136904"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048822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305800" cy="1143000"/>
          </a:xfrm>
        </p:spPr>
        <p:txBody>
          <a:bodyPr>
            <a:normAutofit/>
          </a:bodyPr>
          <a:lstStyle/>
          <a:p>
            <a:r>
              <a:rPr lang="en-GB" sz="2800" b="1" dirty="0">
                <a:solidFill>
                  <a:schemeClr val="accent5">
                    <a:lumMod val="50000"/>
                  </a:schemeClr>
                </a:solidFill>
              </a:rPr>
              <a:t>Distribution of outdoor sports area /pitches</a:t>
            </a:r>
          </a:p>
        </p:txBody>
      </p:sp>
      <p:graphicFrame>
        <p:nvGraphicFramePr>
          <p:cNvPr id="3" name="Chart 2"/>
          <p:cNvGraphicFramePr>
            <a:graphicFrameLocks/>
          </p:cNvGraphicFramePr>
          <p:nvPr>
            <p:extLst>
              <p:ext uri="{D42A27DB-BD31-4B8C-83A1-F6EECF244321}">
                <p14:modId xmlns:p14="http://schemas.microsoft.com/office/powerpoint/2010/main" val="2888205043"/>
              </p:ext>
            </p:extLst>
          </p:nvPr>
        </p:nvGraphicFramePr>
        <p:xfrm>
          <a:off x="467544" y="1412776"/>
          <a:ext cx="7920880" cy="51845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229352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152498223"/>
              </p:ext>
            </p:extLst>
          </p:nvPr>
        </p:nvGraphicFramePr>
        <p:xfrm>
          <a:off x="457200" y="1124744"/>
          <a:ext cx="8686800" cy="5832648"/>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txBox="1">
            <a:spLocks/>
          </p:cNvSpPr>
          <p:nvPr/>
        </p:nvSpPr>
        <p:spPr>
          <a:xfrm>
            <a:off x="402829" y="404664"/>
            <a:ext cx="792088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2800" b="1" dirty="0">
                <a:solidFill>
                  <a:schemeClr val="accent5">
                    <a:lumMod val="50000"/>
                  </a:schemeClr>
                </a:solidFill>
                <a:latin typeface="+mj-lt"/>
                <a:ea typeface="+mj-ea"/>
                <a:cs typeface="+mj-cs"/>
              </a:rPr>
              <a:t>Distribution of green leisure corridors and trails</a:t>
            </a:r>
            <a:endParaRPr kumimoji="0" lang="en-GB" sz="2800" b="1" i="0" u="none" strike="noStrike" kern="1200" cap="none" spc="0" normalizeH="0" baseline="0" noProof="0" dirty="0">
              <a:ln>
                <a:noFill/>
              </a:ln>
              <a:solidFill>
                <a:schemeClr val="accent5">
                  <a:lumMod val="50000"/>
                </a:schemeClr>
              </a:solidFill>
              <a:effectLst/>
              <a:uLnTx/>
              <a:uFillTx/>
              <a:latin typeface="+mj-lt"/>
              <a:ea typeface="+mj-ea"/>
              <a:cs typeface="+mj-cs"/>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88640"/>
            <a:ext cx="8229600" cy="1143000"/>
          </a:xfrm>
        </p:spPr>
        <p:txBody>
          <a:bodyPr>
            <a:normAutofit/>
          </a:bodyPr>
          <a:lstStyle/>
          <a:p>
            <a:r>
              <a:rPr lang="en-GB" sz="2800" b="1" dirty="0">
                <a:solidFill>
                  <a:schemeClr val="accent5">
                    <a:lumMod val="50000"/>
                  </a:schemeClr>
                </a:solidFill>
              </a:rPr>
              <a:t>Distribution of amenity greenspace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5297320"/>
              </p:ext>
            </p:extLst>
          </p:nvPr>
        </p:nvGraphicFramePr>
        <p:xfrm>
          <a:off x="457200" y="1412776"/>
          <a:ext cx="8291264" cy="52565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560962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n-GB" sz="2800" b="1" dirty="0">
                <a:solidFill>
                  <a:schemeClr val="accent5">
                    <a:lumMod val="50000"/>
                  </a:schemeClr>
                </a:solidFill>
              </a:rPr>
              <a:t>Distribution of children and young persons play space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5708101"/>
              </p:ext>
            </p:extLst>
          </p:nvPr>
        </p:nvGraphicFramePr>
        <p:xfrm>
          <a:off x="395536" y="1484784"/>
          <a:ext cx="8208912" cy="48214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261938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305800" cy="1143000"/>
          </a:xfrm>
        </p:spPr>
        <p:txBody>
          <a:bodyPr>
            <a:normAutofit/>
          </a:bodyPr>
          <a:lstStyle/>
          <a:p>
            <a:r>
              <a:rPr lang="en-GB" sz="2800" b="1" dirty="0">
                <a:solidFill>
                  <a:schemeClr val="accent5">
                    <a:lumMod val="50000"/>
                  </a:schemeClr>
                </a:solidFill>
              </a:rPr>
              <a:t>Spaces with high nature conservation value</a:t>
            </a:r>
          </a:p>
        </p:txBody>
      </p:sp>
      <p:graphicFrame>
        <p:nvGraphicFramePr>
          <p:cNvPr id="3" name="Chart 2"/>
          <p:cNvGraphicFramePr>
            <a:graphicFrameLocks/>
          </p:cNvGraphicFramePr>
          <p:nvPr>
            <p:extLst>
              <p:ext uri="{D42A27DB-BD31-4B8C-83A1-F6EECF244321}">
                <p14:modId xmlns:p14="http://schemas.microsoft.com/office/powerpoint/2010/main" val="2502223869"/>
              </p:ext>
            </p:extLst>
          </p:nvPr>
        </p:nvGraphicFramePr>
        <p:xfrm>
          <a:off x="323528" y="1340768"/>
          <a:ext cx="8352928" cy="511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073966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305800" cy="1143000"/>
          </a:xfrm>
        </p:spPr>
        <p:txBody>
          <a:bodyPr>
            <a:normAutofit/>
          </a:bodyPr>
          <a:lstStyle/>
          <a:p>
            <a:r>
              <a:rPr lang="en-GB" sz="2800" b="1" dirty="0">
                <a:solidFill>
                  <a:schemeClr val="accent5">
                    <a:lumMod val="50000"/>
                  </a:schemeClr>
                </a:solidFill>
              </a:rPr>
              <a:t>Spaces receiving vandalism/anti-social behaviour</a:t>
            </a:r>
          </a:p>
        </p:txBody>
      </p:sp>
      <p:graphicFrame>
        <p:nvGraphicFramePr>
          <p:cNvPr id="4" name="Chart 3"/>
          <p:cNvGraphicFramePr>
            <a:graphicFrameLocks/>
          </p:cNvGraphicFramePr>
          <p:nvPr>
            <p:extLst>
              <p:ext uri="{D42A27DB-BD31-4B8C-83A1-F6EECF244321}">
                <p14:modId xmlns:p14="http://schemas.microsoft.com/office/powerpoint/2010/main" val="1199859677"/>
              </p:ext>
            </p:extLst>
          </p:nvPr>
        </p:nvGraphicFramePr>
        <p:xfrm>
          <a:off x="611560" y="1196752"/>
          <a:ext cx="8280920" cy="54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883702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7544" y="2780928"/>
            <a:ext cx="8305800" cy="1143000"/>
          </a:xfrm>
          <a:prstGeom prst="rect">
            <a:avLst/>
          </a:prstGeom>
        </p:spPr>
        <p:txBody>
          <a:bodyPr vert="horz" lIns="0" tIns="45720" rIns="0" bIns="0" anchor="b">
            <a:norm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GB" sz="2900" b="1" dirty="0">
                <a:solidFill>
                  <a:schemeClr val="accent5">
                    <a:lumMod val="50000"/>
                  </a:schemeClr>
                </a:solidFill>
              </a:rPr>
              <a:t>We asked people about how they used open space This is how we when about it………..</a:t>
            </a:r>
          </a:p>
        </p:txBody>
      </p:sp>
    </p:spTree>
    <p:extLst>
      <p:ext uri="{BB962C8B-B14F-4D97-AF65-F5344CB8AC3E}">
        <p14:creationId xmlns:p14="http://schemas.microsoft.com/office/powerpoint/2010/main" val="3335293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7544" y="1647081"/>
            <a:ext cx="8305800" cy="1143000"/>
          </a:xfrm>
          <a:prstGeom prst="rect">
            <a:avLst/>
          </a:prstGeom>
        </p:spPr>
        <p:txBody>
          <a:bodyPr vert="horz" lIns="0" tIns="45720" rIns="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GB" sz="2800" b="1" dirty="0">
                <a:solidFill>
                  <a:schemeClr val="accent5">
                    <a:lumMod val="50000"/>
                  </a:schemeClr>
                </a:solidFill>
              </a:rPr>
              <a:t>The Open Space Strategy was also branded as </a:t>
            </a:r>
          </a:p>
          <a:p>
            <a:pPr algn="ctr"/>
            <a:r>
              <a:rPr lang="en-GB" sz="2800" b="1" dirty="0">
                <a:solidFill>
                  <a:schemeClr val="accent5">
                    <a:lumMod val="50000"/>
                  </a:schemeClr>
                </a:solidFill>
              </a:rPr>
              <a:t>‘Your Space’ </a:t>
            </a:r>
          </a:p>
          <a:p>
            <a:pPr algn="ctr"/>
            <a:r>
              <a:rPr lang="en-GB" sz="2800" b="1" dirty="0">
                <a:solidFill>
                  <a:schemeClr val="accent5">
                    <a:lumMod val="50000"/>
                  </a:schemeClr>
                </a:solidFill>
              </a:rPr>
              <a:t>and a promotional display was commissioned to generate interest and enable greater engagement.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996952"/>
            <a:ext cx="4464496" cy="334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932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149080"/>
            <a:ext cx="8305800" cy="1143000"/>
          </a:xfrm>
        </p:spPr>
        <p:txBody>
          <a:bodyPr>
            <a:noAutofit/>
          </a:bodyPr>
          <a:lstStyle/>
          <a:p>
            <a:pPr algn="ctr"/>
            <a:r>
              <a:rPr lang="en-GB" sz="2900" b="1" dirty="0"/>
              <a:t>We worked with Voluntary Action Merthyr Tydfil (VAMT) </a:t>
            </a:r>
            <a:br>
              <a:rPr lang="en-GB" sz="2900" b="1" dirty="0"/>
            </a:br>
            <a:r>
              <a:rPr lang="en-GB" sz="2900" b="1" dirty="0"/>
              <a:t>(an umbrella organisation for community organisations and charities representing the voluntary sector within Merthyr Tydfil) </a:t>
            </a:r>
            <a:br>
              <a:rPr lang="en-GB" sz="2900" b="1" dirty="0"/>
            </a:br>
            <a:r>
              <a:rPr lang="en-GB" sz="2900" b="1" dirty="0"/>
              <a:t>Public consultation involved advertisement and promotion, attendance at public events, and group and school consultations</a:t>
            </a:r>
          </a:p>
        </p:txBody>
      </p:sp>
    </p:spTree>
    <p:extLst>
      <p:ext uri="{BB962C8B-B14F-4D97-AF65-F5344CB8AC3E}">
        <p14:creationId xmlns:p14="http://schemas.microsoft.com/office/powerpoint/2010/main" val="4150523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900" b="1" dirty="0">
                <a:solidFill>
                  <a:schemeClr val="accent5">
                    <a:lumMod val="50000"/>
                  </a:schemeClr>
                </a:solidFill>
              </a:rPr>
              <a:t>Which guidance have we used?</a:t>
            </a:r>
          </a:p>
        </p:txBody>
      </p:sp>
      <p:sp>
        <p:nvSpPr>
          <p:cNvPr id="3" name="Content Placeholder 2"/>
          <p:cNvSpPr>
            <a:spLocks noGrp="1"/>
          </p:cNvSpPr>
          <p:nvPr>
            <p:ph idx="1"/>
          </p:nvPr>
        </p:nvSpPr>
        <p:spPr/>
        <p:txBody>
          <a:bodyPr/>
          <a:lstStyle/>
          <a:p>
            <a:pPr marL="0" indent="0" algn="ctr">
              <a:buNone/>
            </a:pPr>
            <a:r>
              <a:rPr lang="en-GB" sz="2400" dirty="0">
                <a:solidFill>
                  <a:schemeClr val="accent5">
                    <a:lumMod val="50000"/>
                  </a:schemeClr>
                </a:solidFill>
                <a:latin typeface="+mj-lt"/>
              </a:rPr>
              <a:t>‘Open space strategies – Best practice guidance’ prepared by the Commission for Architecture and the Built Environment (CABE)</a:t>
            </a:r>
          </a:p>
          <a:p>
            <a:pPr marL="0" indent="0" algn="ctr">
              <a:buNone/>
            </a:pPr>
            <a:endParaRPr lang="en-GB" dirty="0">
              <a:solidFill>
                <a:schemeClr val="accent5">
                  <a:lumMod val="50000"/>
                </a:schemeClr>
              </a:solidFill>
            </a:endParaRPr>
          </a:p>
        </p:txBody>
      </p:sp>
      <p:pic>
        <p:nvPicPr>
          <p:cNvPr id="2050" name="Picture 2" descr="C:\Users\bramlt\Desktop\CA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162672"/>
            <a:ext cx="2520280" cy="3575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75132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570186"/>
          </a:xfrm>
        </p:spPr>
        <p:txBody>
          <a:bodyPr>
            <a:normAutofit/>
          </a:bodyPr>
          <a:lstStyle/>
          <a:p>
            <a:r>
              <a:rPr lang="en-GB" sz="3100" b="1" dirty="0">
                <a:solidFill>
                  <a:schemeClr val="accent5">
                    <a:lumMod val="50000"/>
                  </a:schemeClr>
                </a:solidFill>
              </a:rPr>
              <a:t>Overview of public consultation exercises</a:t>
            </a:r>
            <a:br>
              <a:rPr lang="en-GB" dirty="0"/>
            </a:br>
            <a:endParaRPr lang="en-GB" dirty="0"/>
          </a:p>
        </p:txBody>
      </p:sp>
      <p:sp>
        <p:nvSpPr>
          <p:cNvPr id="3" name="Rectangle 2"/>
          <p:cNvSpPr/>
          <p:nvPr/>
        </p:nvSpPr>
        <p:spPr>
          <a:xfrm>
            <a:off x="3635896" y="3564632"/>
            <a:ext cx="8352928" cy="3108543"/>
          </a:xfrm>
          <a:prstGeom prst="rect">
            <a:avLst/>
          </a:prstGeom>
          <a:noFill/>
        </p:spPr>
        <p:txBody>
          <a:bodyPr wrap="square">
            <a:spAutoFit/>
          </a:bodyPr>
          <a:lstStyle/>
          <a:p>
            <a:pPr marL="571500" indent="-571500">
              <a:buFont typeface="Arial" panose="020B0604020202020204" pitchFamily="34" charset="0"/>
              <a:buChar char="•"/>
            </a:pPr>
            <a:r>
              <a:rPr lang="en-GB" sz="2800" b="1" dirty="0">
                <a:solidFill>
                  <a:srgbClr val="5AA2AE">
                    <a:lumMod val="50000"/>
                  </a:srgbClr>
                </a:solidFill>
                <a:latin typeface="+mj-lt"/>
              </a:rPr>
              <a:t>11 Public events attended</a:t>
            </a:r>
          </a:p>
          <a:p>
            <a:pPr marL="571500" indent="-571500">
              <a:buFont typeface="Arial" panose="020B0604020202020204" pitchFamily="34" charset="0"/>
              <a:buChar char="•"/>
            </a:pPr>
            <a:r>
              <a:rPr lang="en-GB" sz="2800" b="1" dirty="0">
                <a:solidFill>
                  <a:srgbClr val="5AA2AE">
                    <a:lumMod val="50000"/>
                  </a:srgbClr>
                </a:solidFill>
                <a:latin typeface="+mj-lt"/>
              </a:rPr>
              <a:t>5 Presentations made</a:t>
            </a:r>
          </a:p>
          <a:p>
            <a:pPr marL="571500" indent="-571500">
              <a:buFont typeface="Arial" panose="020B0604020202020204" pitchFamily="34" charset="0"/>
              <a:buChar char="•"/>
            </a:pPr>
            <a:r>
              <a:rPr lang="en-GB" sz="2800" b="1" dirty="0">
                <a:solidFill>
                  <a:srgbClr val="5AA2AE">
                    <a:lumMod val="50000"/>
                  </a:srgbClr>
                </a:solidFill>
                <a:latin typeface="+mj-lt"/>
              </a:rPr>
              <a:t>6 Schools visited</a:t>
            </a:r>
          </a:p>
          <a:p>
            <a:pPr marL="571500" indent="-571500">
              <a:buFont typeface="Arial" panose="020B0604020202020204" pitchFamily="34" charset="0"/>
              <a:buChar char="•"/>
            </a:pPr>
            <a:r>
              <a:rPr lang="en-GB" sz="2800" b="1" dirty="0">
                <a:solidFill>
                  <a:srgbClr val="5AA2AE">
                    <a:lumMod val="50000"/>
                  </a:srgbClr>
                </a:solidFill>
                <a:latin typeface="+mj-lt"/>
              </a:rPr>
              <a:t>4 Group consultations</a:t>
            </a:r>
          </a:p>
          <a:p>
            <a:pPr marL="571500" indent="-571500">
              <a:buFont typeface="Arial" panose="020B0604020202020204" pitchFamily="34" charset="0"/>
              <a:buChar char="•"/>
            </a:pPr>
            <a:r>
              <a:rPr lang="en-GB" sz="2800" b="1" dirty="0">
                <a:solidFill>
                  <a:srgbClr val="5AA2AE">
                    <a:lumMod val="50000"/>
                  </a:srgbClr>
                </a:solidFill>
                <a:latin typeface="+mj-lt"/>
              </a:rPr>
              <a:t>12 Public buildings </a:t>
            </a:r>
          </a:p>
          <a:p>
            <a:pPr marL="571500" indent="-571500">
              <a:buFont typeface="Arial" panose="020B0604020202020204" pitchFamily="34" charset="0"/>
              <a:buChar char="•"/>
            </a:pPr>
            <a:r>
              <a:rPr lang="en-GB" sz="2800" b="1" dirty="0">
                <a:solidFill>
                  <a:srgbClr val="5AA2AE">
                    <a:lumMod val="50000"/>
                  </a:srgbClr>
                </a:solidFill>
                <a:latin typeface="+mj-lt"/>
              </a:rPr>
              <a:t>Councils website questionnaire</a:t>
            </a:r>
          </a:p>
          <a:p>
            <a:pPr marL="571500" indent="-571500">
              <a:buFont typeface="Arial" panose="020B0604020202020204" pitchFamily="34" charset="0"/>
              <a:buChar char="•"/>
            </a:pPr>
            <a:r>
              <a:rPr lang="en-GB" sz="2800" b="1" dirty="0">
                <a:solidFill>
                  <a:srgbClr val="5AA2AE">
                    <a:lumMod val="50000"/>
                  </a:srgbClr>
                </a:solidFill>
                <a:latin typeface="+mj-lt"/>
              </a:rPr>
              <a:t>Councillor surgeries</a:t>
            </a:r>
          </a:p>
        </p:txBody>
      </p:sp>
    </p:spTree>
    <p:extLst>
      <p:ext uri="{BB962C8B-B14F-4D97-AF65-F5344CB8AC3E}">
        <p14:creationId xmlns:p14="http://schemas.microsoft.com/office/powerpoint/2010/main" val="259062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Landscape\Projects and Themes\Open Space Strategy\Stage 4 - Understand demand and need\Consultation Photos\Merthyr College Consultation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12776"/>
            <a:ext cx="3672408" cy="4968552"/>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764" y="1412776"/>
            <a:ext cx="3714844" cy="495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67544" y="44624"/>
            <a:ext cx="8305800" cy="1143000"/>
          </a:xfrm>
        </p:spPr>
        <p:txBody>
          <a:bodyPr>
            <a:normAutofit/>
          </a:bodyPr>
          <a:lstStyle/>
          <a:p>
            <a:pPr algn="ctr"/>
            <a:r>
              <a:rPr lang="en-GB" sz="2900" b="1" dirty="0">
                <a:solidFill>
                  <a:schemeClr val="accent5">
                    <a:lumMod val="50000"/>
                  </a:schemeClr>
                </a:solidFill>
              </a:rPr>
              <a:t>We asked people at many different venues………</a:t>
            </a:r>
          </a:p>
        </p:txBody>
      </p:sp>
    </p:spTree>
    <p:extLst>
      <p:ext uri="{BB962C8B-B14F-4D97-AF65-F5344CB8AC3E}">
        <p14:creationId xmlns:p14="http://schemas.microsoft.com/office/powerpoint/2010/main" val="326844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7" y="1340768"/>
            <a:ext cx="3814003" cy="541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395536" y="197768"/>
            <a:ext cx="8305800" cy="1143000"/>
          </a:xfrm>
        </p:spPr>
        <p:txBody>
          <a:bodyPr>
            <a:normAutofit/>
          </a:bodyPr>
          <a:lstStyle/>
          <a:p>
            <a:pPr algn="ctr"/>
            <a:r>
              <a:rPr lang="en-GB" sz="2900" b="1" dirty="0">
                <a:solidFill>
                  <a:schemeClr val="accent5">
                    <a:lumMod val="50000"/>
                  </a:schemeClr>
                </a:solidFill>
              </a:rPr>
              <a:t>We used questionnaires………</a:t>
            </a:r>
          </a:p>
        </p:txBody>
      </p:sp>
    </p:spTree>
    <p:extLst>
      <p:ext uri="{BB962C8B-B14F-4D97-AF65-F5344CB8AC3E}">
        <p14:creationId xmlns:p14="http://schemas.microsoft.com/office/powerpoint/2010/main" val="1310081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645024"/>
            <a:ext cx="8305800" cy="1143000"/>
          </a:xfrm>
        </p:spPr>
        <p:txBody>
          <a:bodyPr>
            <a:normAutofit fontScale="90000"/>
          </a:bodyPr>
          <a:lstStyle/>
          <a:p>
            <a:pPr algn="ctr"/>
            <a:r>
              <a:rPr lang="en-GB" sz="3100" b="1" dirty="0"/>
              <a:t>Specific groups that were considered hard to reach but necessary to hear their views were targeted for the purpose of the public consultation exercise.</a:t>
            </a:r>
            <a:br>
              <a:rPr lang="en-GB" sz="3100" b="1" dirty="0"/>
            </a:br>
            <a:br>
              <a:rPr lang="en-GB" sz="3100" b="1" dirty="0"/>
            </a:br>
            <a:r>
              <a:rPr lang="en-GB" sz="3100" b="1" dirty="0"/>
              <a:t>All schools were offered the opportunity to participate.</a:t>
            </a:r>
            <a:br>
              <a:rPr lang="en-GB" sz="3100" b="1" dirty="0"/>
            </a:br>
            <a:r>
              <a:rPr lang="en-GB" sz="3100" b="1" dirty="0"/>
              <a:t> </a:t>
            </a:r>
            <a:br>
              <a:rPr lang="en-GB" sz="3100" b="1" dirty="0"/>
            </a:br>
            <a:r>
              <a:rPr lang="en-GB" sz="3100" b="1" dirty="0"/>
              <a:t>The process used a number of preference and likes stickers to generate popular generic results.</a:t>
            </a:r>
            <a:br>
              <a:rPr lang="en-GB" sz="3100" b="1" dirty="0"/>
            </a:br>
            <a:r>
              <a:rPr lang="en-GB" sz="3100" b="1" dirty="0"/>
              <a:t> </a:t>
            </a:r>
          </a:p>
        </p:txBody>
      </p:sp>
    </p:spTree>
    <p:extLst>
      <p:ext uri="{BB962C8B-B14F-4D97-AF65-F5344CB8AC3E}">
        <p14:creationId xmlns:p14="http://schemas.microsoft.com/office/powerpoint/2010/main" val="491445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24744"/>
            <a:ext cx="5732463" cy="200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284984"/>
            <a:ext cx="5732463" cy="15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5013176"/>
            <a:ext cx="5732463" cy="145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467544" y="-99392"/>
            <a:ext cx="8305800" cy="1143000"/>
          </a:xfrm>
        </p:spPr>
        <p:txBody>
          <a:bodyPr>
            <a:normAutofit/>
          </a:bodyPr>
          <a:lstStyle/>
          <a:p>
            <a:pPr algn="ctr"/>
            <a:r>
              <a:rPr lang="en-GB" sz="2900" b="1" dirty="0">
                <a:solidFill>
                  <a:schemeClr val="accent5">
                    <a:lumMod val="50000"/>
                  </a:schemeClr>
                </a:solidFill>
              </a:rPr>
              <a:t>We asked schools………</a:t>
            </a:r>
          </a:p>
        </p:txBody>
      </p:sp>
    </p:spTree>
    <p:extLst>
      <p:ext uri="{BB962C8B-B14F-4D97-AF65-F5344CB8AC3E}">
        <p14:creationId xmlns:p14="http://schemas.microsoft.com/office/powerpoint/2010/main" val="534218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95536" y="332656"/>
            <a:ext cx="8305800" cy="1143000"/>
          </a:xfrm>
        </p:spPr>
        <p:txBody>
          <a:bodyPr>
            <a:normAutofit/>
          </a:bodyPr>
          <a:lstStyle/>
          <a:p>
            <a:pPr algn="ctr"/>
            <a:br>
              <a:rPr lang="en-GB" sz="2900" b="1" dirty="0">
                <a:solidFill>
                  <a:schemeClr val="accent5">
                    <a:lumMod val="50000"/>
                  </a:schemeClr>
                </a:solidFill>
              </a:rPr>
            </a:br>
            <a:r>
              <a:rPr lang="en-GB" sz="2900" b="1" dirty="0">
                <a:solidFill>
                  <a:schemeClr val="accent5">
                    <a:lumMod val="50000"/>
                  </a:schemeClr>
                </a:solidFill>
              </a:rPr>
              <a:t>This is what we found out……………</a:t>
            </a:r>
          </a:p>
        </p:txBody>
      </p:sp>
      <p:pic>
        <p:nvPicPr>
          <p:cNvPr id="4" name="Picture 3"/>
          <p:cNvPicPr/>
          <p:nvPr/>
        </p:nvPicPr>
        <p:blipFill>
          <a:blip r:embed="rId2" cstate="print"/>
          <a:srcRect/>
          <a:stretch>
            <a:fillRect/>
          </a:stretch>
        </p:blipFill>
        <p:spPr bwMode="auto">
          <a:xfrm>
            <a:off x="683568" y="1556792"/>
            <a:ext cx="7704856" cy="4608512"/>
          </a:xfrm>
          <a:prstGeom prst="rect">
            <a:avLst/>
          </a:prstGeom>
          <a:noFill/>
          <a:ln w="9525">
            <a:noFill/>
            <a:miter lim="800000"/>
            <a:headEnd/>
            <a:tailEnd/>
          </a:ln>
        </p:spPr>
      </p:pic>
    </p:spTree>
    <p:extLst>
      <p:ext uri="{BB962C8B-B14F-4D97-AF65-F5344CB8AC3E}">
        <p14:creationId xmlns:p14="http://schemas.microsoft.com/office/powerpoint/2010/main" val="150750816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9776"/>
            <a:ext cx="8305800" cy="1143000"/>
          </a:xfrm>
        </p:spPr>
        <p:txBody>
          <a:bodyPr>
            <a:normAutofit/>
          </a:bodyPr>
          <a:lstStyle/>
          <a:p>
            <a:r>
              <a:rPr lang="en-GB" sz="2900" b="1" dirty="0">
                <a:solidFill>
                  <a:schemeClr val="accent5">
                    <a:lumMod val="50000"/>
                  </a:schemeClr>
                </a:solidFill>
              </a:rPr>
              <a:t>How frequently do you use open space?</a:t>
            </a:r>
          </a:p>
        </p:txBody>
      </p:sp>
      <p:graphicFrame>
        <p:nvGraphicFramePr>
          <p:cNvPr id="3" name="Chart 2"/>
          <p:cNvGraphicFramePr>
            <a:graphicFrameLocks/>
          </p:cNvGraphicFramePr>
          <p:nvPr>
            <p:extLst>
              <p:ext uri="{D42A27DB-BD31-4B8C-83A1-F6EECF244321}">
                <p14:modId xmlns:p14="http://schemas.microsoft.com/office/powerpoint/2010/main" val="1353246992"/>
              </p:ext>
            </p:extLst>
          </p:nvPr>
        </p:nvGraphicFramePr>
        <p:xfrm>
          <a:off x="467544" y="1412776"/>
          <a:ext cx="8280920" cy="5040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91352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solidFill>
                  <a:schemeClr val="accent5">
                    <a:lumMod val="50000"/>
                  </a:schemeClr>
                </a:solidFill>
              </a:rPr>
              <a:t>Which spaces would you like to see more of?</a:t>
            </a:r>
          </a:p>
        </p:txBody>
      </p:sp>
      <p:graphicFrame>
        <p:nvGraphicFramePr>
          <p:cNvPr id="3" name="Chart 2"/>
          <p:cNvGraphicFramePr>
            <a:graphicFrameLocks/>
          </p:cNvGraphicFramePr>
          <p:nvPr>
            <p:extLst>
              <p:ext uri="{D42A27DB-BD31-4B8C-83A1-F6EECF244321}">
                <p14:modId xmlns:p14="http://schemas.microsoft.com/office/powerpoint/2010/main" val="116925684"/>
              </p:ext>
            </p:extLst>
          </p:nvPr>
        </p:nvGraphicFramePr>
        <p:xfrm>
          <a:off x="323528" y="1556792"/>
          <a:ext cx="8496944" cy="5040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008095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649106074"/>
              </p:ext>
            </p:extLst>
          </p:nvPr>
        </p:nvGraphicFramePr>
        <p:xfrm>
          <a:off x="251520" y="1484784"/>
          <a:ext cx="8208912" cy="5040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3894289241"/>
              </p:ext>
            </p:extLst>
          </p:nvPr>
        </p:nvGraphicFramePr>
        <p:xfrm>
          <a:off x="827584" y="1844824"/>
          <a:ext cx="7344816"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normAutofit/>
          </a:bodyPr>
          <a:lstStyle/>
          <a:p>
            <a:r>
              <a:rPr lang="en-GB" sz="2900" b="1" dirty="0">
                <a:solidFill>
                  <a:schemeClr val="accent5">
                    <a:lumMod val="50000"/>
                  </a:schemeClr>
                </a:solidFill>
              </a:rPr>
              <a:t>What would you like to see more of in open spaces?</a:t>
            </a:r>
          </a:p>
        </p:txBody>
      </p:sp>
    </p:spTree>
    <p:extLst>
      <p:ext uri="{BB962C8B-B14F-4D97-AF65-F5344CB8AC3E}">
        <p14:creationId xmlns:p14="http://schemas.microsoft.com/office/powerpoint/2010/main" val="417024835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815254287"/>
              </p:ext>
            </p:extLst>
          </p:nvPr>
        </p:nvGraphicFramePr>
        <p:xfrm>
          <a:off x="611560" y="1484784"/>
          <a:ext cx="7848872"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a:xfrm>
            <a:off x="467544" y="188640"/>
            <a:ext cx="8305800" cy="1143000"/>
          </a:xfrm>
        </p:spPr>
        <p:txBody>
          <a:bodyPr>
            <a:normAutofit/>
          </a:bodyPr>
          <a:lstStyle/>
          <a:p>
            <a:r>
              <a:rPr lang="en-GB" sz="2900" b="1" dirty="0">
                <a:solidFill>
                  <a:schemeClr val="accent5">
                    <a:lumMod val="50000"/>
                  </a:schemeClr>
                </a:solidFill>
              </a:rPr>
              <a:t>What do you not like about open spaces?</a:t>
            </a:r>
          </a:p>
        </p:txBody>
      </p:sp>
    </p:spTree>
    <p:extLst>
      <p:ext uri="{BB962C8B-B14F-4D97-AF65-F5344CB8AC3E}">
        <p14:creationId xmlns:p14="http://schemas.microsoft.com/office/powerpoint/2010/main" val="334449083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900" b="1" dirty="0">
                <a:solidFill>
                  <a:schemeClr val="accent5">
                    <a:lumMod val="50000"/>
                  </a:schemeClr>
                </a:solidFill>
              </a:rPr>
              <a:t>What does an Open Space Strategy Do?</a:t>
            </a:r>
          </a:p>
        </p:txBody>
      </p:sp>
      <p:sp>
        <p:nvSpPr>
          <p:cNvPr id="3" name="Content Placeholder 2"/>
          <p:cNvSpPr>
            <a:spLocks noGrp="1"/>
          </p:cNvSpPr>
          <p:nvPr>
            <p:ph idx="1"/>
          </p:nvPr>
        </p:nvSpPr>
        <p:spPr/>
        <p:txBody>
          <a:bodyPr>
            <a:normAutofit/>
          </a:bodyPr>
          <a:lstStyle/>
          <a:p>
            <a:r>
              <a:rPr lang="en-GB" sz="2400" dirty="0">
                <a:solidFill>
                  <a:schemeClr val="accent5">
                    <a:lumMod val="50000"/>
                  </a:schemeClr>
                </a:solidFill>
                <a:latin typeface="+mj-lt"/>
              </a:rPr>
              <a:t>Establishes a framework for how the Council intends to go about managing and maintaining the provision of open space</a:t>
            </a:r>
          </a:p>
          <a:p>
            <a:r>
              <a:rPr lang="en-GB" sz="2400" dirty="0">
                <a:solidFill>
                  <a:schemeClr val="accent5">
                    <a:lumMod val="50000"/>
                  </a:schemeClr>
                </a:solidFill>
                <a:latin typeface="+mj-lt"/>
              </a:rPr>
              <a:t>Uses local definitions of open space to help understand supply, demand and need for open space</a:t>
            </a:r>
          </a:p>
          <a:p>
            <a:r>
              <a:rPr lang="en-GB" sz="2400" dirty="0">
                <a:solidFill>
                  <a:schemeClr val="accent5">
                    <a:lumMod val="50000"/>
                  </a:schemeClr>
                </a:solidFill>
                <a:latin typeface="+mj-lt"/>
              </a:rPr>
              <a:t>Analyses provision and makes recommendations for a programme of action to improve the situation</a:t>
            </a:r>
          </a:p>
        </p:txBody>
      </p:sp>
    </p:spTree>
    <p:extLst>
      <p:ext uri="{BB962C8B-B14F-4D97-AF65-F5344CB8AC3E}">
        <p14:creationId xmlns:p14="http://schemas.microsoft.com/office/powerpoint/2010/main" val="220714037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348880"/>
            <a:ext cx="8229600" cy="1143000"/>
          </a:xfrm>
        </p:spPr>
        <p:txBody>
          <a:bodyPr>
            <a:normAutofit fontScale="90000"/>
          </a:bodyPr>
          <a:lstStyle/>
          <a:p>
            <a:r>
              <a:rPr lang="en-GB" sz="2900" b="1" dirty="0">
                <a:solidFill>
                  <a:schemeClr val="accent5">
                    <a:lumMod val="50000"/>
                  </a:schemeClr>
                </a:solidFill>
              </a:rPr>
              <a:t>We wanted to establish if there was a correlation between statistics on health, age, employment, car ownership and the availability  of different types open spaces and the qualities they possess </a:t>
            </a:r>
          </a:p>
        </p:txBody>
      </p:sp>
    </p:spTree>
    <p:extLst>
      <p:ext uri="{BB962C8B-B14F-4D97-AF65-F5344CB8AC3E}">
        <p14:creationId xmlns:p14="http://schemas.microsoft.com/office/powerpoint/2010/main" val="1410284118"/>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25504"/>
            <a:ext cx="7848872" cy="5305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86867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8760"/>
            <a:ext cx="8274040" cy="4951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51842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58" y="1628800"/>
            <a:ext cx="8267178"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022742"/>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95536" y="1268760"/>
            <a:ext cx="8229600" cy="1143000"/>
          </a:xfrm>
        </p:spPr>
        <p:txBody>
          <a:bodyPr>
            <a:normAutofit fontScale="90000"/>
          </a:bodyPr>
          <a:lstStyle/>
          <a:p>
            <a:r>
              <a:rPr lang="en-GB" sz="2900" b="1" dirty="0">
                <a:solidFill>
                  <a:schemeClr val="accent5">
                    <a:lumMod val="50000"/>
                  </a:schemeClr>
                </a:solidFill>
              </a:rPr>
              <a:t>In order to measure the quantity, accessibility and quality of open spaces we used nationally recognised standards and where necessary set local standards </a:t>
            </a:r>
          </a:p>
        </p:txBody>
      </p:sp>
    </p:spTree>
    <p:extLst>
      <p:ext uri="{BB962C8B-B14F-4D97-AF65-F5344CB8AC3E}">
        <p14:creationId xmlns:p14="http://schemas.microsoft.com/office/powerpoint/2010/main" val="305101066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GB" sz="2900" b="1" dirty="0">
                <a:solidFill>
                  <a:schemeClr val="accent5">
                    <a:lumMod val="50000"/>
                  </a:schemeClr>
                </a:solidFill>
              </a:rPr>
              <a:t>Our Open Space Standards consist of:</a:t>
            </a:r>
          </a:p>
        </p:txBody>
      </p:sp>
      <p:sp>
        <p:nvSpPr>
          <p:cNvPr id="3" name="Content Placeholder 2"/>
          <p:cNvSpPr>
            <a:spLocks noGrp="1"/>
          </p:cNvSpPr>
          <p:nvPr>
            <p:ph idx="1"/>
          </p:nvPr>
        </p:nvSpPr>
        <p:spPr/>
        <p:txBody>
          <a:bodyPr>
            <a:normAutofit/>
          </a:bodyPr>
          <a:lstStyle/>
          <a:p>
            <a:r>
              <a:rPr lang="en-GB" sz="2400" b="1" dirty="0">
                <a:solidFill>
                  <a:schemeClr val="accent5">
                    <a:lumMod val="50000"/>
                  </a:schemeClr>
                </a:solidFill>
                <a:latin typeface="+mj-lt"/>
              </a:rPr>
              <a:t>Quantity standards: </a:t>
            </a:r>
            <a:r>
              <a:rPr lang="en-GB" sz="2400" dirty="0">
                <a:solidFill>
                  <a:schemeClr val="accent5">
                    <a:lumMod val="50000"/>
                  </a:schemeClr>
                </a:solidFill>
                <a:latin typeface="+mj-lt"/>
              </a:rPr>
              <a:t>the</a:t>
            </a:r>
            <a:r>
              <a:rPr lang="en-GB" sz="2400" b="1" dirty="0">
                <a:solidFill>
                  <a:schemeClr val="accent5">
                    <a:lumMod val="50000"/>
                  </a:schemeClr>
                </a:solidFill>
                <a:latin typeface="+mj-lt"/>
              </a:rPr>
              <a:t> </a:t>
            </a:r>
            <a:r>
              <a:rPr lang="en-GB" sz="2400" dirty="0">
                <a:solidFill>
                  <a:schemeClr val="accent5">
                    <a:lumMod val="50000"/>
                  </a:schemeClr>
                </a:solidFill>
                <a:latin typeface="+mj-lt"/>
              </a:rPr>
              <a:t>area of open space per thousand population</a:t>
            </a:r>
          </a:p>
          <a:p>
            <a:endParaRPr lang="en-GB" sz="2400" dirty="0">
              <a:solidFill>
                <a:schemeClr val="accent5">
                  <a:lumMod val="50000"/>
                </a:schemeClr>
              </a:solidFill>
              <a:latin typeface="+mj-lt"/>
            </a:endParaRPr>
          </a:p>
          <a:p>
            <a:r>
              <a:rPr lang="en-GB" sz="2400" b="1" dirty="0">
                <a:solidFill>
                  <a:schemeClr val="accent5">
                    <a:lumMod val="50000"/>
                  </a:schemeClr>
                </a:solidFill>
                <a:latin typeface="+mj-lt"/>
              </a:rPr>
              <a:t>Quality standards: </a:t>
            </a:r>
            <a:r>
              <a:rPr lang="en-GB" sz="2400" dirty="0">
                <a:solidFill>
                  <a:schemeClr val="accent5">
                    <a:lumMod val="50000"/>
                  </a:schemeClr>
                </a:solidFill>
                <a:latin typeface="+mj-lt"/>
              </a:rPr>
              <a:t>a description of the required design and management standards, including inclusive design standards</a:t>
            </a:r>
          </a:p>
          <a:p>
            <a:endParaRPr lang="en-GB" sz="2400" dirty="0">
              <a:solidFill>
                <a:schemeClr val="accent5">
                  <a:lumMod val="50000"/>
                </a:schemeClr>
              </a:solidFill>
              <a:latin typeface="+mj-lt"/>
            </a:endParaRPr>
          </a:p>
          <a:p>
            <a:r>
              <a:rPr lang="en-GB" sz="2400" b="1" dirty="0">
                <a:solidFill>
                  <a:schemeClr val="accent5">
                    <a:lumMod val="50000"/>
                  </a:schemeClr>
                </a:solidFill>
                <a:latin typeface="+mj-lt"/>
              </a:rPr>
              <a:t>Accessibility standards: </a:t>
            </a:r>
            <a:r>
              <a:rPr lang="en-GB" sz="2400" dirty="0">
                <a:solidFill>
                  <a:schemeClr val="accent5">
                    <a:lumMod val="50000"/>
                  </a:schemeClr>
                </a:solidFill>
                <a:latin typeface="+mj-lt"/>
              </a:rPr>
              <a:t>a distance threshold that can be expected to travel to a particular type of open space</a:t>
            </a:r>
            <a:endParaRPr lang="en-GB" sz="2400" dirty="0">
              <a:solidFill>
                <a:schemeClr val="accent5">
                  <a:lumMod val="50000"/>
                </a:schemeClr>
              </a:solidFill>
            </a:endParaRPr>
          </a:p>
        </p:txBody>
      </p:sp>
    </p:spTree>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692696"/>
            <a:ext cx="8229600" cy="1143000"/>
          </a:xfrm>
        </p:spPr>
        <p:txBody>
          <a:bodyPr>
            <a:normAutofit/>
          </a:bodyPr>
          <a:lstStyle/>
          <a:p>
            <a:r>
              <a:rPr lang="en-GB" sz="2900" b="1" dirty="0">
                <a:solidFill>
                  <a:schemeClr val="accent5">
                    <a:lumMod val="50000"/>
                  </a:schemeClr>
                </a:solidFill>
              </a:rPr>
              <a:t>All our standards for open space in Merthyr Tydfil can be found in:</a:t>
            </a:r>
          </a:p>
        </p:txBody>
      </p:sp>
      <p:sp>
        <p:nvSpPr>
          <p:cNvPr id="4" name="Content Placeholder 3"/>
          <p:cNvSpPr>
            <a:spLocks noGrp="1"/>
          </p:cNvSpPr>
          <p:nvPr>
            <p:ph idx="1"/>
          </p:nvPr>
        </p:nvSpPr>
        <p:spPr/>
        <p:txBody>
          <a:bodyPr/>
          <a:lstStyle/>
          <a:p>
            <a:pPr>
              <a:buNone/>
            </a:pPr>
            <a:r>
              <a:rPr lang="en-GB" dirty="0"/>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1844824"/>
            <a:ext cx="2831972" cy="4005063"/>
          </a:xfrm>
          <a:prstGeom prst="rect">
            <a:avLst/>
          </a:prstGeom>
        </p:spPr>
      </p:pic>
    </p:spTree>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2051" name="Picture 3" descr="C:\Users\burkea\Desktop\2.jpg"/>
          <p:cNvPicPr>
            <a:picLocks noChangeAspect="1" noChangeArrowheads="1"/>
          </p:cNvPicPr>
          <p:nvPr/>
        </p:nvPicPr>
        <p:blipFill>
          <a:blip r:embed="rId2" cstate="print"/>
          <a:srcRect/>
          <a:stretch>
            <a:fillRect/>
          </a:stretch>
        </p:blipFill>
        <p:spPr bwMode="auto">
          <a:xfrm>
            <a:off x="539552" y="980728"/>
            <a:ext cx="8064896" cy="5706396"/>
          </a:xfrm>
          <a:prstGeom prst="rect">
            <a:avLst/>
          </a:prstGeom>
          <a:noFill/>
        </p:spPr>
      </p:pic>
      <p:sp>
        <p:nvSpPr>
          <p:cNvPr id="5" name="Title 5"/>
          <p:cNvSpPr>
            <a:spLocks noGrp="1"/>
          </p:cNvSpPr>
          <p:nvPr>
            <p:ph type="title"/>
          </p:nvPr>
        </p:nvSpPr>
        <p:spPr>
          <a:xfrm>
            <a:off x="683568" y="-2257"/>
            <a:ext cx="8305800" cy="1143000"/>
          </a:xfrm>
        </p:spPr>
        <p:txBody>
          <a:bodyPr>
            <a:normAutofit/>
          </a:bodyPr>
          <a:lstStyle/>
          <a:p>
            <a:r>
              <a:rPr lang="en-GB" sz="2900" b="1" dirty="0">
                <a:solidFill>
                  <a:schemeClr val="accent5">
                    <a:lumMod val="50000"/>
                  </a:schemeClr>
                </a:solidFill>
              </a:rPr>
              <a:t>Who has access?</a:t>
            </a:r>
          </a:p>
        </p:txBody>
      </p:sp>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772816"/>
            <a:ext cx="8507288" cy="3629000"/>
          </a:xfrm>
        </p:spPr>
        <p:txBody>
          <a:bodyPr/>
          <a:lstStyle/>
          <a:p>
            <a:pPr>
              <a:buNone/>
            </a:pPr>
            <a:endParaRPr lang="en-GB" sz="3000" dirty="0"/>
          </a:p>
          <a:p>
            <a:pPr>
              <a:buNone/>
            </a:pPr>
            <a:endParaRPr lang="en-GB" dirty="0"/>
          </a:p>
          <a:p>
            <a:endParaRPr lang="en-GB" sz="2800" dirty="0"/>
          </a:p>
        </p:txBody>
      </p:sp>
      <p:sp>
        <p:nvSpPr>
          <p:cNvPr id="6" name="Title 1"/>
          <p:cNvSpPr txBox="1">
            <a:spLocks/>
          </p:cNvSpPr>
          <p:nvPr/>
        </p:nvSpPr>
        <p:spPr>
          <a:xfrm>
            <a:off x="467544" y="188640"/>
            <a:ext cx="8229600" cy="1143000"/>
          </a:xfrm>
          <a:prstGeom prst="rect">
            <a:avLst/>
          </a:prstGeom>
        </p:spPr>
        <p:txBody>
          <a:bodyPr vert="horz" lIns="91440" tIns="45720" rIns="91440" bIns="45720" rtlCol="0" anchor="ctr">
            <a:normAutofit/>
          </a:bodyPr>
          <a:lstStyle/>
          <a:p>
            <a:pPr algn="ctr"/>
            <a:endParaRPr lang="en-GB" sz="2900" b="1" dirty="0">
              <a:solidFill>
                <a:schemeClr val="accent5">
                  <a:lumMod val="50000"/>
                </a:schemeClr>
              </a:solidFill>
            </a:endParaRPr>
          </a:p>
        </p:txBody>
      </p:sp>
      <p:graphicFrame>
        <p:nvGraphicFramePr>
          <p:cNvPr id="8" name="Chart 7"/>
          <p:cNvGraphicFramePr/>
          <p:nvPr/>
        </p:nvGraphicFramePr>
        <p:xfrm>
          <a:off x="683568" y="1412776"/>
          <a:ext cx="7515226" cy="5153025"/>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5"/>
          <p:cNvSpPr>
            <a:spLocks noGrp="1"/>
          </p:cNvSpPr>
          <p:nvPr>
            <p:ph type="title"/>
          </p:nvPr>
        </p:nvSpPr>
        <p:spPr>
          <a:xfrm>
            <a:off x="467544" y="188640"/>
            <a:ext cx="8305800" cy="1143000"/>
          </a:xfrm>
        </p:spPr>
        <p:txBody>
          <a:bodyPr>
            <a:normAutofit/>
          </a:bodyPr>
          <a:lstStyle/>
          <a:p>
            <a:r>
              <a:rPr lang="en-GB" sz="2900" b="1" dirty="0">
                <a:solidFill>
                  <a:schemeClr val="accent5">
                    <a:lumMod val="50000"/>
                  </a:schemeClr>
                </a:solidFill>
              </a:rPr>
              <a:t>To which type of space?</a:t>
            </a:r>
          </a:p>
        </p:txBody>
      </p:sp>
    </p:spTree>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n-GB" sz="2900" b="1" dirty="0">
                <a:solidFill>
                  <a:schemeClr val="accent5">
                    <a:lumMod val="50000"/>
                  </a:schemeClr>
                </a:solidFill>
              </a:rPr>
              <a:t>What about the quality of our open spaces?</a:t>
            </a:r>
          </a:p>
        </p:txBody>
      </p:sp>
      <p:sp>
        <p:nvSpPr>
          <p:cNvPr id="3" name="Content Placeholder 2"/>
          <p:cNvSpPr>
            <a:spLocks noGrp="1"/>
          </p:cNvSpPr>
          <p:nvPr>
            <p:ph idx="1"/>
          </p:nvPr>
        </p:nvSpPr>
        <p:spPr>
          <a:xfrm>
            <a:off x="467544" y="1988840"/>
            <a:ext cx="8229600" cy="4389120"/>
          </a:xfrm>
        </p:spPr>
        <p:txBody>
          <a:bodyPr>
            <a:normAutofit/>
          </a:bodyPr>
          <a:lstStyle/>
          <a:p>
            <a:r>
              <a:rPr lang="en-GB" sz="2600" dirty="0">
                <a:solidFill>
                  <a:schemeClr val="accent5">
                    <a:lumMod val="50000"/>
                  </a:schemeClr>
                </a:solidFill>
                <a:latin typeface="+mj-lt"/>
              </a:rPr>
              <a:t>We used criteria adopted from the Green Flag Award scheme to set the standards for open space quality</a:t>
            </a:r>
            <a:endParaRPr lang="en-GB" dirty="0">
              <a:solidFill>
                <a:schemeClr val="accent5">
                  <a:lumMod val="50000"/>
                </a:schemeClr>
              </a:solidFill>
              <a:latin typeface="+mj-lt"/>
            </a:endParaRPr>
          </a:p>
          <a:p>
            <a:pPr lvl="0"/>
            <a:r>
              <a:rPr lang="en-GB" sz="2600" dirty="0">
                <a:solidFill>
                  <a:schemeClr val="accent5">
                    <a:lumMod val="50000"/>
                  </a:schemeClr>
                </a:solidFill>
                <a:latin typeface="+mj-lt"/>
              </a:rPr>
              <a:t>We applied the standards to our open spaces to see how they measured up.</a:t>
            </a:r>
            <a:endParaRPr lang="en-GB" dirty="0">
              <a:solidFill>
                <a:schemeClr val="accent5">
                  <a:lumMod val="50000"/>
                </a:schemeClr>
              </a:solidFill>
              <a:latin typeface="+mj-lt"/>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08720"/>
            <a:ext cx="8229600" cy="1143000"/>
          </a:xfrm>
        </p:spPr>
        <p:txBody>
          <a:bodyPr>
            <a:normAutofit fontScale="90000"/>
          </a:bodyPr>
          <a:lstStyle/>
          <a:p>
            <a:pPr algn="ctr"/>
            <a:r>
              <a:rPr lang="en-GB" sz="2900" b="1" dirty="0">
                <a:solidFill>
                  <a:srgbClr val="4BACC6">
                    <a:lumMod val="50000"/>
                  </a:srgbClr>
                </a:solidFill>
              </a:rPr>
              <a:t>We looked at legislation and policies that would help identify and shape the key functions, characteristics and management of open spaces within the local area </a:t>
            </a:r>
            <a:endParaRPr lang="en-GB" dirty="0"/>
          </a:p>
        </p:txBody>
      </p:sp>
      <p:sp>
        <p:nvSpPr>
          <p:cNvPr id="5" name="Content Placeholder 2"/>
          <p:cNvSpPr>
            <a:spLocks noGrp="1"/>
          </p:cNvSpPr>
          <p:nvPr>
            <p:ph idx="1"/>
          </p:nvPr>
        </p:nvSpPr>
        <p:spPr>
          <a:xfrm>
            <a:off x="467544" y="2132856"/>
            <a:ext cx="8229600" cy="4389120"/>
          </a:xfrm>
        </p:spPr>
        <p:txBody>
          <a:bodyPr>
            <a:normAutofit/>
          </a:bodyPr>
          <a:lstStyle/>
          <a:p>
            <a:pPr marL="0" indent="0" algn="ctr">
              <a:buNone/>
            </a:pPr>
            <a:r>
              <a:rPr lang="en-GB" sz="2400" b="1" dirty="0">
                <a:solidFill>
                  <a:schemeClr val="accent5">
                    <a:lumMod val="50000"/>
                  </a:schemeClr>
                </a:solidFill>
                <a:latin typeface="+mj-lt"/>
              </a:rPr>
              <a:t>Planning (Wales) Act 2015</a:t>
            </a:r>
          </a:p>
          <a:p>
            <a:pPr marL="0" indent="0" algn="ctr">
              <a:buNone/>
            </a:pPr>
            <a:r>
              <a:rPr lang="en-GB" sz="2400" dirty="0">
                <a:solidFill>
                  <a:schemeClr val="accent5">
                    <a:lumMod val="50000"/>
                  </a:schemeClr>
                </a:solidFill>
                <a:latin typeface="+mj-lt"/>
              </a:rPr>
              <a:t>Revises previous planning legislation making it appropriate to Wales needs</a:t>
            </a:r>
          </a:p>
          <a:p>
            <a:pPr marL="0" indent="0" algn="ctr">
              <a:buNone/>
            </a:pPr>
            <a:r>
              <a:rPr lang="en-GB" sz="2400" b="1" dirty="0">
                <a:solidFill>
                  <a:schemeClr val="accent5">
                    <a:lumMod val="50000"/>
                  </a:schemeClr>
                </a:solidFill>
                <a:latin typeface="+mj-lt"/>
              </a:rPr>
              <a:t>The Well Being of Future Generations (Wales) Act 2015</a:t>
            </a:r>
          </a:p>
          <a:p>
            <a:pPr marL="0" indent="0" algn="ctr">
              <a:buNone/>
            </a:pPr>
            <a:r>
              <a:rPr lang="en-GB" sz="2400" dirty="0">
                <a:solidFill>
                  <a:schemeClr val="accent5">
                    <a:lumMod val="50000"/>
                  </a:schemeClr>
                </a:solidFill>
                <a:latin typeface="+mj-lt"/>
              </a:rPr>
              <a:t>Improving the social, economic, environmental and cultural well being of Wales</a:t>
            </a:r>
          </a:p>
          <a:p>
            <a:pPr marL="0" indent="0" algn="ctr">
              <a:buNone/>
            </a:pPr>
            <a:r>
              <a:rPr lang="en-GB" sz="2400" b="1" dirty="0">
                <a:solidFill>
                  <a:schemeClr val="accent5">
                    <a:lumMod val="50000"/>
                  </a:schemeClr>
                </a:solidFill>
                <a:latin typeface="+mj-lt"/>
              </a:rPr>
              <a:t>Environment (Wales) Act 2016</a:t>
            </a:r>
          </a:p>
          <a:p>
            <a:pPr marL="0" indent="0" algn="ctr">
              <a:buNone/>
            </a:pPr>
            <a:r>
              <a:rPr lang="en-GB" sz="2400" dirty="0">
                <a:solidFill>
                  <a:schemeClr val="accent5">
                    <a:lumMod val="50000"/>
                  </a:schemeClr>
                </a:solidFill>
                <a:latin typeface="+mj-lt"/>
              </a:rPr>
              <a:t>Public Authorities must seek to maintain and enhance biodiversity so far as consistent with the proper exercise of their functions and in so doing promote the resilience of ecosystems</a:t>
            </a:r>
          </a:p>
        </p:txBody>
      </p:sp>
    </p:spTree>
    <p:extLst>
      <p:ext uri="{BB962C8B-B14F-4D97-AF65-F5344CB8AC3E}">
        <p14:creationId xmlns:p14="http://schemas.microsoft.com/office/powerpoint/2010/main" val="132722674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GB" sz="2900" b="1" dirty="0">
                <a:solidFill>
                  <a:schemeClr val="accent5">
                    <a:lumMod val="50000"/>
                  </a:schemeClr>
                </a:solidFill>
              </a:rPr>
              <a:t>This is what we found…………..</a:t>
            </a:r>
          </a:p>
        </p:txBody>
      </p:sp>
      <p:sp>
        <p:nvSpPr>
          <p:cNvPr id="3" name="Content Placeholder 2"/>
          <p:cNvSpPr>
            <a:spLocks noGrp="1"/>
          </p:cNvSpPr>
          <p:nvPr>
            <p:ph idx="1"/>
          </p:nvPr>
        </p:nvSpPr>
        <p:spPr>
          <a:xfrm>
            <a:off x="467544" y="1484784"/>
            <a:ext cx="8229600" cy="5256584"/>
          </a:xfrm>
        </p:spPr>
        <p:txBody>
          <a:bodyPr>
            <a:normAutofit fontScale="92500"/>
          </a:bodyPr>
          <a:lstStyle/>
          <a:p>
            <a:r>
              <a:rPr lang="en-GB" dirty="0">
                <a:solidFill>
                  <a:schemeClr val="accent5">
                    <a:lumMod val="50000"/>
                  </a:schemeClr>
                </a:solidFill>
                <a:latin typeface="+mj-lt"/>
              </a:rPr>
              <a:t>Only 50% of the Allotments reached the quality standard</a:t>
            </a:r>
          </a:p>
          <a:p>
            <a:r>
              <a:rPr lang="en-GB" dirty="0">
                <a:solidFill>
                  <a:schemeClr val="accent5">
                    <a:lumMod val="50000"/>
                  </a:schemeClr>
                </a:solidFill>
                <a:latin typeface="+mj-lt"/>
              </a:rPr>
              <a:t>Fixed play equipment has its own national quality standard many of these spaces did not pass</a:t>
            </a:r>
          </a:p>
          <a:p>
            <a:r>
              <a:rPr lang="en-GB" dirty="0">
                <a:solidFill>
                  <a:schemeClr val="accent5">
                    <a:lumMod val="50000"/>
                  </a:schemeClr>
                </a:solidFill>
                <a:latin typeface="+mj-lt"/>
              </a:rPr>
              <a:t>None of the Amenity Green Spaces passed the quality test</a:t>
            </a:r>
          </a:p>
          <a:p>
            <a:r>
              <a:rPr lang="en-GB" dirty="0">
                <a:solidFill>
                  <a:schemeClr val="accent5">
                    <a:lumMod val="50000"/>
                  </a:schemeClr>
                </a:solidFill>
                <a:latin typeface="+mj-lt"/>
              </a:rPr>
              <a:t>Only 50% of Civic Spaces reached the quality standard</a:t>
            </a:r>
          </a:p>
          <a:p>
            <a:r>
              <a:rPr lang="en-GB" dirty="0">
                <a:solidFill>
                  <a:schemeClr val="accent5">
                    <a:lumMod val="50000"/>
                  </a:schemeClr>
                </a:solidFill>
                <a:latin typeface="+mj-lt"/>
              </a:rPr>
              <a:t>Only the Taff Trail just about reached the quality standard for Green Leisure Corridors</a:t>
            </a:r>
          </a:p>
          <a:p>
            <a:r>
              <a:rPr lang="en-GB" dirty="0">
                <a:solidFill>
                  <a:schemeClr val="accent5">
                    <a:lumMod val="50000"/>
                  </a:schemeClr>
                </a:solidFill>
                <a:latin typeface="+mj-lt"/>
              </a:rPr>
              <a:t>No Multifunctional Green Space passed the quality test</a:t>
            </a:r>
          </a:p>
          <a:p>
            <a:r>
              <a:rPr lang="en-GB" dirty="0">
                <a:solidFill>
                  <a:schemeClr val="accent5">
                    <a:lumMod val="50000"/>
                  </a:schemeClr>
                </a:solidFill>
                <a:latin typeface="+mj-lt"/>
              </a:rPr>
              <a:t>Only 50% of Natural Green Space reached the quality standard</a:t>
            </a:r>
          </a:p>
          <a:p>
            <a:r>
              <a:rPr lang="en-GB" dirty="0">
                <a:solidFill>
                  <a:schemeClr val="accent5">
                    <a:lumMod val="50000"/>
                  </a:schemeClr>
                </a:solidFill>
                <a:latin typeface="+mj-lt"/>
              </a:rPr>
              <a:t>Only 30% of Sports Pitches reached the quality standard</a:t>
            </a:r>
          </a:p>
          <a:p>
            <a:r>
              <a:rPr lang="en-GB" dirty="0">
                <a:solidFill>
                  <a:schemeClr val="accent5">
                    <a:lumMod val="50000"/>
                  </a:schemeClr>
                </a:solidFill>
                <a:latin typeface="+mj-lt"/>
              </a:rPr>
              <a:t>Only the two major public parks and gardens passed the quality standard leaving the smaller parks behind</a:t>
            </a:r>
          </a:p>
          <a:p>
            <a:endParaRPr lang="en-GB" dirty="0"/>
          </a:p>
        </p:txBody>
      </p:sp>
    </p:spTree>
    <p:extLst>
      <p:ext uri="{BB962C8B-B14F-4D97-AF65-F5344CB8AC3E}">
        <p14:creationId xmlns:p14="http://schemas.microsoft.com/office/powerpoint/2010/main" val="4016356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GB" sz="2800" b="1" dirty="0"/>
              <a:t>What were the most common reasons for failure?</a:t>
            </a:r>
          </a:p>
        </p:txBody>
      </p:sp>
      <p:sp>
        <p:nvSpPr>
          <p:cNvPr id="3" name="Content Placeholder 2"/>
          <p:cNvSpPr>
            <a:spLocks noGrp="1"/>
          </p:cNvSpPr>
          <p:nvPr>
            <p:ph idx="1"/>
          </p:nvPr>
        </p:nvSpPr>
        <p:spPr>
          <a:xfrm>
            <a:off x="467544" y="1268760"/>
            <a:ext cx="8229600" cy="4389120"/>
          </a:xfrm>
        </p:spPr>
        <p:txBody>
          <a:bodyPr>
            <a:normAutofit/>
          </a:bodyPr>
          <a:lstStyle/>
          <a:p>
            <a:r>
              <a:rPr lang="en-GB" sz="2400" dirty="0">
                <a:latin typeface="+mj-lt"/>
              </a:rPr>
              <a:t>The majority of open spaces are un-welcoming, un-inviting or poorly signposted.</a:t>
            </a:r>
          </a:p>
          <a:p>
            <a:r>
              <a:rPr lang="en-GB" sz="2400" dirty="0">
                <a:latin typeface="+mj-lt"/>
              </a:rPr>
              <a:t>Virtually all spaces lacked any evidence of where there had been engagement with the community over the direction in which they were being managed</a:t>
            </a:r>
          </a:p>
          <a:p>
            <a:r>
              <a:rPr lang="en-GB" sz="2400" dirty="0">
                <a:latin typeface="+mj-lt"/>
              </a:rPr>
              <a:t>A lack of a management plan for each open space</a:t>
            </a:r>
          </a:p>
          <a:p>
            <a:r>
              <a:rPr lang="en-GB" sz="2400" dirty="0">
                <a:latin typeface="+mj-lt"/>
              </a:rPr>
              <a:t>A large number of open space types are unhealthy or un-safe to use</a:t>
            </a:r>
          </a:p>
          <a:p>
            <a:r>
              <a:rPr lang="en-GB" sz="2400" dirty="0">
                <a:latin typeface="+mj-lt"/>
              </a:rPr>
              <a:t>Cleanliness and a lack of maintenance was evident in the majority of open spaces</a:t>
            </a:r>
          </a:p>
        </p:txBody>
      </p:sp>
    </p:spTree>
    <p:extLst>
      <p:ext uri="{BB962C8B-B14F-4D97-AF65-F5344CB8AC3E}">
        <p14:creationId xmlns:p14="http://schemas.microsoft.com/office/powerpoint/2010/main" val="2291057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143000"/>
          </a:xfrm>
        </p:spPr>
        <p:txBody>
          <a:bodyPr>
            <a:normAutofit/>
          </a:bodyPr>
          <a:lstStyle/>
          <a:p>
            <a:r>
              <a:rPr lang="en-GB" sz="2900" b="1" dirty="0">
                <a:solidFill>
                  <a:schemeClr val="accent5">
                    <a:lumMod val="50000"/>
                  </a:schemeClr>
                </a:solidFill>
              </a:rPr>
              <a:t>What measures or actions are recommended ?</a:t>
            </a:r>
          </a:p>
        </p:txBody>
      </p:sp>
      <p:sp>
        <p:nvSpPr>
          <p:cNvPr id="3" name="Content Placeholder 2"/>
          <p:cNvSpPr>
            <a:spLocks noGrp="1"/>
          </p:cNvSpPr>
          <p:nvPr>
            <p:ph idx="1"/>
          </p:nvPr>
        </p:nvSpPr>
        <p:spPr/>
        <p:txBody>
          <a:bodyPr>
            <a:normAutofit/>
          </a:bodyPr>
          <a:lstStyle/>
          <a:p>
            <a:r>
              <a:rPr lang="en-GB" sz="2400" dirty="0">
                <a:solidFill>
                  <a:schemeClr val="accent5">
                    <a:lumMod val="50000"/>
                  </a:schemeClr>
                </a:solidFill>
                <a:latin typeface="+mj-lt"/>
              </a:rPr>
              <a:t>Look at each ward. What are the demographic issues?</a:t>
            </a:r>
          </a:p>
          <a:p>
            <a:r>
              <a:rPr lang="en-GB" sz="2400" dirty="0">
                <a:solidFill>
                  <a:schemeClr val="accent5">
                    <a:lumMod val="50000"/>
                  </a:schemeClr>
                </a:solidFill>
                <a:latin typeface="+mj-lt"/>
              </a:rPr>
              <a:t>Look at shortfall provision in each ward. What is needed? </a:t>
            </a:r>
          </a:p>
          <a:p>
            <a:r>
              <a:rPr lang="en-GB" sz="2400" dirty="0">
                <a:solidFill>
                  <a:schemeClr val="accent5">
                    <a:lumMod val="50000"/>
                  </a:schemeClr>
                </a:solidFill>
                <a:latin typeface="+mj-lt"/>
              </a:rPr>
              <a:t>Address the Quality problems. What can be done?</a:t>
            </a:r>
          </a:p>
          <a:p>
            <a:r>
              <a:rPr lang="en-GB" sz="2400" dirty="0">
                <a:solidFill>
                  <a:schemeClr val="accent5">
                    <a:lumMod val="50000"/>
                  </a:schemeClr>
                </a:solidFill>
                <a:latin typeface="+mj-lt"/>
              </a:rPr>
              <a:t>Look at where there is a relationship between these.</a:t>
            </a:r>
          </a:p>
          <a:p>
            <a:r>
              <a:rPr lang="en-GB" sz="2400" dirty="0">
                <a:solidFill>
                  <a:schemeClr val="accent5">
                    <a:lumMod val="50000"/>
                  </a:schemeClr>
                </a:solidFill>
                <a:latin typeface="+mj-lt"/>
              </a:rPr>
              <a:t>Consider which of the best placed spaces could (if managed differently) help to address these issues.</a:t>
            </a:r>
          </a:p>
          <a:p>
            <a:pPr marL="0" indent="0" algn="ctr">
              <a:buNone/>
            </a:pPr>
            <a:endParaRPr lang="en-GB" sz="2400" dirty="0">
              <a:solidFill>
                <a:schemeClr val="accent5">
                  <a:lumMod val="50000"/>
                </a:schemeClr>
              </a:solidFill>
            </a:endParaRPr>
          </a:p>
          <a:p>
            <a:pPr marL="0" indent="0" algn="ctr">
              <a:buNone/>
            </a:pPr>
            <a:endParaRPr lang="en-GB" sz="2400" dirty="0">
              <a:solidFill>
                <a:schemeClr val="accent5">
                  <a:lumMod val="50000"/>
                </a:schemeClr>
              </a:solidFill>
            </a:endParaRPr>
          </a:p>
        </p:txBody>
      </p:sp>
    </p:spTree>
    <p:extLst>
      <p:ext uri="{BB962C8B-B14F-4D97-AF65-F5344CB8AC3E}">
        <p14:creationId xmlns:p14="http://schemas.microsoft.com/office/powerpoint/2010/main" val="3560510695"/>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900" b="1" dirty="0">
                <a:solidFill>
                  <a:srgbClr val="4BACC6">
                    <a:lumMod val="50000"/>
                  </a:srgbClr>
                </a:solidFill>
              </a:rPr>
              <a:t>An example of: Quantity provision and deficit </a:t>
            </a:r>
            <a:r>
              <a:rPr lang="en-GB" sz="2900" b="1" dirty="0" err="1">
                <a:solidFill>
                  <a:srgbClr val="4BACC6">
                    <a:lumMod val="50000"/>
                  </a:srgbClr>
                </a:solidFill>
              </a:rPr>
              <a:t>Gurnos</a:t>
            </a:r>
            <a:endParaRPr lang="en-GB"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8316416" cy="394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84198"/>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900" b="1" dirty="0">
                <a:solidFill>
                  <a:schemeClr val="accent5">
                    <a:lumMod val="50000"/>
                  </a:schemeClr>
                </a:solidFill>
              </a:rPr>
              <a:t>Ward action plans</a:t>
            </a:r>
          </a:p>
        </p:txBody>
      </p:sp>
      <p:pic>
        <p:nvPicPr>
          <p:cNvPr id="30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116124"/>
            <a:ext cx="8081690" cy="574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637828" y="116632"/>
            <a:ext cx="82296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GB" sz="2900" b="1" dirty="0">
                <a:solidFill>
                  <a:srgbClr val="4BACC6">
                    <a:lumMod val="50000"/>
                  </a:srgbClr>
                </a:solidFill>
              </a:rPr>
              <a:t>Selected priority sites within the </a:t>
            </a:r>
            <a:r>
              <a:rPr lang="en-GB" sz="2900" b="1" dirty="0" err="1">
                <a:solidFill>
                  <a:srgbClr val="4BACC6">
                    <a:lumMod val="50000"/>
                  </a:srgbClr>
                </a:solidFill>
              </a:rPr>
              <a:t>Gurnos</a:t>
            </a:r>
            <a:endParaRPr lang="en-GB" dirty="0"/>
          </a:p>
        </p:txBody>
      </p:sp>
    </p:spTree>
    <p:extLst>
      <p:ext uri="{BB962C8B-B14F-4D97-AF65-F5344CB8AC3E}">
        <p14:creationId xmlns:p14="http://schemas.microsoft.com/office/powerpoint/2010/main" val="3743930581"/>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900" b="1" dirty="0"/>
              <a:t>What is happening next?</a:t>
            </a:r>
            <a:br>
              <a:rPr lang="en-GB" sz="2900" b="1" dirty="0"/>
            </a:br>
            <a:r>
              <a:rPr lang="en-GB" sz="2900" b="1" dirty="0"/>
              <a:t>Action Plans</a:t>
            </a:r>
          </a:p>
        </p:txBody>
      </p:sp>
      <p:sp>
        <p:nvSpPr>
          <p:cNvPr id="3" name="Content Placeholder 2"/>
          <p:cNvSpPr txBox="1">
            <a:spLocks/>
          </p:cNvSpPr>
          <p:nvPr/>
        </p:nvSpPr>
        <p:spPr>
          <a:xfrm>
            <a:off x="457200" y="1935480"/>
            <a:ext cx="8229600" cy="4389120"/>
          </a:xfrm>
          <a:prstGeom prst="rect">
            <a:avLst/>
          </a:prstGeom>
        </p:spPr>
        <p:txBody>
          <a:bodyPr>
            <a:normAutofit fontScale="925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GB" sz="2400" dirty="0">
                <a:solidFill>
                  <a:schemeClr val="accent5">
                    <a:lumMod val="50000"/>
                  </a:schemeClr>
                </a:solidFill>
                <a:latin typeface="+mj-lt"/>
              </a:rPr>
              <a:t>The Open Space Strategy has been placed in the highest strategic documents under the Environment as a measure of well-being</a:t>
            </a:r>
          </a:p>
          <a:p>
            <a:r>
              <a:rPr lang="en-GB" sz="2400" dirty="0">
                <a:solidFill>
                  <a:schemeClr val="accent5">
                    <a:lumMod val="50000"/>
                  </a:schemeClr>
                </a:solidFill>
                <a:latin typeface="+mj-lt"/>
              </a:rPr>
              <a:t>Look in more detail at how each space is managed.</a:t>
            </a:r>
          </a:p>
          <a:p>
            <a:r>
              <a:rPr lang="en-GB" sz="2400" dirty="0">
                <a:solidFill>
                  <a:schemeClr val="accent5">
                    <a:lumMod val="50000"/>
                  </a:schemeClr>
                </a:solidFill>
                <a:latin typeface="+mj-lt"/>
              </a:rPr>
              <a:t>Identify how changes to management can address need</a:t>
            </a:r>
          </a:p>
          <a:p>
            <a:r>
              <a:rPr lang="en-GB" sz="2400" dirty="0">
                <a:solidFill>
                  <a:schemeClr val="accent5">
                    <a:lumMod val="50000"/>
                  </a:schemeClr>
                </a:solidFill>
                <a:latin typeface="+mj-lt"/>
              </a:rPr>
              <a:t>Obtain and allocate resources to strategically to target issues that are tied to legislation  </a:t>
            </a:r>
          </a:p>
          <a:p>
            <a:r>
              <a:rPr lang="en-GB" sz="2400" dirty="0">
                <a:solidFill>
                  <a:schemeClr val="accent5">
                    <a:lumMod val="50000"/>
                  </a:schemeClr>
                </a:solidFill>
                <a:latin typeface="+mj-lt"/>
              </a:rPr>
              <a:t>Forge links with local communities through consultation, offering volunteering opportunities  and local guardianship</a:t>
            </a:r>
          </a:p>
          <a:p>
            <a:r>
              <a:rPr lang="en-GB" sz="2400" dirty="0">
                <a:solidFill>
                  <a:schemeClr val="accent5">
                    <a:lumMod val="50000"/>
                  </a:schemeClr>
                </a:solidFill>
                <a:latin typeface="+mj-lt"/>
              </a:rPr>
              <a:t>Consider which spaces are best placed (if managed differently) help to address these issues</a:t>
            </a:r>
          </a:p>
          <a:p>
            <a:r>
              <a:rPr lang="en-GB" sz="2400" dirty="0">
                <a:solidFill>
                  <a:schemeClr val="accent5">
                    <a:lumMod val="50000"/>
                  </a:schemeClr>
                </a:solidFill>
                <a:latin typeface="+mj-lt"/>
              </a:rPr>
              <a:t>Develop Draft Management Frameworks for the Priority Open Spaces</a:t>
            </a:r>
            <a:endParaRPr lang="en-GB" sz="2400" dirty="0">
              <a:solidFill>
                <a:schemeClr val="accent5">
                  <a:lumMod val="50000"/>
                </a:schemeClr>
              </a:solidFill>
            </a:endParaRPr>
          </a:p>
          <a:p>
            <a:pPr marL="0" indent="0" algn="ctr">
              <a:buFont typeface="Wingdings 2"/>
              <a:buNone/>
            </a:pPr>
            <a:endParaRPr lang="en-GB" sz="2400" dirty="0">
              <a:solidFill>
                <a:schemeClr val="accent5">
                  <a:lumMod val="50000"/>
                </a:schemeClr>
              </a:solidFill>
            </a:endParaRPr>
          </a:p>
        </p:txBody>
      </p:sp>
    </p:spTree>
    <p:extLst>
      <p:ext uri="{BB962C8B-B14F-4D97-AF65-F5344CB8AC3E}">
        <p14:creationId xmlns:p14="http://schemas.microsoft.com/office/powerpoint/2010/main" val="3018223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772816"/>
            <a:ext cx="8229600" cy="3298378"/>
          </a:xfrm>
        </p:spPr>
        <p:txBody>
          <a:bodyPr>
            <a:normAutofit/>
          </a:bodyPr>
          <a:lstStyle/>
          <a:p>
            <a:r>
              <a:rPr lang="en-GB" sz="6000" b="1" dirty="0" err="1"/>
              <a:t>Diolch</a:t>
            </a:r>
            <a:br>
              <a:rPr lang="en-GB" sz="6000" b="1" dirty="0"/>
            </a:br>
            <a:r>
              <a:rPr lang="en-GB" sz="6000" b="1" dirty="0"/>
              <a:t>Thank you</a:t>
            </a:r>
            <a:br>
              <a:rPr lang="en-GB" sz="6000" b="1" dirty="0"/>
            </a:br>
            <a:r>
              <a:rPr lang="en-GB" sz="3200" b="1" dirty="0"/>
              <a:t>yourspace@merthyr.gov.uk</a:t>
            </a:r>
            <a:endParaRPr lang="en-GB" sz="6000" b="1" dirty="0"/>
          </a:p>
        </p:txBody>
      </p:sp>
    </p:spTree>
    <p:extLst>
      <p:ext uri="{BB962C8B-B14F-4D97-AF65-F5344CB8AC3E}">
        <p14:creationId xmlns:p14="http://schemas.microsoft.com/office/powerpoint/2010/main" val="6358438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1143000"/>
          </a:xfrm>
        </p:spPr>
        <p:txBody>
          <a:bodyPr>
            <a:normAutofit/>
          </a:bodyPr>
          <a:lstStyle/>
          <a:p>
            <a:r>
              <a:rPr lang="en-GB" sz="2900" b="1" dirty="0">
                <a:solidFill>
                  <a:schemeClr val="accent5">
                    <a:lumMod val="50000"/>
                  </a:schemeClr>
                </a:solidFill>
              </a:rPr>
              <a:t>We looked at some of the key characteristics of the area:</a:t>
            </a:r>
          </a:p>
        </p:txBody>
      </p:sp>
      <p:sp>
        <p:nvSpPr>
          <p:cNvPr id="3" name="Content Placeholder 2"/>
          <p:cNvSpPr>
            <a:spLocks noGrp="1"/>
          </p:cNvSpPr>
          <p:nvPr>
            <p:ph idx="1"/>
          </p:nvPr>
        </p:nvSpPr>
        <p:spPr>
          <a:xfrm>
            <a:off x="395536" y="1772816"/>
            <a:ext cx="8229600" cy="5733256"/>
          </a:xfrm>
        </p:spPr>
        <p:txBody>
          <a:bodyPr>
            <a:normAutofit/>
          </a:bodyPr>
          <a:lstStyle/>
          <a:p>
            <a:r>
              <a:rPr lang="en-GB" sz="2400" dirty="0">
                <a:solidFill>
                  <a:schemeClr val="accent5">
                    <a:lumMod val="50000"/>
                  </a:schemeClr>
                </a:solidFill>
                <a:latin typeface="+mj-lt"/>
              </a:rPr>
              <a:t>Some of the worst statistics on poverty in Wales and the UK</a:t>
            </a:r>
          </a:p>
          <a:p>
            <a:r>
              <a:rPr lang="en-GB" sz="2400" dirty="0">
                <a:solidFill>
                  <a:schemeClr val="accent5">
                    <a:lumMod val="50000"/>
                  </a:schemeClr>
                </a:solidFill>
                <a:latin typeface="+mj-lt"/>
              </a:rPr>
              <a:t>Significant historic development as an iron and coal settlement with it associated residual infrastructure and a large under utilised land bank</a:t>
            </a:r>
          </a:p>
          <a:p>
            <a:r>
              <a:rPr lang="en-GB" sz="2400" dirty="0">
                <a:solidFill>
                  <a:schemeClr val="accent5">
                    <a:lumMod val="50000"/>
                  </a:schemeClr>
                </a:solidFill>
                <a:latin typeface="+mj-lt"/>
              </a:rPr>
              <a:t>Cultural identity owes much to the era of early exploitation and latter developments of concentrated urban expansion </a:t>
            </a:r>
          </a:p>
          <a:p>
            <a:r>
              <a:rPr lang="en-GB" sz="2400" dirty="0">
                <a:solidFill>
                  <a:schemeClr val="accent5">
                    <a:lumMod val="50000"/>
                  </a:schemeClr>
                </a:solidFill>
                <a:latin typeface="+mj-lt"/>
              </a:rPr>
              <a:t>A unique geology</a:t>
            </a:r>
          </a:p>
          <a:p>
            <a:r>
              <a:rPr lang="en-GB" sz="2400" dirty="0">
                <a:solidFill>
                  <a:schemeClr val="accent5">
                    <a:lumMod val="50000"/>
                  </a:schemeClr>
                </a:solidFill>
                <a:latin typeface="+mj-lt"/>
              </a:rPr>
              <a:t>Dramatic landscape consisting of a matrix of man made and natural habitats, some high quality others very poor urban / fringe etc.</a:t>
            </a:r>
          </a:p>
        </p:txBody>
      </p:sp>
    </p:spTree>
    <p:extLst>
      <p:ext uri="{BB962C8B-B14F-4D97-AF65-F5344CB8AC3E}">
        <p14:creationId xmlns:p14="http://schemas.microsoft.com/office/powerpoint/2010/main" val="70815445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900" b="1" dirty="0">
                <a:solidFill>
                  <a:schemeClr val="accent5">
                    <a:lumMod val="50000"/>
                  </a:schemeClr>
                </a:solidFill>
              </a:rPr>
              <a:t>We looked at how our open spaces are currently managed:</a:t>
            </a:r>
          </a:p>
        </p:txBody>
      </p:sp>
      <p:sp>
        <p:nvSpPr>
          <p:cNvPr id="3" name="Content Placeholder 2"/>
          <p:cNvSpPr>
            <a:spLocks noGrp="1"/>
          </p:cNvSpPr>
          <p:nvPr>
            <p:ph idx="1"/>
          </p:nvPr>
        </p:nvSpPr>
        <p:spPr/>
        <p:txBody>
          <a:bodyPr>
            <a:normAutofit/>
          </a:bodyPr>
          <a:lstStyle/>
          <a:p>
            <a:r>
              <a:rPr lang="en-GB" sz="2400" dirty="0">
                <a:solidFill>
                  <a:schemeClr val="accent5">
                    <a:lumMod val="50000"/>
                  </a:schemeClr>
                </a:solidFill>
                <a:latin typeface="+mj-lt"/>
              </a:rPr>
              <a:t>Current maintenance is often reactive rather than proactive</a:t>
            </a:r>
          </a:p>
          <a:p>
            <a:r>
              <a:rPr lang="en-GB" sz="2400" dirty="0">
                <a:solidFill>
                  <a:schemeClr val="accent5">
                    <a:lumMod val="50000"/>
                  </a:schemeClr>
                </a:solidFill>
                <a:latin typeface="+mj-lt"/>
              </a:rPr>
              <a:t>Operations performed are often unnecessary while more deserving actions are often overlooked</a:t>
            </a:r>
          </a:p>
          <a:p>
            <a:r>
              <a:rPr lang="en-GB" sz="2400" dirty="0">
                <a:solidFill>
                  <a:schemeClr val="accent5">
                    <a:lumMod val="50000"/>
                  </a:schemeClr>
                </a:solidFill>
                <a:latin typeface="+mj-lt"/>
              </a:rPr>
              <a:t>A dwindling financial resource </a:t>
            </a:r>
          </a:p>
          <a:p>
            <a:r>
              <a:rPr lang="en-GB" sz="2400" dirty="0">
                <a:solidFill>
                  <a:schemeClr val="accent5">
                    <a:lumMod val="50000"/>
                  </a:schemeClr>
                </a:solidFill>
                <a:latin typeface="+mj-lt"/>
              </a:rPr>
              <a:t>Lack of prioritisation in the management of open spaces or management plans</a:t>
            </a:r>
          </a:p>
          <a:p>
            <a:r>
              <a:rPr lang="en-GB" sz="2400" dirty="0">
                <a:solidFill>
                  <a:schemeClr val="accent5">
                    <a:lumMod val="50000"/>
                  </a:schemeClr>
                </a:solidFill>
                <a:latin typeface="+mj-lt"/>
              </a:rPr>
              <a:t>More spaces to manage than is practical or resources allow</a:t>
            </a:r>
          </a:p>
          <a:p>
            <a:endParaRPr lang="en-GB" dirty="0"/>
          </a:p>
        </p:txBody>
      </p:sp>
    </p:spTree>
    <p:extLst>
      <p:ext uri="{BB962C8B-B14F-4D97-AF65-F5344CB8AC3E}">
        <p14:creationId xmlns:p14="http://schemas.microsoft.com/office/powerpoint/2010/main" val="252809463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900" b="1" dirty="0">
                <a:solidFill>
                  <a:schemeClr val="accent5">
                    <a:lumMod val="50000"/>
                  </a:schemeClr>
                </a:solidFill>
              </a:rPr>
              <a:t>What is kind of Open Space?</a:t>
            </a:r>
          </a:p>
        </p:txBody>
      </p:sp>
      <p:sp>
        <p:nvSpPr>
          <p:cNvPr id="3" name="Content Placeholder 2"/>
          <p:cNvSpPr>
            <a:spLocks noGrp="1"/>
          </p:cNvSpPr>
          <p:nvPr>
            <p:ph idx="1"/>
          </p:nvPr>
        </p:nvSpPr>
        <p:spPr/>
        <p:txBody>
          <a:bodyPr>
            <a:normAutofit fontScale="92500" lnSpcReduction="20000"/>
          </a:bodyPr>
          <a:lstStyle/>
          <a:p>
            <a:pPr marL="0" indent="0">
              <a:buNone/>
            </a:pPr>
            <a:r>
              <a:rPr lang="en-GB" dirty="0">
                <a:solidFill>
                  <a:schemeClr val="accent5">
                    <a:lumMod val="50000"/>
                  </a:schemeClr>
                </a:solidFill>
                <a:latin typeface="+mj-lt"/>
              </a:rPr>
              <a:t>Eight types of locally important open spaces were identified: </a:t>
            </a:r>
          </a:p>
          <a:p>
            <a:pPr marL="0" indent="0">
              <a:buNone/>
            </a:pPr>
            <a:endParaRPr lang="en-GB" dirty="0">
              <a:solidFill>
                <a:schemeClr val="accent5">
                  <a:lumMod val="50000"/>
                </a:schemeClr>
              </a:solidFill>
              <a:latin typeface="+mj-lt"/>
            </a:endParaRPr>
          </a:p>
          <a:p>
            <a:pPr marL="0" indent="0" algn="ctr">
              <a:buNone/>
            </a:pPr>
            <a:r>
              <a:rPr lang="en-GB" sz="2600" dirty="0">
                <a:solidFill>
                  <a:schemeClr val="accent5">
                    <a:lumMod val="50000"/>
                  </a:schemeClr>
                </a:solidFill>
                <a:latin typeface="+mj-lt"/>
              </a:rPr>
              <a:t>allotments and community growing space</a:t>
            </a:r>
          </a:p>
          <a:p>
            <a:pPr marL="0" indent="0" algn="ctr">
              <a:buNone/>
            </a:pPr>
            <a:r>
              <a:rPr lang="en-GB" sz="2600" dirty="0">
                <a:solidFill>
                  <a:schemeClr val="accent5">
                    <a:lumMod val="50000"/>
                  </a:schemeClr>
                </a:solidFill>
                <a:latin typeface="+mj-lt"/>
              </a:rPr>
              <a:t>amenity greenspace </a:t>
            </a:r>
          </a:p>
          <a:p>
            <a:pPr marL="0" indent="0" algn="ctr">
              <a:buNone/>
            </a:pPr>
            <a:r>
              <a:rPr lang="en-GB" sz="2600" dirty="0">
                <a:solidFill>
                  <a:schemeClr val="accent5">
                    <a:lumMod val="50000"/>
                  </a:schemeClr>
                </a:solidFill>
                <a:latin typeface="+mj-lt"/>
              </a:rPr>
              <a:t>children and young people’s play space</a:t>
            </a:r>
          </a:p>
          <a:p>
            <a:pPr marL="0" indent="0" algn="ctr">
              <a:buNone/>
            </a:pPr>
            <a:r>
              <a:rPr lang="en-GB" sz="2600" dirty="0">
                <a:solidFill>
                  <a:schemeClr val="accent5">
                    <a:lumMod val="50000"/>
                  </a:schemeClr>
                </a:solidFill>
                <a:latin typeface="+mj-lt"/>
              </a:rPr>
              <a:t>civic space</a:t>
            </a:r>
          </a:p>
          <a:p>
            <a:pPr marL="0" indent="0" algn="ctr">
              <a:buNone/>
            </a:pPr>
            <a:r>
              <a:rPr lang="en-GB" sz="2600" dirty="0">
                <a:solidFill>
                  <a:schemeClr val="accent5">
                    <a:lumMod val="50000"/>
                  </a:schemeClr>
                </a:solidFill>
                <a:latin typeface="+mj-lt"/>
              </a:rPr>
              <a:t>green leisure corridors</a:t>
            </a:r>
          </a:p>
          <a:p>
            <a:pPr marL="0" indent="0" algn="ctr">
              <a:buNone/>
            </a:pPr>
            <a:r>
              <a:rPr lang="en-GB" sz="2600" dirty="0">
                <a:solidFill>
                  <a:schemeClr val="accent5">
                    <a:lumMod val="50000"/>
                  </a:schemeClr>
                </a:solidFill>
                <a:latin typeface="+mj-lt"/>
              </a:rPr>
              <a:t>multifunctional green space </a:t>
            </a:r>
          </a:p>
          <a:p>
            <a:pPr marL="0" indent="0" algn="ctr">
              <a:buNone/>
            </a:pPr>
            <a:r>
              <a:rPr lang="en-GB" sz="2600" dirty="0">
                <a:solidFill>
                  <a:schemeClr val="accent5">
                    <a:lumMod val="50000"/>
                  </a:schemeClr>
                </a:solidFill>
                <a:latin typeface="+mj-lt"/>
              </a:rPr>
              <a:t>natural/semi natural greenspace</a:t>
            </a:r>
          </a:p>
          <a:p>
            <a:pPr marL="0" indent="0" algn="ctr">
              <a:buNone/>
            </a:pPr>
            <a:r>
              <a:rPr lang="en-GB" sz="2600" dirty="0">
                <a:solidFill>
                  <a:schemeClr val="accent5">
                    <a:lumMod val="50000"/>
                  </a:schemeClr>
                </a:solidFill>
                <a:latin typeface="+mj-lt"/>
              </a:rPr>
              <a:t>outdoor sports areas and pitches </a:t>
            </a:r>
          </a:p>
          <a:p>
            <a:pPr marL="0" indent="0" algn="ctr">
              <a:buNone/>
            </a:pPr>
            <a:r>
              <a:rPr lang="en-GB" sz="2600" dirty="0">
                <a:solidFill>
                  <a:schemeClr val="accent5">
                    <a:lumMod val="50000"/>
                  </a:schemeClr>
                </a:solidFill>
                <a:latin typeface="+mj-lt"/>
              </a:rPr>
              <a:t>public parks and gardens</a:t>
            </a:r>
          </a:p>
        </p:txBody>
      </p:sp>
    </p:spTree>
    <p:extLst>
      <p:ext uri="{BB962C8B-B14F-4D97-AF65-F5344CB8AC3E}">
        <p14:creationId xmlns:p14="http://schemas.microsoft.com/office/powerpoint/2010/main" val="127223068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64904"/>
            <a:ext cx="8229600" cy="1143000"/>
          </a:xfrm>
        </p:spPr>
        <p:txBody>
          <a:bodyPr>
            <a:normAutofit fontScale="90000"/>
          </a:bodyPr>
          <a:lstStyle/>
          <a:p>
            <a:pPr algn="ctr"/>
            <a:r>
              <a:rPr lang="en-GB" sz="2900" b="1" dirty="0">
                <a:solidFill>
                  <a:schemeClr val="accent5">
                    <a:lumMod val="50000"/>
                  </a:schemeClr>
                </a:solidFill>
              </a:rPr>
              <a:t>We looked at how each type of open space is distributed across all the wards by carrying out an on site audit</a:t>
            </a:r>
          </a:p>
        </p:txBody>
      </p:sp>
    </p:spTree>
    <p:extLst>
      <p:ext uri="{BB962C8B-B14F-4D97-AF65-F5344CB8AC3E}">
        <p14:creationId xmlns:p14="http://schemas.microsoft.com/office/powerpoint/2010/main" val="3469700746"/>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3_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499d3b-94a8-4059-8763-489d4400b14a" ContentTypeId="0x01010067EB80C5FE939D4A9B3D8BA62129B7F501" PreviousValue="false"/>
</file>

<file path=customXml/item2.xml><?xml version="1.0" encoding="utf-8"?>
<ct:contentTypeSchema xmlns:ct="http://schemas.microsoft.com/office/2006/metadata/contentType" xmlns:ma="http://schemas.microsoft.com/office/2006/metadata/properties/metaAttributes" ct:_="" ma:_="" ma:contentTypeName="NRW Word Document" ma:contentTypeID="0x01010067EB80C5FE939D4A9B3D8BA62129B7F501001198C11E11A7CB40A990F68CEC9F4B59" ma:contentTypeVersion="16" ma:contentTypeDescription="" ma:contentTypeScope="" ma:versionID="02368eac871496a93c3ae0b7be2dc835">
  <xsd:schema xmlns:xsd="http://www.w3.org/2001/XMLSchema" xmlns:xs="http://www.w3.org/2001/XMLSchema" xmlns:p="http://schemas.microsoft.com/office/2006/metadata/properties" xmlns:ns2="9be56660-2c31-41ef-bc00-23e72f632f2a" targetNamespace="http://schemas.microsoft.com/office/2006/metadata/properties" ma:root="true" ma:fieldsID="787d2c663290cb73b343b35e1ed78485" ns2:_="">
    <xsd:import namespace="9be56660-2c31-41ef-bc00-23e72f632f2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56660-2c31-41ef-bc00-23e72f632f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9be56660-2c31-41ef-bc00-23e72f632f2a" xsi:nil="true"/>
    <_dlc_DocIdUrl xmlns="9be56660-2c31-41ef-bc00-23e72f632f2a">
      <Url xsi:nil="true"/>
      <Description xsi:nil="true"/>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DE702C-E56F-452B-9120-6502E9B94E80}">
  <ds:schemaRefs>
    <ds:schemaRef ds:uri="Microsoft.SharePoint.Taxonomy.ContentTypeSync"/>
  </ds:schemaRefs>
</ds:datastoreItem>
</file>

<file path=customXml/itemProps2.xml><?xml version="1.0" encoding="utf-8"?>
<ds:datastoreItem xmlns:ds="http://schemas.openxmlformats.org/officeDocument/2006/customXml" ds:itemID="{8BFCD331-D3C0-414D-ABA7-30B3041E86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56660-2c31-41ef-bc00-23e72f632f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2295F6-F1EB-4A40-AA50-180295B2E8A7}">
  <ds:schemaRefs>
    <ds:schemaRef ds:uri="http://schemas.microsoft.com/office/2006/documentManagement/types"/>
    <ds:schemaRef ds:uri="http://purl.org/dc/dcmitype/"/>
    <ds:schemaRef ds:uri="9be56660-2c31-41ef-bc00-23e72f632f2a"/>
    <ds:schemaRef ds:uri="http://schemas.openxmlformats.org/package/2006/metadata/core-properties"/>
    <ds:schemaRef ds:uri="http://purl.org/dc/terms/"/>
    <ds:schemaRef ds:uri="http://purl.org/dc/elements/1.1/"/>
    <ds:schemaRef ds:uri="http://schemas.microsoft.com/office/infopath/2007/PartnerControls"/>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73847222-E2D4-405E-9F81-FE081D784315}">
  <ds:schemaRefs>
    <ds:schemaRef ds:uri="http://schemas.microsoft.com/sharepoint/events"/>
  </ds:schemaRefs>
</ds:datastoreItem>
</file>

<file path=customXml/itemProps5.xml><?xml version="1.0" encoding="utf-8"?>
<ds:datastoreItem xmlns:ds="http://schemas.openxmlformats.org/officeDocument/2006/customXml" ds:itemID="{4A89C6F2-0D8C-4C8C-9E24-BE75F82A13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5630</TotalTime>
  <Words>1263</Words>
  <Application>Microsoft Office PowerPoint</Application>
  <PresentationFormat>On-screen Show (4:3)</PresentationFormat>
  <Paragraphs>127</Paragraphs>
  <Slides>56</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56</vt:i4>
      </vt:variant>
    </vt:vector>
  </HeadingPairs>
  <TitlesOfParts>
    <vt:vector size="64" baseType="lpstr">
      <vt:lpstr>Arial</vt:lpstr>
      <vt:lpstr>Calibri</vt:lpstr>
      <vt:lpstr>Constantia</vt:lpstr>
      <vt:lpstr>Wingdings 2</vt:lpstr>
      <vt:lpstr>Flow</vt:lpstr>
      <vt:lpstr>1_Flow</vt:lpstr>
      <vt:lpstr>2_Flow</vt:lpstr>
      <vt:lpstr>3_Flow</vt:lpstr>
      <vt:lpstr>PowerPoint Presentation</vt:lpstr>
      <vt:lpstr> Why an Open Space Strategy? </vt:lpstr>
      <vt:lpstr>Which guidance have we used?</vt:lpstr>
      <vt:lpstr>What does an Open Space Strategy Do?</vt:lpstr>
      <vt:lpstr>We looked at legislation and policies that would help identify and shape the key functions, characteristics and management of open spaces within the local area </vt:lpstr>
      <vt:lpstr>We looked at some of the key characteristics of the area:</vt:lpstr>
      <vt:lpstr>We looked at how our open spaces are currently managed:</vt:lpstr>
      <vt:lpstr>What is kind of Open Space?</vt:lpstr>
      <vt:lpstr>We looked at how each type of open space is distributed across all the wards by carrying out an on site audit</vt:lpstr>
      <vt:lpstr>PowerPoint Presentation</vt:lpstr>
      <vt:lpstr>PowerPoint Presentation</vt:lpstr>
      <vt:lpstr>PowerPoint Presentation</vt:lpstr>
      <vt:lpstr>PowerPoint Presentation</vt:lpstr>
      <vt:lpstr>PowerPoint Presentation</vt:lpstr>
      <vt:lpstr>PowerPoint Presentation</vt:lpstr>
      <vt:lpstr>Results from site surveys </vt:lpstr>
      <vt:lpstr>Distribution of Public Parks and Gardens</vt:lpstr>
      <vt:lpstr>Distribution of Allotment Gardens</vt:lpstr>
      <vt:lpstr>Distribution of Civic Space</vt:lpstr>
      <vt:lpstr>Distribution of natural /semi natural greenspace</vt:lpstr>
      <vt:lpstr>Distribution of outdoor sports area /pitches</vt:lpstr>
      <vt:lpstr>PowerPoint Presentation</vt:lpstr>
      <vt:lpstr>Distribution of amenity greenspace</vt:lpstr>
      <vt:lpstr>Distribution of children and young persons play space</vt:lpstr>
      <vt:lpstr>Spaces with high nature conservation value</vt:lpstr>
      <vt:lpstr>Spaces receiving vandalism/anti-social behaviour</vt:lpstr>
      <vt:lpstr>PowerPoint Presentation</vt:lpstr>
      <vt:lpstr>PowerPoint Presentation</vt:lpstr>
      <vt:lpstr>We worked with Voluntary Action Merthyr Tydfil (VAMT)  (an umbrella organisation for community organisations and charities representing the voluntary sector within Merthyr Tydfil)  Public consultation involved advertisement and promotion, attendance at public events, and group and school consultations</vt:lpstr>
      <vt:lpstr>Overview of public consultation exercises </vt:lpstr>
      <vt:lpstr>We asked people at many different venues………</vt:lpstr>
      <vt:lpstr>We used questionnaires………</vt:lpstr>
      <vt:lpstr>Specific groups that were considered hard to reach but necessary to hear their views were targeted for the purpose of the public consultation exercise.  All schools were offered the opportunity to participate.   The process used a number of preference and likes stickers to generate popular generic results.  </vt:lpstr>
      <vt:lpstr>We asked schools………</vt:lpstr>
      <vt:lpstr> This is what we found out……………</vt:lpstr>
      <vt:lpstr>How frequently do you use open space?</vt:lpstr>
      <vt:lpstr>Which spaces would you like to see more of?</vt:lpstr>
      <vt:lpstr>What would you like to see more of in open spaces?</vt:lpstr>
      <vt:lpstr>What do you not like about open spaces?</vt:lpstr>
      <vt:lpstr>We wanted to establish if there was a correlation between statistics on health, age, employment, car ownership and the availability  of different types open spaces and the qualities they possess </vt:lpstr>
      <vt:lpstr>PowerPoint Presentation</vt:lpstr>
      <vt:lpstr>PowerPoint Presentation</vt:lpstr>
      <vt:lpstr>PowerPoint Presentation</vt:lpstr>
      <vt:lpstr>In order to measure the quantity, accessibility and quality of open spaces we used nationally recognised standards and where necessary set local standards </vt:lpstr>
      <vt:lpstr>Our Open Space Standards consist of:</vt:lpstr>
      <vt:lpstr>All our standards for open space in Merthyr Tydfil can be found in:</vt:lpstr>
      <vt:lpstr>Who has access?</vt:lpstr>
      <vt:lpstr>To which type of space?</vt:lpstr>
      <vt:lpstr>What about the quality of our open spaces?</vt:lpstr>
      <vt:lpstr>This is what we found…………..</vt:lpstr>
      <vt:lpstr>What were the most common reasons for failure?</vt:lpstr>
      <vt:lpstr>What measures or actions are recommended ?</vt:lpstr>
      <vt:lpstr>An example of: Quantity provision and deficit Gurnos</vt:lpstr>
      <vt:lpstr>Ward action plans</vt:lpstr>
      <vt:lpstr>What is happening next? Action Plans</vt:lpstr>
      <vt:lpstr>Diolch Thank you yourspace@merthyr.gov.uk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Space</dc:title>
  <dc:creator>Bramley, Tom</dc:creator>
  <cp:lastModifiedBy>Evans, Alison</cp:lastModifiedBy>
  <cp:revision>309</cp:revision>
  <dcterms:created xsi:type="dcterms:W3CDTF">2012-11-22T08:08:57Z</dcterms:created>
  <dcterms:modified xsi:type="dcterms:W3CDTF">2017-10-11T12:49:38Z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0x01010067EB80C5FE939D4A9B3D8BA62129B7F501001198C11E11A7CB40A990F68CEC9F4B59</vt:lpwstr>
  </property>
  <property fmtid="{D5CDD505-2E9C-101B-9397-08002B2CF9AE}" pid="3" name="_dlc_DocIdItemGuid">
    <vt:lpwstr>04e42741-0ba1-4cff-a26e-76ee33464101</vt:lpwstr>
  </property>
</Properties>
</file>