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6"/>
  </p:sldMasterIdLst>
  <p:notesMasterIdLst>
    <p:notesMasterId r:id="rId32"/>
  </p:notesMasterIdLst>
  <p:sldIdLst>
    <p:sldId id="273" r:id="rId7"/>
    <p:sldId id="435" r:id="rId8"/>
    <p:sldId id="433" r:id="rId9"/>
    <p:sldId id="434" r:id="rId10"/>
    <p:sldId id="409" r:id="rId11"/>
    <p:sldId id="410" r:id="rId12"/>
    <p:sldId id="438" r:id="rId13"/>
    <p:sldId id="412" r:id="rId14"/>
    <p:sldId id="419" r:id="rId15"/>
    <p:sldId id="425" r:id="rId16"/>
    <p:sldId id="423" r:id="rId17"/>
    <p:sldId id="436" r:id="rId18"/>
    <p:sldId id="440" r:id="rId19"/>
    <p:sldId id="441" r:id="rId20"/>
    <p:sldId id="426" r:id="rId21"/>
    <p:sldId id="348" r:id="rId22"/>
    <p:sldId id="428" r:id="rId23"/>
    <p:sldId id="429" r:id="rId24"/>
    <p:sldId id="430" r:id="rId25"/>
    <p:sldId id="442" r:id="rId26"/>
    <p:sldId id="432" r:id="rId27"/>
    <p:sldId id="443" r:id="rId28"/>
    <p:sldId id="437" r:id="rId29"/>
    <p:sldId id="439" r:id="rId30"/>
    <p:sldId id="414" r:id="rId31"/>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1071">
          <p15:clr>
            <a:srgbClr val="A4A3A4"/>
          </p15:clr>
        </p15:guide>
        <p15:guide id="4" orient="horz" pos="1253">
          <p15:clr>
            <a:srgbClr val="A4A3A4"/>
          </p15:clr>
        </p15:guide>
        <p15:guide id="5" orient="horz" pos="4270">
          <p15:clr>
            <a:srgbClr val="A4A3A4"/>
          </p15:clr>
        </p15:guide>
        <p15:guide id="6" orient="horz" pos="935">
          <p15:clr>
            <a:srgbClr val="A4A3A4"/>
          </p15:clr>
        </p15:guide>
        <p15:guide id="7" orient="horz" pos="2523">
          <p15:clr>
            <a:srgbClr val="A4A3A4"/>
          </p15:clr>
        </p15:guide>
        <p15:guide id="8" orient="horz" pos="1661">
          <p15:clr>
            <a:srgbClr val="A4A3A4"/>
          </p15:clr>
        </p15:guide>
        <p15:guide id="9" orient="horz" pos="4065">
          <p15:clr>
            <a:srgbClr val="A4A3A4"/>
          </p15:clr>
        </p15:guide>
        <p15:guide id="10" pos="204">
          <p15:clr>
            <a:srgbClr val="A4A3A4"/>
          </p15:clr>
        </p15:guide>
        <p15:guide id="11" pos="5556">
          <p15:clr>
            <a:srgbClr val="A4A3A4"/>
          </p15:clr>
        </p15:guide>
        <p15:guide id="12" pos="2880">
          <p15:clr>
            <a:srgbClr val="A4A3A4"/>
          </p15:clr>
        </p15:guide>
        <p15:guide id="13" pos="4343">
          <p15:clr>
            <a:srgbClr val="A4A3A4"/>
          </p15:clr>
        </p15:guide>
        <p15:guide id="14" pos="5692">
          <p15:clr>
            <a:srgbClr val="A4A3A4"/>
          </p15:clr>
        </p15:guide>
        <p15:guide id="15" pos="4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A5"/>
    <a:srgbClr val="A9251E"/>
    <a:srgbClr val="007DDA"/>
    <a:srgbClr val="2D962D"/>
    <a:srgbClr val="3C3C41"/>
    <a:srgbClr val="005541"/>
    <a:srgbClr val="95959D"/>
    <a:srgbClr val="82D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3" autoAdjust="0"/>
    <p:restoredTop sz="77712" autoAdjust="0"/>
  </p:normalViewPr>
  <p:slideViewPr>
    <p:cSldViewPr>
      <p:cViewPr varScale="1">
        <p:scale>
          <a:sx n="57" d="100"/>
          <a:sy n="57" d="100"/>
        </p:scale>
        <p:origin x="1494" y="72"/>
      </p:cViewPr>
      <p:guideLst>
        <p:guide orient="horz" pos="2160"/>
        <p:guide orient="horz" pos="300"/>
        <p:guide orient="horz" pos="1071"/>
        <p:guide orient="horz" pos="1253"/>
        <p:guide orient="horz" pos="4270"/>
        <p:guide orient="horz" pos="935"/>
        <p:guide orient="horz" pos="2523"/>
        <p:guide orient="horz" pos="1661"/>
        <p:guide orient="horz" pos="4065"/>
        <p:guide pos="204"/>
        <p:guide pos="5556"/>
        <p:guide pos="2880"/>
        <p:guide pos="4343"/>
        <p:guide pos="5692"/>
        <p:guide pos="439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Afon</a:t>
            </a:r>
            <a:r>
              <a:rPr lang="en-US" b="1" baseline="0"/>
              <a:t> Elwy mean flow (</a:t>
            </a:r>
            <a:r>
              <a:rPr lang="en-GB" sz="1400" b="1" i="0" u="none" strike="noStrike" baseline="0">
                <a:effectLst/>
              </a:rPr>
              <a:t>m³/s) at Pont y Gwyddel during November 2012</a:t>
            </a:r>
            <a:endParaRPr lang="en-US" b="1"/>
          </a:p>
        </c:rich>
      </c:tx>
      <c:layout>
        <c:manualLayout>
          <c:xMode val="edge"/>
          <c:yMode val="edge"/>
          <c:x val="0.22111582604675542"/>
          <c:y val="1.18191610986721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Sheet1!$E$4</c:f>
              <c:strCache>
                <c:ptCount val="1"/>
              </c:strCache>
            </c:strRef>
          </c:tx>
          <c:spPr>
            <a:ln w="28575" cap="rnd">
              <a:solidFill>
                <a:srgbClr val="0091A5"/>
              </a:solidFill>
              <a:round/>
            </a:ln>
            <a:effectLst/>
          </c:spPr>
          <c:marker>
            <c:symbol val="none"/>
          </c:marker>
          <c:cat>
            <c:numRef>
              <c:f>Sheet1!$D$5:$D$34</c:f>
              <c:numCache>
                <c:formatCode>m/d/yyyy</c:formatCode>
                <c:ptCount val="30"/>
                <c:pt idx="0">
                  <c:v>41214</c:v>
                </c:pt>
                <c:pt idx="1">
                  <c:v>41215</c:v>
                </c:pt>
                <c:pt idx="2">
                  <c:v>41216</c:v>
                </c:pt>
                <c:pt idx="3">
                  <c:v>41217</c:v>
                </c:pt>
                <c:pt idx="4">
                  <c:v>41218</c:v>
                </c:pt>
                <c:pt idx="5">
                  <c:v>41219</c:v>
                </c:pt>
                <c:pt idx="6">
                  <c:v>41220</c:v>
                </c:pt>
                <c:pt idx="7">
                  <c:v>41221</c:v>
                </c:pt>
                <c:pt idx="8">
                  <c:v>41222</c:v>
                </c:pt>
                <c:pt idx="9">
                  <c:v>41223</c:v>
                </c:pt>
                <c:pt idx="10">
                  <c:v>41224</c:v>
                </c:pt>
                <c:pt idx="11">
                  <c:v>41225</c:v>
                </c:pt>
                <c:pt idx="12">
                  <c:v>41226</c:v>
                </c:pt>
                <c:pt idx="13">
                  <c:v>41227</c:v>
                </c:pt>
                <c:pt idx="14">
                  <c:v>41228</c:v>
                </c:pt>
                <c:pt idx="15">
                  <c:v>41229</c:v>
                </c:pt>
                <c:pt idx="16">
                  <c:v>41230</c:v>
                </c:pt>
                <c:pt idx="17">
                  <c:v>41231</c:v>
                </c:pt>
                <c:pt idx="18">
                  <c:v>41232</c:v>
                </c:pt>
                <c:pt idx="19">
                  <c:v>41233</c:v>
                </c:pt>
                <c:pt idx="20">
                  <c:v>41234</c:v>
                </c:pt>
                <c:pt idx="21">
                  <c:v>41235</c:v>
                </c:pt>
                <c:pt idx="22">
                  <c:v>41236</c:v>
                </c:pt>
                <c:pt idx="23">
                  <c:v>41237</c:v>
                </c:pt>
                <c:pt idx="24">
                  <c:v>41238</c:v>
                </c:pt>
                <c:pt idx="25">
                  <c:v>41239</c:v>
                </c:pt>
                <c:pt idx="26">
                  <c:v>41240</c:v>
                </c:pt>
                <c:pt idx="27">
                  <c:v>41241</c:v>
                </c:pt>
                <c:pt idx="28">
                  <c:v>41242</c:v>
                </c:pt>
                <c:pt idx="29">
                  <c:v>41243</c:v>
                </c:pt>
              </c:numCache>
            </c:numRef>
          </c:cat>
          <c:val>
            <c:numRef>
              <c:f>Sheet1!$E$5:$E$34</c:f>
              <c:numCache>
                <c:formatCode>General</c:formatCode>
                <c:ptCount val="30"/>
                <c:pt idx="0">
                  <c:v>4.2</c:v>
                </c:pt>
                <c:pt idx="1">
                  <c:v>4.4000000000000004</c:v>
                </c:pt>
                <c:pt idx="2">
                  <c:v>6.13</c:v>
                </c:pt>
                <c:pt idx="3">
                  <c:v>6.95</c:v>
                </c:pt>
                <c:pt idx="4">
                  <c:v>5.26</c:v>
                </c:pt>
                <c:pt idx="5">
                  <c:v>4.67</c:v>
                </c:pt>
                <c:pt idx="6">
                  <c:v>4.2</c:v>
                </c:pt>
                <c:pt idx="7">
                  <c:v>3.67</c:v>
                </c:pt>
                <c:pt idx="8">
                  <c:v>3.9</c:v>
                </c:pt>
                <c:pt idx="9">
                  <c:v>3.71</c:v>
                </c:pt>
                <c:pt idx="10">
                  <c:v>3.45</c:v>
                </c:pt>
                <c:pt idx="11">
                  <c:v>3.99</c:v>
                </c:pt>
                <c:pt idx="12">
                  <c:v>3.65</c:v>
                </c:pt>
                <c:pt idx="13">
                  <c:v>2.91</c:v>
                </c:pt>
                <c:pt idx="14">
                  <c:v>2.69</c:v>
                </c:pt>
                <c:pt idx="15">
                  <c:v>3.04</c:v>
                </c:pt>
                <c:pt idx="16">
                  <c:v>4.22</c:v>
                </c:pt>
                <c:pt idx="17">
                  <c:v>3.4</c:v>
                </c:pt>
                <c:pt idx="18">
                  <c:v>5.26</c:v>
                </c:pt>
                <c:pt idx="19">
                  <c:v>5.48</c:v>
                </c:pt>
                <c:pt idx="20">
                  <c:v>4.8899999999999997</c:v>
                </c:pt>
                <c:pt idx="21">
                  <c:v>18.5</c:v>
                </c:pt>
                <c:pt idx="22">
                  <c:v>10.4</c:v>
                </c:pt>
                <c:pt idx="23">
                  <c:v>14.2</c:v>
                </c:pt>
                <c:pt idx="24">
                  <c:v>23.7</c:v>
                </c:pt>
                <c:pt idx="25">
                  <c:v>94.4</c:v>
                </c:pt>
                <c:pt idx="26">
                  <c:v>62.3</c:v>
                </c:pt>
                <c:pt idx="27">
                  <c:v>19.600000000000001</c:v>
                </c:pt>
                <c:pt idx="28">
                  <c:v>12.8</c:v>
                </c:pt>
                <c:pt idx="29">
                  <c:v>9.6300000000000008</c:v>
                </c:pt>
              </c:numCache>
            </c:numRef>
          </c:val>
          <c:smooth val="0"/>
          <c:extLst>
            <c:ext xmlns:c16="http://schemas.microsoft.com/office/drawing/2014/chart" uri="{C3380CC4-5D6E-409C-BE32-E72D297353CC}">
              <c16:uniqueId val="{00000000-F678-4A9B-B290-AA92084BEFF1}"/>
            </c:ext>
          </c:extLst>
        </c:ser>
        <c:dLbls>
          <c:showLegendKey val="0"/>
          <c:showVal val="0"/>
          <c:showCatName val="0"/>
          <c:showSerName val="0"/>
          <c:showPercent val="0"/>
          <c:showBubbleSize val="0"/>
        </c:dLbls>
        <c:smooth val="0"/>
        <c:axId val="92548568"/>
        <c:axId val="92548960"/>
      </c:lineChart>
      <c:dateAx>
        <c:axId val="9254856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548960"/>
        <c:crosses val="autoZero"/>
        <c:auto val="1"/>
        <c:lblOffset val="100"/>
        <c:baseTimeUnit val="days"/>
      </c:dateAx>
      <c:valAx>
        <c:axId val="9254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m³/s</a:t>
                </a:r>
                <a:r>
                  <a:rPr lang="en-GB" sz="1400" baseline="0"/>
                  <a:t> </a:t>
                </a:r>
                <a:endParaRPr lang="en-GB" sz="1400"/>
              </a:p>
            </c:rich>
          </c:tx>
          <c:layout>
            <c:manualLayout>
              <c:xMode val="edge"/>
              <c:yMode val="edge"/>
              <c:x val="1.0731026805515917E-2"/>
              <c:y val="0.3565524814872406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548568"/>
        <c:crosses val="autoZero"/>
        <c:crossBetween val="between"/>
      </c:valAx>
      <c:spPr>
        <a:noFill/>
        <a:ln>
          <a:noFill/>
        </a:ln>
        <a:effectLst/>
      </c:spPr>
    </c:plotArea>
    <c:plotVisOnly val="1"/>
    <c:dispBlanksAs val="gap"/>
    <c:showDLblsOverMax val="0"/>
  </c:chart>
  <c:spPr>
    <a:noFill/>
    <a:ln w="28575">
      <a:solidFill>
        <a:srgbClr val="0091A5"/>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515" cy="4967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002" y="0"/>
            <a:ext cx="2890514" cy="496732"/>
          </a:xfrm>
          <a:prstGeom prst="rect">
            <a:avLst/>
          </a:prstGeom>
        </p:spPr>
        <p:txBody>
          <a:bodyPr vert="horz" lIns="91440" tIns="45720" rIns="91440" bIns="45720" rtlCol="0"/>
          <a:lstStyle>
            <a:lvl1pPr algn="r">
              <a:defRPr sz="1200"/>
            </a:lvl1pPr>
          </a:lstStyle>
          <a:p>
            <a:fld id="{19158BCB-96AE-480E-B950-B38D6A9DA677}" type="datetimeFigureOut">
              <a:rPr lang="en-GB" smtClean="0"/>
              <a:t>02/10/2017</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437" y="4714953"/>
            <a:ext cx="5336214" cy="44673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309"/>
            <a:ext cx="2890515" cy="4967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002" y="9428309"/>
            <a:ext cx="2890514" cy="496731"/>
          </a:xfrm>
          <a:prstGeom prst="rect">
            <a:avLst/>
          </a:prstGeom>
        </p:spPr>
        <p:txBody>
          <a:bodyPr vert="horz" lIns="91440" tIns="45720" rIns="91440" bIns="45720" rtlCol="0" anchor="b"/>
          <a:lstStyle>
            <a:lvl1pPr algn="r">
              <a:defRPr sz="1200"/>
            </a:lvl1pPr>
          </a:lstStyle>
          <a:p>
            <a:fld id="{9F36E6A4-55B7-42F1-9F58-6BBDBC7E90C5}" type="slidenum">
              <a:rPr lang="en-GB" smtClean="0"/>
              <a:t>‹#›</a:t>
            </a:fld>
            <a:endParaRPr lang="en-GB"/>
          </a:p>
        </p:txBody>
      </p:sp>
    </p:spTree>
    <p:extLst>
      <p:ext uri="{BB962C8B-B14F-4D97-AF65-F5344CB8AC3E}">
        <p14:creationId xmlns:p14="http://schemas.microsoft.com/office/powerpoint/2010/main" val="29086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BF5F3-BA1B-481C-94C3-721C5970C020}" type="slidenum">
              <a:rPr lang="en-GB" smtClean="0"/>
              <a:pPr/>
              <a:t>1</a:t>
            </a:fld>
            <a:endParaRPr lang="en-GB"/>
          </a:p>
        </p:txBody>
      </p:sp>
    </p:spTree>
    <p:extLst>
      <p:ext uri="{BB962C8B-B14F-4D97-AF65-F5344CB8AC3E}">
        <p14:creationId xmlns:p14="http://schemas.microsoft.com/office/powerpoint/2010/main" val="209718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flood depth of 0.8 metres was recorded.</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10</a:t>
            </a:fld>
            <a:endParaRPr lang="en-GB"/>
          </a:p>
        </p:txBody>
      </p:sp>
    </p:spTree>
    <p:extLst>
      <p:ext uri="{BB962C8B-B14F-4D97-AF65-F5344CB8AC3E}">
        <p14:creationId xmlns:p14="http://schemas.microsoft.com/office/powerpoint/2010/main" val="39477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11</a:t>
            </a:fld>
            <a:endParaRPr lang="en-GB"/>
          </a:p>
        </p:txBody>
      </p:sp>
    </p:spTree>
    <p:extLst>
      <p:ext uri="{BB962C8B-B14F-4D97-AF65-F5344CB8AC3E}">
        <p14:creationId xmlns:p14="http://schemas.microsoft.com/office/powerpoint/2010/main" val="3673096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t>One member of the general public sadly lost their life as a result of the floods.</a:t>
            </a: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12</a:t>
            </a:fld>
            <a:endParaRPr lang="en-GB"/>
          </a:p>
        </p:txBody>
      </p:sp>
    </p:spTree>
    <p:extLst>
      <p:ext uri="{BB962C8B-B14F-4D97-AF65-F5344CB8AC3E}">
        <p14:creationId xmlns:p14="http://schemas.microsoft.com/office/powerpoint/2010/main" val="160663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FF0000"/>
                </a:solidFill>
              </a:rPr>
              <a:t>For further info see</a:t>
            </a:r>
            <a:r>
              <a:rPr lang="en-GB" b="0" baseline="0" dirty="0">
                <a:solidFill>
                  <a:srgbClr val="FF0000"/>
                </a:solidFill>
              </a:rPr>
              <a:t> St Asaph Data Resources KS2/3 or KS4/5.</a:t>
            </a:r>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9F36E6A4-55B7-42F1-9F58-6BBDBC7E90C5}" type="slidenum">
              <a:rPr lang="en-GB" smtClean="0"/>
              <a:t>16</a:t>
            </a:fld>
            <a:endParaRPr lang="en-GB"/>
          </a:p>
        </p:txBody>
      </p:sp>
    </p:spTree>
    <p:extLst>
      <p:ext uri="{BB962C8B-B14F-4D97-AF65-F5344CB8AC3E}">
        <p14:creationId xmlns:p14="http://schemas.microsoft.com/office/powerpoint/2010/main" val="276606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FF0000"/>
                </a:solidFill>
              </a:rPr>
              <a:t>A </a:t>
            </a:r>
            <a:r>
              <a:rPr lang="en-GB" b="0" dirty="0" err="1">
                <a:solidFill>
                  <a:srgbClr val="FF0000"/>
                </a:solidFill>
              </a:rPr>
              <a:t>cumec</a:t>
            </a:r>
            <a:r>
              <a:rPr lang="en-GB" b="0" dirty="0">
                <a:solidFill>
                  <a:srgbClr val="FF0000"/>
                </a:solidFill>
              </a:rPr>
              <a:t> is a unit used to measure the rate of flow of water </a:t>
            </a:r>
            <a:r>
              <a:rPr lang="en-GB" b="0" baseline="0" dirty="0">
                <a:solidFill>
                  <a:srgbClr val="FF0000"/>
                </a:solidFill>
              </a:rPr>
              <a:t>at that moment in time. </a:t>
            </a:r>
          </a:p>
          <a:p>
            <a:endParaRPr lang="en-GB" b="0" baseline="0" dirty="0">
              <a:solidFill>
                <a:srgbClr val="FF0000"/>
              </a:solidFill>
            </a:endParaRPr>
          </a:p>
          <a:p>
            <a:r>
              <a:rPr lang="en-GB" b="0" baseline="0" dirty="0">
                <a:solidFill>
                  <a:srgbClr val="FF0000"/>
                </a:solidFill>
              </a:rPr>
              <a:t>Different flow rates can be used for the same point in a river to produce option models for flood alleviation schemes.</a:t>
            </a:r>
            <a:endParaRPr lang="en-GB" b="0"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17</a:t>
            </a:fld>
            <a:endParaRPr lang="en-GB"/>
          </a:p>
        </p:txBody>
      </p:sp>
    </p:spTree>
    <p:extLst>
      <p:ext uri="{BB962C8B-B14F-4D97-AF65-F5344CB8AC3E}">
        <p14:creationId xmlns:p14="http://schemas.microsoft.com/office/powerpoint/2010/main" val="2646153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a detailed investigation after the flooding in 2012, NRW identified a long list of options to help improve flood protection for the city.</a:t>
            </a:r>
          </a:p>
          <a:p>
            <a:endParaRPr lang="en-GB" dirty="0"/>
          </a:p>
          <a:p>
            <a:r>
              <a:rPr lang="en-GB" dirty="0"/>
              <a:t>The options included:</a:t>
            </a:r>
          </a:p>
          <a:p>
            <a:endParaRPr lang="en-GB" dirty="0"/>
          </a:p>
          <a:p>
            <a:pPr marL="171450" indent="-171450">
              <a:buFont typeface="Arial" panose="020B0604020202020204" pitchFamily="34" charset="0"/>
              <a:buChar char="•"/>
            </a:pPr>
            <a:r>
              <a:rPr lang="en-GB" dirty="0"/>
              <a:t>Measures to store rainwater upstream and reduce flows down through the city</a:t>
            </a:r>
          </a:p>
          <a:p>
            <a:pPr marL="171450" indent="-171450">
              <a:buFont typeface="Arial" panose="020B0604020202020204" pitchFamily="34" charset="0"/>
              <a:buChar char="•"/>
            </a:pPr>
            <a:r>
              <a:rPr lang="en-GB" dirty="0"/>
              <a:t>Natural flood defence methods, such as using trees and vegetation to slow down river flows</a:t>
            </a:r>
          </a:p>
          <a:p>
            <a:pPr marL="171450" indent="-171450">
              <a:buFont typeface="Arial" panose="020B0604020202020204" pitchFamily="34" charset="0"/>
              <a:buChar char="•"/>
            </a:pPr>
            <a:r>
              <a:rPr lang="en-GB" dirty="0"/>
              <a:t>Replacing the Spring Gardens bridge to a higher height so as to not restrict flows during heavy rainfall</a:t>
            </a:r>
          </a:p>
          <a:p>
            <a:pPr marL="171450" indent="-171450">
              <a:buFont typeface="Arial" panose="020B0604020202020204" pitchFamily="34" charset="0"/>
              <a:buChar char="•"/>
            </a:pPr>
            <a:r>
              <a:rPr lang="en-GB" dirty="0"/>
              <a:t>Further raising of the existing flood defences along the River Elwy</a:t>
            </a:r>
          </a:p>
          <a:p>
            <a:pPr marL="171450" indent="-171450">
              <a:buFont typeface="Arial" panose="020B0604020202020204" pitchFamily="34" charset="0"/>
              <a:buChar char="•"/>
            </a:pPr>
            <a:endParaRPr lang="en-GB" dirty="0"/>
          </a:p>
          <a:p>
            <a:r>
              <a:rPr lang="en-GB" dirty="0"/>
              <a:t>These were initially reduced to a short list. - reviewed against cost, technical feasibility, environmental factors and ability to adapt against future climate change - before the preferred solution was selected: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Replacing</a:t>
            </a:r>
            <a:r>
              <a:rPr lang="en-GB" baseline="0" dirty="0"/>
              <a:t> </a:t>
            </a:r>
            <a:r>
              <a:rPr lang="en-GB" dirty="0"/>
              <a:t>the Spring Gardens bridge to a higher height so as to not restrict flows during heavy rainfall and the further raising of the existing flood defences along the River Elwy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20</a:t>
            </a:fld>
            <a:endParaRPr lang="en-GB"/>
          </a:p>
        </p:txBody>
      </p:sp>
    </p:spTree>
    <p:extLst>
      <p:ext uri="{BB962C8B-B14F-4D97-AF65-F5344CB8AC3E}">
        <p14:creationId xmlns:p14="http://schemas.microsoft.com/office/powerpoint/2010/main" val="278309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t>The new Flood Risk Management Scheme will</a:t>
            </a:r>
            <a:r>
              <a:rPr lang="en-GB" sz="1200" i="0" baseline="0" dirty="0"/>
              <a:t> give St. Asaph a</a:t>
            </a:r>
            <a:r>
              <a:rPr lang="en-GB" sz="1200" i="0" dirty="0"/>
              <a:t> 1 in 200 (0.5%) annual event probability standard of protection against flooding.</a:t>
            </a: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21</a:t>
            </a:fld>
            <a:endParaRPr lang="en-GB"/>
          </a:p>
        </p:txBody>
      </p:sp>
    </p:spTree>
    <p:extLst>
      <p:ext uri="{BB962C8B-B14F-4D97-AF65-F5344CB8AC3E}">
        <p14:creationId xmlns:p14="http://schemas.microsoft.com/office/powerpoint/2010/main" val="1297859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36E6A4-55B7-42F1-9F58-6BBDBC7E90C5}" type="slidenum">
              <a:rPr lang="en-GB" smtClean="0"/>
              <a:t>25</a:t>
            </a:fld>
            <a:endParaRPr lang="en-GB"/>
          </a:p>
        </p:txBody>
      </p:sp>
    </p:spTree>
    <p:extLst>
      <p:ext uri="{BB962C8B-B14F-4D97-AF65-F5344CB8AC3E}">
        <p14:creationId xmlns:p14="http://schemas.microsoft.com/office/powerpoint/2010/main" val="360834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Awarded city status as part of the Queen's Diamond Jubilee celebrations in 2012, St Asaph is a small city in North Wales, situated in the Vale of Clwyd between Denbigh and the coastal resort of Rhyl.  It is home to the smallest Cathedral in Britain and has a population of just under 3,500 according to the 2011 census. It is located on the lower reaches of the River Elwy. </a:t>
            </a:r>
          </a:p>
          <a:p>
            <a:endParaRPr lang="en-GB" b="1" dirty="0"/>
          </a:p>
        </p:txBody>
      </p:sp>
      <p:sp>
        <p:nvSpPr>
          <p:cNvPr id="4" name="Slide Number Placeholder 3"/>
          <p:cNvSpPr>
            <a:spLocks noGrp="1"/>
          </p:cNvSpPr>
          <p:nvPr>
            <p:ph type="sldNum" sz="quarter" idx="10"/>
          </p:nvPr>
        </p:nvSpPr>
        <p:spPr/>
        <p:txBody>
          <a:bodyPr/>
          <a:lstStyle/>
          <a:p>
            <a:fld id="{9F36E6A4-55B7-42F1-9F58-6BBDBC7E90C5}" type="slidenum">
              <a:rPr lang="en-GB" smtClean="0"/>
              <a:t>2</a:t>
            </a:fld>
            <a:endParaRPr lang="en-GB"/>
          </a:p>
        </p:txBody>
      </p:sp>
    </p:spTree>
    <p:extLst>
      <p:ext uri="{BB962C8B-B14F-4D97-AF65-F5344CB8AC3E}">
        <p14:creationId xmlns:p14="http://schemas.microsoft.com/office/powerpoint/2010/main" val="243606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River Elwy, a tributary of the River Clwyd comes into existence in the village of Llangernyw (South-west of St. Asaph) as three rivers converge to form the Elwy – </a:t>
            </a:r>
            <a:r>
              <a:rPr lang="en-GB" sz="1200" kern="1200" dirty="0" err="1">
                <a:solidFill>
                  <a:schemeClr val="tx1"/>
                </a:solidFill>
                <a:effectLst/>
                <a:latin typeface="+mn-lt"/>
                <a:ea typeface="+mn-ea"/>
                <a:cs typeface="+mn-cs"/>
              </a:rPr>
              <a:t>Afon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Gallen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Afon</a:t>
            </a:r>
            <a:r>
              <a:rPr lang="en-GB" sz="1200" kern="1200" dirty="0">
                <a:solidFill>
                  <a:schemeClr val="tx1"/>
                </a:solidFill>
                <a:effectLst/>
                <a:latin typeface="+mn-lt"/>
                <a:ea typeface="+mn-ea"/>
                <a:cs typeface="+mn-cs"/>
              </a:rPr>
              <a:t> Collen and the </a:t>
            </a:r>
            <a:r>
              <a:rPr lang="en-GB" sz="1200" kern="1200" dirty="0" err="1">
                <a:solidFill>
                  <a:schemeClr val="tx1"/>
                </a:solidFill>
                <a:effectLst/>
                <a:latin typeface="+mn-lt"/>
                <a:ea typeface="+mn-ea"/>
                <a:cs typeface="+mn-cs"/>
              </a:rPr>
              <a:t>Afon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Cleddwen</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Llangernyw the Elwy flows easterly to Llanfair </a:t>
            </a:r>
            <a:r>
              <a:rPr lang="en-GB" sz="1200" kern="1200" dirty="0" err="1">
                <a:solidFill>
                  <a:schemeClr val="tx1"/>
                </a:solidFill>
                <a:effectLst/>
                <a:latin typeface="+mn-lt"/>
                <a:ea typeface="+mn-ea"/>
                <a:cs typeface="+mn-cs"/>
              </a:rPr>
              <a:t>Talhairn</a:t>
            </a:r>
            <a:r>
              <a:rPr lang="en-GB" sz="1200" kern="1200" dirty="0">
                <a:solidFill>
                  <a:schemeClr val="tx1"/>
                </a:solidFill>
                <a:effectLst/>
                <a:latin typeface="+mn-lt"/>
                <a:ea typeface="+mn-ea"/>
                <a:cs typeface="+mn-cs"/>
              </a:rPr>
              <a:t> where another tributary, </a:t>
            </a:r>
            <a:r>
              <a:rPr lang="en-GB" sz="1200" kern="1200" dirty="0" err="1">
                <a:solidFill>
                  <a:schemeClr val="tx1"/>
                </a:solidFill>
                <a:effectLst/>
                <a:latin typeface="+mn-lt"/>
                <a:ea typeface="+mn-ea"/>
                <a:cs typeface="+mn-cs"/>
              </a:rPr>
              <a:t>Afon</a:t>
            </a:r>
            <a:r>
              <a:rPr lang="en-GB" sz="1200" kern="1200" dirty="0">
                <a:solidFill>
                  <a:schemeClr val="tx1"/>
                </a:solidFill>
                <a:effectLst/>
                <a:latin typeface="+mn-lt"/>
                <a:ea typeface="+mn-ea"/>
                <a:cs typeface="+mn-cs"/>
              </a:rPr>
              <a:t> Aled joins the Elwy.  After passing through </a:t>
            </a:r>
            <a:r>
              <a:rPr lang="en-GB" sz="1200" kern="1200" dirty="0" err="1">
                <a:solidFill>
                  <a:schemeClr val="tx1"/>
                </a:solidFill>
                <a:effectLst/>
                <a:latin typeface="+mn-lt"/>
                <a:ea typeface="+mn-ea"/>
                <a:cs typeface="+mn-cs"/>
              </a:rPr>
              <a:t>Bont-Newydd</a:t>
            </a:r>
            <a:r>
              <a:rPr lang="en-GB" sz="1200" kern="1200" dirty="0">
                <a:solidFill>
                  <a:schemeClr val="tx1"/>
                </a:solidFill>
                <a:effectLst/>
                <a:latin typeface="+mn-lt"/>
                <a:ea typeface="+mn-ea"/>
                <a:cs typeface="+mn-cs"/>
              </a:rPr>
              <a:t>, the Elwy turns northwards and flows through St. Asaph.  Flowing directly through the city, the Elwy is a medium sized river with a catchment area of around 250km</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when it reaches St. Asaph.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3</a:t>
            </a:fld>
            <a:endParaRPr lang="en-GB"/>
          </a:p>
        </p:txBody>
      </p:sp>
    </p:spTree>
    <p:extLst>
      <p:ext uri="{BB962C8B-B14F-4D97-AF65-F5344CB8AC3E}">
        <p14:creationId xmlns:p14="http://schemas.microsoft.com/office/powerpoint/2010/main" val="423818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Elwy has its confluence with the River Clwyd 1.8km downstream of St Asaph.</a:t>
            </a: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4</a:t>
            </a:fld>
            <a:endParaRPr lang="en-GB"/>
          </a:p>
        </p:txBody>
      </p:sp>
    </p:spTree>
    <p:extLst>
      <p:ext uri="{BB962C8B-B14F-4D97-AF65-F5344CB8AC3E}">
        <p14:creationId xmlns:p14="http://schemas.microsoft.com/office/powerpoint/2010/main" val="296461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Flood risk to the city comes predominantly from raised water levels in the River Elwy overtopping the city’s flood defences.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Historically flooding has occurred in the city in 1871, 1882 and 1896.  During the 20</a:t>
            </a:r>
            <a:r>
              <a:rPr lang="en-GB" sz="1200" b="0" kern="1200" baseline="30000" dirty="0">
                <a:solidFill>
                  <a:schemeClr val="tx1"/>
                </a:solidFill>
                <a:effectLst/>
                <a:latin typeface="+mn-lt"/>
                <a:ea typeface="+mn-ea"/>
                <a:cs typeface="+mn-cs"/>
              </a:rPr>
              <a:t>th</a:t>
            </a:r>
            <a:r>
              <a:rPr lang="en-GB" sz="1200" b="0" kern="1200" dirty="0">
                <a:solidFill>
                  <a:schemeClr val="tx1"/>
                </a:solidFill>
                <a:effectLst/>
                <a:latin typeface="+mn-lt"/>
                <a:ea typeface="+mn-ea"/>
                <a:cs typeface="+mn-cs"/>
              </a:rPr>
              <a:t> century, flooding was reported during 1913, 1964 and 1965. This prompted construction of the original defences through the city in the 1960’s.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These defences were raised again during 1975. The defences withstood all flood events </a:t>
            </a:r>
            <a:r>
              <a:rPr lang="en-GB" sz="1200" kern="1200" dirty="0">
                <a:solidFill>
                  <a:schemeClr val="tx1"/>
                </a:solidFill>
                <a:effectLst/>
                <a:latin typeface="+mn-lt"/>
                <a:ea typeface="+mn-ea"/>
                <a:cs typeface="+mn-cs"/>
              </a:rPr>
              <a:t>until the 27</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November 2012.</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5</a:t>
            </a:fld>
            <a:endParaRPr lang="en-GB"/>
          </a:p>
        </p:txBody>
      </p:sp>
    </p:spTree>
    <p:extLst>
      <p:ext uri="{BB962C8B-B14F-4D97-AF65-F5344CB8AC3E}">
        <p14:creationId xmlns:p14="http://schemas.microsoft.com/office/powerpoint/2010/main" val="23574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flooding in November 2012 occurred when prolonged, intense rainfall fell over the catchment.  During the early hours of Tuesday the 27th November 2012, the defences were overwhelmed when the Elwy rose 3 metres above its normal level. </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6</a:t>
            </a:fld>
            <a:endParaRPr lang="en-GB"/>
          </a:p>
        </p:txBody>
      </p:sp>
    </p:spTree>
    <p:extLst>
      <p:ext uri="{BB962C8B-B14F-4D97-AF65-F5344CB8AC3E}">
        <p14:creationId xmlns:p14="http://schemas.microsoft.com/office/powerpoint/2010/main" val="37878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Aerial footage of St Asaph shows </a:t>
            </a:r>
            <a:r>
              <a:rPr lang="en-GB">
                <a:effectLst/>
              </a:rPr>
              <a:t>the extent </a:t>
            </a:r>
            <a:r>
              <a:rPr lang="en-GB" dirty="0">
                <a:effectLst/>
              </a:rPr>
              <a:t>of the flooding in the city as affected residents take shelter in a </a:t>
            </a:r>
            <a:r>
              <a:rPr lang="en-GB">
                <a:effectLst/>
              </a:rPr>
              <a:t>leisure centre.</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7</a:t>
            </a:fld>
            <a:endParaRPr lang="en-GB"/>
          </a:p>
        </p:txBody>
      </p:sp>
    </p:spTree>
    <p:extLst>
      <p:ext uri="{BB962C8B-B14F-4D97-AF65-F5344CB8AC3E}">
        <p14:creationId xmlns:p14="http://schemas.microsoft.com/office/powerpoint/2010/main" val="359146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Initial reports from site stated that flooding began to occur downstream of the A55 with water spilling into the Spring Gardens area.</a:t>
            </a:r>
            <a:r>
              <a:rPr lang="en-GB"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area was then cut off as upstream sections flooded. Out of bank water, was fast flowing and all areas affected were quickly inundated.</a:t>
            </a: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8</a:t>
            </a:fld>
            <a:endParaRPr lang="en-GB"/>
          </a:p>
        </p:txBody>
      </p:sp>
    </p:spTree>
    <p:extLst>
      <p:ext uri="{BB962C8B-B14F-4D97-AF65-F5344CB8AC3E}">
        <p14:creationId xmlns:p14="http://schemas.microsoft.com/office/powerpoint/2010/main" val="2682539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322 homes, 32 businesses and 70 caravans within the city were flooded. </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9</a:t>
            </a:fld>
            <a:endParaRPr lang="en-GB"/>
          </a:p>
        </p:txBody>
      </p:sp>
    </p:spTree>
    <p:extLst>
      <p:ext uri="{BB962C8B-B14F-4D97-AF65-F5344CB8AC3E}">
        <p14:creationId xmlns:p14="http://schemas.microsoft.com/office/powerpoint/2010/main" val="4284304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685800" y="1983358"/>
            <a:ext cx="7772400" cy="1470025"/>
          </a:xfrm>
        </p:spPr>
        <p:txBody>
          <a:bodyPr>
            <a:noAutofit/>
          </a:bodyPr>
          <a:lstStyle>
            <a:lvl1pPr algn="ctr">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726557"/>
            <a:ext cx="64008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pPr algn="r"/>
            <a:fld id="{95B698E4-0AB5-410A-A0CD-38C73D25D732}" type="datetime3">
              <a:rPr lang="en-GB" smtClean="0"/>
              <a:pPr algn="r"/>
              <a:t>2 October, 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pPr algn="r"/>
            <a:fld id="{1EB79DAB-90E4-4F14-9B31-761BB9951B41}" type="slidenum">
              <a:rPr lang="en-GB" smtClean="0"/>
              <a:pPr algn="r"/>
              <a:t>‹#›</a:t>
            </a:fld>
            <a:endParaRPr lang="en-GB"/>
          </a:p>
        </p:txBody>
      </p:sp>
    </p:spTree>
    <p:extLst>
      <p:ext uri="{BB962C8B-B14F-4D97-AF65-F5344CB8AC3E}">
        <p14:creationId xmlns:p14="http://schemas.microsoft.com/office/powerpoint/2010/main" val="115930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49" y="476249"/>
            <a:ext cx="6570663" cy="1223963"/>
          </a:xfrm>
        </p:spPr>
        <p:txBody>
          <a:bodyPr vert="horz" lIns="0" tIns="0" rIns="0" bIns="0" rtlCol="0" anchor="ctr">
            <a:noAutofit/>
          </a:bodyPr>
          <a:lstStyle>
            <a:lvl1pPr>
              <a:defRPr lang="en-GB"/>
            </a:lvl1pPr>
          </a:lstStyle>
          <a:p>
            <a:pPr lvl="0"/>
            <a:r>
              <a:rPr lang="en-US" dirty="0"/>
              <a:t>Click to edit Master title style</a:t>
            </a:r>
            <a:endParaRPr lang="en-GB" dirty="0"/>
          </a:p>
        </p:txBody>
      </p:sp>
      <p:sp>
        <p:nvSpPr>
          <p:cNvPr id="3" name="Picture Placeholder 2"/>
          <p:cNvSpPr>
            <a:spLocks noGrp="1"/>
          </p:cNvSpPr>
          <p:nvPr>
            <p:ph type="pic" idx="1"/>
          </p:nvPr>
        </p:nvSpPr>
        <p:spPr>
          <a:xfrm>
            <a:off x="323849" y="1989138"/>
            <a:ext cx="6570663"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6980238" y="1989138"/>
            <a:ext cx="1839912"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lgn="r">
              <a:defRPr/>
            </a:lvl1pPr>
          </a:lstStyle>
          <a:p>
            <a:fld id="{5F934297-E040-40B9-8B9E-1F9726BDDFE6}" type="datetime3">
              <a:rPr lang="en-GB" smtClean="0"/>
              <a:pPr/>
              <a:t>2 October, 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lgn="r"/>
            <a:fld id="{1EB79DAB-90E4-4F14-9B31-761BB9951B41}" type="slidenum">
              <a:rPr lang="en-GB" smtClean="0"/>
              <a:pPr algn="r"/>
              <a:t>‹#›</a:t>
            </a:fld>
            <a:endParaRPr lang="en-GB" dirty="0"/>
          </a:p>
        </p:txBody>
      </p:sp>
    </p:spTree>
    <p:extLst>
      <p:ext uri="{BB962C8B-B14F-4D97-AF65-F5344CB8AC3E}">
        <p14:creationId xmlns:p14="http://schemas.microsoft.com/office/powerpoint/2010/main" val="18544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323850" y="1989138"/>
            <a:ext cx="8496300" cy="4536206"/>
          </a:xfrm>
        </p:spPr>
        <p:txBody>
          <a:bodyPr vert="eaVe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lgn="r">
              <a:defRPr/>
            </a:lvl1pPr>
          </a:lstStyle>
          <a:p>
            <a:fld id="{36359631-7D1F-459B-928E-43544B05E48E}" type="datetime3">
              <a:rPr lang="en-GB" smtClean="0"/>
              <a:pPr/>
              <a:t>2 October, 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141157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1844823"/>
            <a:ext cx="1839912" cy="4608513"/>
          </a:xfrm>
        </p:spPr>
        <p:txBody>
          <a:bodyPr vert="eaVert">
            <a:noAutofit/>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199" y="548680"/>
            <a:ext cx="6437313" cy="6003707"/>
          </a:xfrm>
        </p:spPr>
        <p:txBody>
          <a:bodyPr vert="eaVe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lgn="r">
              <a:defRPr/>
            </a:lvl1pPr>
          </a:lstStyle>
          <a:p>
            <a:fld id="{5C166BB2-EF58-472A-B562-AE6313B280A8}" type="datetime3">
              <a:rPr lang="en-GB" smtClean="0"/>
              <a:pPr/>
              <a:t>2 October, 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95779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Content Placeholder 2"/>
          <p:cNvSpPr>
            <a:spLocks noGrp="1"/>
          </p:cNvSpPr>
          <p:nvPr>
            <p:ph idx="1"/>
          </p:nvPr>
        </p:nvSpPr>
        <p:spPr>
          <a:xfrm>
            <a:off x="323850" y="1916832"/>
            <a:ext cx="8496300" cy="4536356"/>
          </a:xfrm>
        </p:spPr>
        <p:txBody>
          <a:bodyPr>
            <a:noAutofit/>
          </a:bodyPr>
          <a:lstStyle>
            <a:lvl1pPr>
              <a:defRPr sz="24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761396" y="54066"/>
            <a:ext cx="2133600" cy="365125"/>
          </a:xfrm>
        </p:spPr>
        <p:txBody>
          <a:bodyPr>
            <a:noAutofit/>
          </a:bodyPr>
          <a:lstStyle>
            <a:lvl1pPr algn="r">
              <a:defRPr>
                <a:solidFill>
                  <a:srgbClr val="3C3C41"/>
                </a:solidFill>
              </a:defRPr>
            </a:lvl1pPr>
          </a:lstStyle>
          <a:p>
            <a:fld id="{7E9EFE7B-2BB4-4E22-8F09-F199B7FE1F90}" type="datetime3">
              <a:rPr lang="en-GB" smtClean="0"/>
              <a:pPr/>
              <a:t>2 October, 2017</a:t>
            </a:fld>
            <a:endParaRPr lang="en-GB" dirty="0"/>
          </a:p>
        </p:txBody>
      </p:sp>
      <p:sp>
        <p:nvSpPr>
          <p:cNvPr id="5" name="Footer Placeholder 4"/>
          <p:cNvSpPr>
            <a:spLocks noGrp="1"/>
          </p:cNvSpPr>
          <p:nvPr>
            <p:ph type="ftr" sz="quarter" idx="11"/>
          </p:nvPr>
        </p:nvSpPr>
        <p:spPr>
          <a:xfrm>
            <a:off x="6981824" y="107107"/>
            <a:ext cx="1838325" cy="312084"/>
          </a:xfrm>
        </p:spPr>
        <p:txBody>
          <a:bodyPr>
            <a:noAutofit/>
          </a:bodyPr>
          <a:lstStyle>
            <a:lvl1pPr>
              <a:defRPr>
                <a:solidFill>
                  <a:srgbClr val="3C3C41"/>
                </a:solidFill>
              </a:defRPr>
            </a:lvl1pPr>
          </a:lstStyle>
          <a:p>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49768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722313" y="3507085"/>
            <a:ext cx="7772400" cy="1362075"/>
          </a:xfrm>
        </p:spPr>
        <p:txBody>
          <a:bodyPr anchor="t">
            <a:normAutofit/>
          </a:bodyPr>
          <a:lstStyle>
            <a:lvl1pPr algn="l">
              <a:defRPr sz="3200" b="0"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00689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r">
              <a:defRPr/>
            </a:lvl1pPr>
          </a:lstStyle>
          <a:p>
            <a:fld id="{FA6D568E-1C59-4CAF-A029-FD62F99FD889}" type="datetime3">
              <a:rPr lang="en-GB" smtClean="0"/>
              <a:pPr/>
              <a:t>2 October, 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13545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Content Placeholder 2"/>
          <p:cNvSpPr>
            <a:spLocks noGrp="1"/>
          </p:cNvSpPr>
          <p:nvPr>
            <p:ph sz="half" idx="1"/>
          </p:nvPr>
        </p:nvSpPr>
        <p:spPr>
          <a:xfrm>
            <a:off x="323850" y="1916832"/>
            <a:ext cx="4168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74121" y="1916832"/>
            <a:ext cx="40386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lvl1pPr algn="r">
              <a:defRPr/>
            </a:lvl1pPr>
          </a:lstStyle>
          <a:p>
            <a:fld id="{4AC1BCF0-B662-4372-B5A6-2FF7226A59F1}" type="datetime3">
              <a:rPr lang="en-GB" smtClean="0"/>
              <a:pPr/>
              <a:t>2 October, 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93764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41B6A8E4-17AA-4AC4-89B9-B29C821773F6}" type="datetime3">
              <a:rPr lang="en-GB" smtClean="0"/>
              <a:pPr/>
              <a:t>2 October, 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EB79DAB-90E4-4F14-9B31-761BB9951B41}" type="slidenum">
              <a:rPr lang="en-GB" smtClean="0"/>
              <a:pPr/>
              <a:t>‹#›</a:t>
            </a:fld>
            <a:endParaRPr lang="en-GB"/>
          </a:p>
        </p:txBody>
      </p:sp>
      <p:sp>
        <p:nvSpPr>
          <p:cNvPr id="8" name="Content Placeholder 2"/>
          <p:cNvSpPr>
            <a:spLocks noGrp="1"/>
          </p:cNvSpPr>
          <p:nvPr>
            <p:ph sz="half" idx="1"/>
          </p:nvPr>
        </p:nvSpPr>
        <p:spPr>
          <a:xfrm>
            <a:off x="323850" y="1916831"/>
            <a:ext cx="84963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2"/>
          </p:nvPr>
        </p:nvSpPr>
        <p:spPr>
          <a:xfrm>
            <a:off x="323850" y="4293096"/>
            <a:ext cx="8488871"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881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1223963"/>
          </a:xfrm>
        </p:spPr>
        <p:txBody>
          <a:bodyPr>
            <a:noAutofit/>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3238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38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513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3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lvl1pPr algn="r">
              <a:defRPr/>
            </a:lvl1pPr>
          </a:lstStyle>
          <a:p>
            <a:fld id="{7986C46A-F843-447A-8F94-C253222F6B0E}" type="datetime3">
              <a:rPr lang="en-GB" smtClean="0"/>
              <a:pPr/>
              <a:t>2 October, 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21161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1FA7E4C7-43F1-4ECF-A514-1D14603EEA9D}" type="datetime3">
              <a:rPr lang="en-GB" smtClean="0"/>
              <a:pPr/>
              <a:t>2 October, 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89403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1E02EA0E-FF6F-4CE6-9D55-67502EE03C71}" type="datetime3">
              <a:rPr lang="en-GB" smtClean="0"/>
              <a:pPr/>
              <a:t>2 October, 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65051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70663" cy="1223963"/>
          </a:xfrm>
        </p:spPr>
        <p:txBody>
          <a:bodyPr vert="horz" lIns="0" tIns="0" rIns="0" bIns="0" rtlCol="0" anchor="ctr">
            <a:noAutofit/>
          </a:bodyPr>
          <a:lstStyle>
            <a:lvl1pPr>
              <a:defRPr lang="en-GB" dirty="0"/>
            </a:lvl1pPr>
          </a:lstStyle>
          <a:p>
            <a:pPr lvl="0"/>
            <a:r>
              <a:rPr lang="en-US" dirty="0"/>
              <a:t>Click to edit Master title style</a:t>
            </a:r>
            <a:endParaRPr lang="en-GB" dirty="0"/>
          </a:p>
        </p:txBody>
      </p:sp>
      <p:sp>
        <p:nvSpPr>
          <p:cNvPr id="3" name="Content Placeholder 2"/>
          <p:cNvSpPr>
            <a:spLocks noGrp="1"/>
          </p:cNvSpPr>
          <p:nvPr>
            <p:ph idx="1"/>
          </p:nvPr>
        </p:nvSpPr>
        <p:spPr>
          <a:xfrm>
            <a:off x="323849" y="1916832"/>
            <a:ext cx="6570663"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980238" y="1978026"/>
            <a:ext cx="1839912"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lgn="r">
              <a:defRPr/>
            </a:lvl1pPr>
          </a:lstStyle>
          <a:p>
            <a:fld id="{FB8DC4F9-3CF5-46C8-A80A-DE5B03B3E759}" type="datetime3">
              <a:rPr lang="en-GB" smtClean="0"/>
              <a:pPr/>
              <a:t>2 October, 2017</a:t>
            </a:fld>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dirty="0"/>
          </a:p>
        </p:txBody>
      </p:sp>
    </p:spTree>
    <p:extLst>
      <p:ext uri="{BB962C8B-B14F-4D97-AF65-F5344CB8AC3E}">
        <p14:creationId xmlns:p14="http://schemas.microsoft.com/office/powerpoint/2010/main" val="346486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476249"/>
            <a:ext cx="6581775" cy="1223963"/>
          </a:xfrm>
          <a:prstGeom prst="rect">
            <a:avLst/>
          </a:prstGeom>
        </p:spPr>
        <p:txBody>
          <a:bodyPr vert="horz" lIns="0" tIns="0" rIns="0" bIns="0" rtlCol="0" anchor="ctr">
            <a:normAutofit/>
          </a:bodyPr>
          <a:lstStyle/>
          <a:p>
            <a:r>
              <a:rPr lang="en-US" dirty="0"/>
              <a:t>Click to edit Master title style</a:t>
            </a:r>
            <a:endParaRPr lang="en-GB" dirty="0"/>
          </a:p>
        </p:txBody>
      </p:sp>
      <p:pic>
        <p:nvPicPr>
          <p:cNvPr id="1026" name="Picture 2" descr="NRW_logo_CMYK_stack"/>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124700" y="581025"/>
            <a:ext cx="16557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23850" y="1916832"/>
            <a:ext cx="8362950" cy="420933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761396" y="63591"/>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41B6A8E4-17AA-4AC4-89B9-B29C821773F6}" type="datetime3">
              <a:rPr lang="en-GB" smtClean="0"/>
              <a:pPr/>
              <a:t>2 October, 2017</a:t>
            </a:fld>
            <a:endParaRPr lang="en-GB" dirty="0"/>
          </a:p>
        </p:txBody>
      </p:sp>
      <p:sp>
        <p:nvSpPr>
          <p:cNvPr id="5" name="Footer Placeholder 4"/>
          <p:cNvSpPr>
            <a:spLocks noGrp="1"/>
          </p:cNvSpPr>
          <p:nvPr>
            <p:ph type="ftr" sz="quarter" idx="3"/>
          </p:nvPr>
        </p:nvSpPr>
        <p:spPr>
          <a:xfrm>
            <a:off x="6981824" y="116632"/>
            <a:ext cx="1838325" cy="312084"/>
          </a:xfrm>
          <a:prstGeom prst="rect">
            <a:avLst/>
          </a:prstGeom>
        </p:spPr>
        <p:txBody>
          <a:bodyPr vert="horz" lIns="0" tIns="0" rIns="0" bIns="0" rtlCol="0" anchor="b" anchorCtr="0"/>
          <a:lstStyle>
            <a:lvl1pPr algn="r">
              <a:defRPr sz="900" b="1">
                <a:solidFill>
                  <a:schemeClr val="tx2"/>
                </a:solidFill>
              </a:defRPr>
            </a:lvl1pPr>
          </a:lstStyle>
          <a:p>
            <a:endParaRPr lang="en-GB" dirty="0"/>
          </a:p>
        </p:txBody>
      </p:sp>
      <p:sp>
        <p:nvSpPr>
          <p:cNvPr id="6" name="Slide Number Placeholder 5"/>
          <p:cNvSpPr>
            <a:spLocks noGrp="1"/>
          </p:cNvSpPr>
          <p:nvPr>
            <p:ph type="sldNum" sz="quarter" idx="4"/>
          </p:nvPr>
        </p:nvSpPr>
        <p:spPr>
          <a:xfrm>
            <a:off x="6905625" y="6413500"/>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lang="en-GB" smtClean="0"/>
              <a:pPr/>
              <a:t>‹#›</a:t>
            </a:fld>
            <a:endParaRPr lang="en-GB"/>
          </a:p>
        </p:txBody>
      </p:sp>
      <p:sp>
        <p:nvSpPr>
          <p:cNvPr id="7" name="AutoShape 2"/>
          <p:cNvSpPr>
            <a:spLocks noChangeArrowheads="1"/>
          </p:cNvSpPr>
          <p:nvPr userDrawn="1"/>
        </p:nvSpPr>
        <p:spPr bwMode="auto">
          <a:xfrm>
            <a:off x="6981825" y="428625"/>
            <a:ext cx="183832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
        <p:nvSpPr>
          <p:cNvPr id="8" name="AutoShape 3"/>
          <p:cNvSpPr>
            <a:spLocks noChangeArrowheads="1"/>
          </p:cNvSpPr>
          <p:nvPr userDrawn="1"/>
        </p:nvSpPr>
        <p:spPr bwMode="auto">
          <a:xfrm flipV="1">
            <a:off x="323850" y="428625"/>
            <a:ext cx="658177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17197455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0"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cid:image002.jpg@01D2B394.42606130"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cid:image001.jpg@01D2B393.3B0763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0.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KXbpVPyH52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tmp"/><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list=UUPLAYER_NatResWales&amp;v=WmUwKKMATsY"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bc.co.uk/news/uk-wales-2050716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30225"/>
            <a:ext cx="6582097" cy="1470025"/>
          </a:xfrm>
        </p:spPr>
        <p:txBody>
          <a:bodyPr/>
          <a:lstStyle/>
          <a:p>
            <a:r>
              <a:rPr lang="en-GB" sz="2800" dirty="0"/>
              <a:t>Managing flood risk on the River Elwy</a:t>
            </a:r>
            <a:br>
              <a:rPr lang="en-GB" sz="3600" dirty="0">
                <a:ln w="0"/>
              </a:rPr>
            </a:br>
            <a:endParaRPr lang="en-GB" sz="3600" dirty="0">
              <a:ln w="0"/>
            </a:endParaRPr>
          </a:p>
        </p:txBody>
      </p:sp>
      <p:sp>
        <p:nvSpPr>
          <p:cNvPr id="11" name="Slide Number Placeholder 10"/>
          <p:cNvSpPr>
            <a:spLocks noGrp="1"/>
          </p:cNvSpPr>
          <p:nvPr>
            <p:ph type="sldNum" sz="quarter" idx="12"/>
          </p:nvPr>
        </p:nvSpPr>
        <p:spPr>
          <a:prstGeom prst="rect">
            <a:avLst/>
          </a:prstGeom>
        </p:spPr>
        <p:txBody>
          <a:bodyPr/>
          <a:lstStyle/>
          <a:p>
            <a:fld id="{FD2DAAA3-05AD-4FAA-A6AD-256C271DAC2F}" type="slidenum">
              <a:rPr lang="en-GB" smtClean="0"/>
              <a:pPr/>
              <a:t>1</a:t>
            </a:fld>
            <a:endParaRPr lang="en-GB"/>
          </a:p>
        </p:txBody>
      </p:sp>
      <p:pic>
        <p:nvPicPr>
          <p:cNvPr id="6" name="Picture 5" descr="Effaith llanw uchel"/>
          <p:cNvPicPr/>
          <p:nvPr/>
        </p:nvPicPr>
        <p:blipFill>
          <a:blip r:embed="rId3" r:link="rId5">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275856" y="1556792"/>
            <a:ext cx="2520280" cy="2993618"/>
          </a:xfrm>
          <a:prstGeom prst="rect">
            <a:avLst/>
          </a:prstGeom>
          <a:noFill/>
          <a:ln w="28575">
            <a:solidFill>
              <a:schemeClr val="accent1"/>
            </a:solidFill>
          </a:ln>
        </p:spPr>
      </p:pic>
      <p:sp>
        <p:nvSpPr>
          <p:cNvPr id="3" name="TextBox 2"/>
          <p:cNvSpPr txBox="1"/>
          <p:nvPr/>
        </p:nvSpPr>
        <p:spPr>
          <a:xfrm>
            <a:off x="5796136" y="4293096"/>
            <a:ext cx="1800200" cy="369332"/>
          </a:xfrm>
          <a:prstGeom prst="rect">
            <a:avLst/>
          </a:prstGeom>
          <a:noFill/>
        </p:spPr>
        <p:txBody>
          <a:bodyPr wrap="square" rtlCol="0">
            <a:spAutoFit/>
          </a:bodyPr>
          <a:lstStyle/>
          <a:p>
            <a:r>
              <a:rPr lang="en-GB" dirty="0"/>
              <a:t>© Alun Williams</a:t>
            </a:r>
          </a:p>
        </p:txBody>
      </p:sp>
    </p:spTree>
    <p:extLst>
      <p:ext uri="{BB962C8B-B14F-4D97-AF65-F5344CB8AC3E}">
        <p14:creationId xmlns:p14="http://schemas.microsoft.com/office/powerpoint/2010/main" val="177433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68760"/>
            <a:ext cx="6526405" cy="4320480"/>
          </a:xfrm>
          <a:prstGeom prst="rect">
            <a:avLst/>
          </a:prstGeom>
          <a:ln w="28575">
            <a:solidFill>
              <a:srgbClr val="0091A5"/>
            </a:solidFill>
          </a:ln>
        </p:spPr>
      </p:pic>
      <p:grpSp>
        <p:nvGrpSpPr>
          <p:cNvPr id="24" name="Group 23"/>
          <p:cNvGrpSpPr/>
          <p:nvPr/>
        </p:nvGrpSpPr>
        <p:grpSpPr>
          <a:xfrm>
            <a:off x="1547664" y="5003394"/>
            <a:ext cx="7292463" cy="646331"/>
            <a:chOff x="1547664" y="5003394"/>
            <a:chExt cx="7292463" cy="646331"/>
          </a:xfrm>
        </p:grpSpPr>
        <p:sp>
          <p:nvSpPr>
            <p:cNvPr id="4" name="TextBox 3"/>
            <p:cNvSpPr txBox="1"/>
            <p:nvPr/>
          </p:nvSpPr>
          <p:spPr>
            <a:xfrm>
              <a:off x="7183943" y="5003394"/>
              <a:ext cx="1656184" cy="646331"/>
            </a:xfrm>
            <a:prstGeom prst="rect">
              <a:avLst/>
            </a:prstGeom>
            <a:noFill/>
          </p:spPr>
          <p:txBody>
            <a:bodyPr wrap="square" rtlCol="0">
              <a:spAutoFit/>
            </a:bodyPr>
            <a:lstStyle/>
            <a:p>
              <a:r>
                <a:rPr lang="en-GB" b="1" dirty="0"/>
                <a:t>Upstream of the A55</a:t>
              </a:r>
            </a:p>
          </p:txBody>
        </p:sp>
        <p:cxnSp>
          <p:nvCxnSpPr>
            <p:cNvPr id="5" name="Straight Arrow Connector 4"/>
            <p:cNvCxnSpPr/>
            <p:nvPr/>
          </p:nvCxnSpPr>
          <p:spPr>
            <a:xfrm flipH="1" flipV="1">
              <a:off x="1547664" y="5202950"/>
              <a:ext cx="5616624" cy="9651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grpSp>
      <p:grpSp>
        <p:nvGrpSpPr>
          <p:cNvPr id="22" name="Group 21"/>
          <p:cNvGrpSpPr/>
          <p:nvPr/>
        </p:nvGrpSpPr>
        <p:grpSpPr>
          <a:xfrm>
            <a:off x="4661131" y="1768960"/>
            <a:ext cx="4457950" cy="1754326"/>
            <a:chOff x="4572000" y="1772981"/>
            <a:chExt cx="4457950" cy="1754326"/>
          </a:xfrm>
        </p:grpSpPr>
        <p:grpSp>
          <p:nvGrpSpPr>
            <p:cNvPr id="21" name="Group 20"/>
            <p:cNvGrpSpPr/>
            <p:nvPr/>
          </p:nvGrpSpPr>
          <p:grpSpPr>
            <a:xfrm>
              <a:off x="4572000" y="1772981"/>
              <a:ext cx="4457950" cy="1754326"/>
              <a:chOff x="4572000" y="1772981"/>
              <a:chExt cx="4457950" cy="1754326"/>
            </a:xfrm>
          </p:grpSpPr>
          <p:sp>
            <p:nvSpPr>
              <p:cNvPr id="10" name="TextBox 9"/>
              <p:cNvSpPr txBox="1"/>
              <p:nvPr/>
            </p:nvSpPr>
            <p:spPr>
              <a:xfrm>
                <a:off x="7373766" y="1772981"/>
                <a:ext cx="1656184" cy="1754326"/>
              </a:xfrm>
              <a:prstGeom prst="rect">
                <a:avLst/>
              </a:prstGeom>
              <a:noFill/>
            </p:spPr>
            <p:txBody>
              <a:bodyPr wrap="square" rtlCol="0">
                <a:spAutoFit/>
              </a:bodyPr>
              <a:lstStyle/>
              <a:p>
                <a:r>
                  <a:rPr lang="en-GB" b="1" dirty="0"/>
                  <a:t>St. Asaph library</a:t>
                </a:r>
              </a:p>
              <a:p>
                <a:endParaRPr lang="en-GB" b="1" dirty="0"/>
              </a:p>
              <a:p>
                <a:r>
                  <a:rPr lang="en-GB" b="1" dirty="0"/>
                  <a:t>The Plough pub</a:t>
                </a:r>
              </a:p>
              <a:p>
                <a:endParaRPr lang="en-GB" b="1" dirty="0"/>
              </a:p>
            </p:txBody>
          </p:sp>
          <p:cxnSp>
            <p:nvCxnSpPr>
              <p:cNvPr id="11" name="Straight Arrow Connector 10"/>
              <p:cNvCxnSpPr/>
              <p:nvPr/>
            </p:nvCxnSpPr>
            <p:spPr>
              <a:xfrm flipH="1">
                <a:off x="4572000" y="2116399"/>
                <a:ext cx="2808312" cy="91146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grpSp>
        <p:cxnSp>
          <p:nvCxnSpPr>
            <p:cNvPr id="14" name="Straight Arrow Connector 13"/>
            <p:cNvCxnSpPr/>
            <p:nvPr/>
          </p:nvCxnSpPr>
          <p:spPr>
            <a:xfrm flipH="1">
              <a:off x="5404007" y="2855204"/>
              <a:ext cx="2048313" cy="39746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a:off x="2843808" y="3257531"/>
            <a:ext cx="6231710" cy="1661993"/>
            <a:chOff x="2843808" y="3257531"/>
            <a:chExt cx="6231710" cy="1661993"/>
          </a:xfrm>
        </p:grpSpPr>
        <p:cxnSp>
          <p:nvCxnSpPr>
            <p:cNvPr id="6" name="Straight Arrow Connector 5"/>
            <p:cNvCxnSpPr/>
            <p:nvPr/>
          </p:nvCxnSpPr>
          <p:spPr>
            <a:xfrm flipH="1">
              <a:off x="2843808" y="3789040"/>
              <a:ext cx="4608512" cy="599838"/>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9" name="TextBox 8"/>
            <p:cNvSpPr txBox="1"/>
            <p:nvPr/>
          </p:nvSpPr>
          <p:spPr>
            <a:xfrm>
              <a:off x="7419334" y="3257531"/>
              <a:ext cx="1656184" cy="1661993"/>
            </a:xfrm>
            <a:prstGeom prst="rect">
              <a:avLst/>
            </a:prstGeom>
            <a:noFill/>
          </p:spPr>
          <p:txBody>
            <a:bodyPr wrap="square" rtlCol="0">
              <a:spAutoFit/>
            </a:bodyPr>
            <a:lstStyle/>
            <a:p>
              <a:r>
                <a:rPr lang="en-GB" b="1" dirty="0" err="1"/>
                <a:t>Costcutter</a:t>
              </a:r>
              <a:r>
                <a:rPr lang="en-GB" b="1" dirty="0"/>
                <a:t> Service Station</a:t>
              </a:r>
            </a:p>
            <a:p>
              <a:endParaRPr lang="en-GB" sz="1200" b="1" dirty="0"/>
            </a:p>
            <a:p>
              <a:r>
                <a:rPr lang="en-GB" b="1" dirty="0"/>
                <a:t>Ysgol </a:t>
              </a:r>
              <a:r>
                <a:rPr lang="en-GB" b="1" dirty="0" err="1"/>
                <a:t>Esgob</a:t>
              </a:r>
              <a:r>
                <a:rPr lang="en-GB" b="1" dirty="0"/>
                <a:t> Morgan</a:t>
              </a:r>
            </a:p>
          </p:txBody>
        </p:sp>
        <p:cxnSp>
          <p:nvCxnSpPr>
            <p:cNvPr id="19" name="Straight Arrow Connector 18"/>
            <p:cNvCxnSpPr/>
            <p:nvPr/>
          </p:nvCxnSpPr>
          <p:spPr>
            <a:xfrm flipH="1">
              <a:off x="5122325" y="4597182"/>
              <a:ext cx="2329995" cy="25216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67276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92280" y="2060848"/>
            <a:ext cx="1656184" cy="2862322"/>
          </a:xfrm>
          <a:prstGeom prst="rect">
            <a:avLst/>
          </a:prstGeom>
          <a:noFill/>
        </p:spPr>
        <p:txBody>
          <a:bodyPr wrap="square" rtlCol="0">
            <a:spAutoFit/>
          </a:bodyPr>
          <a:lstStyle/>
          <a:p>
            <a:r>
              <a:rPr lang="en-GB" b="1" dirty="0"/>
              <a:t>Photo highlighting the extent of the flooding at St. Asaph, looking downstream.</a:t>
            </a:r>
          </a:p>
          <a:p>
            <a:endParaRPr lang="en-GB" b="1" dirty="0"/>
          </a:p>
          <a:p>
            <a:endParaRPr lang="en-GB" b="1" dirty="0"/>
          </a:p>
          <a:p>
            <a:r>
              <a:rPr lang="en-GB" b="1" dirty="0"/>
              <a:t>            A55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96752"/>
            <a:ext cx="6467429" cy="4281438"/>
          </a:xfrm>
          <a:prstGeom prst="rect">
            <a:avLst/>
          </a:prstGeom>
          <a:ln w="28575">
            <a:solidFill>
              <a:srgbClr val="0091A5"/>
            </a:solidFill>
          </a:ln>
        </p:spPr>
      </p:pic>
      <p:cxnSp>
        <p:nvCxnSpPr>
          <p:cNvPr id="5" name="Straight Arrow Connector 4"/>
          <p:cNvCxnSpPr/>
          <p:nvPr/>
        </p:nvCxnSpPr>
        <p:spPr>
          <a:xfrm flipH="1" flipV="1">
            <a:off x="3563888" y="3284984"/>
            <a:ext cx="4248472" cy="136815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51273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Flood damage</a:t>
            </a:r>
          </a:p>
        </p:txBody>
      </p:sp>
      <p:sp>
        <p:nvSpPr>
          <p:cNvPr id="4" name="Text Placeholder 3"/>
          <p:cNvSpPr>
            <a:spLocks noGrp="1"/>
          </p:cNvSpPr>
          <p:nvPr>
            <p:ph type="body" sz="half" idx="2"/>
          </p:nvPr>
        </p:nvSpPr>
        <p:spPr>
          <a:xfrm>
            <a:off x="5148064" y="1700212"/>
            <a:ext cx="3528392" cy="4465092"/>
          </a:xfrm>
        </p:spPr>
        <p:txBody>
          <a:bodyPr/>
          <a:lstStyle/>
          <a:p>
            <a:r>
              <a:rPr lang="en-GB" sz="2000" i="0" dirty="0"/>
              <a:t>St. Asaph suffered damage to:</a:t>
            </a:r>
          </a:p>
          <a:p>
            <a:pPr marL="285750" indent="-285750">
              <a:buFont typeface="Arial" panose="020B0604020202020204" pitchFamily="34" charset="0"/>
              <a:buChar char="•"/>
            </a:pPr>
            <a:r>
              <a:rPr lang="en-GB" sz="2000" i="0" dirty="0"/>
              <a:t>Residential and commercial properties</a:t>
            </a:r>
          </a:p>
          <a:p>
            <a:pPr marL="285750" indent="-285750">
              <a:buFont typeface="Arial" panose="020B0604020202020204" pitchFamily="34" charset="0"/>
              <a:buChar char="•"/>
            </a:pPr>
            <a:r>
              <a:rPr lang="en-GB" sz="2000" i="0" dirty="0"/>
              <a:t>Vehicles</a:t>
            </a:r>
          </a:p>
          <a:p>
            <a:pPr marL="285750" indent="-285750">
              <a:buFont typeface="Arial" panose="020B0604020202020204" pitchFamily="34" charset="0"/>
              <a:buChar char="•"/>
            </a:pPr>
            <a:r>
              <a:rPr lang="en-GB" sz="2000" i="0" dirty="0"/>
              <a:t>Roads</a:t>
            </a:r>
          </a:p>
          <a:p>
            <a:pPr marL="285750" indent="-285750">
              <a:buFont typeface="Arial" panose="020B0604020202020204" pitchFamily="34" charset="0"/>
              <a:buChar char="•"/>
            </a:pPr>
            <a:r>
              <a:rPr lang="en-GB" sz="2000" i="0" dirty="0"/>
              <a:t>Schools</a:t>
            </a:r>
          </a:p>
          <a:p>
            <a:pPr marL="285750" indent="-285750">
              <a:buFont typeface="Arial" panose="020B0604020202020204" pitchFamily="34" charset="0"/>
              <a:buChar char="•"/>
            </a:pPr>
            <a:endParaRPr lang="en-GB" sz="2000" i="0" dirty="0"/>
          </a:p>
          <a:p>
            <a:pPr marL="285750" indent="-285750">
              <a:buFont typeface="Arial" panose="020B0604020202020204" pitchFamily="34" charset="0"/>
              <a:buChar char="•"/>
            </a:pPr>
            <a:endParaRPr lang="en-GB" dirty="0"/>
          </a:p>
        </p:txBody>
      </p:sp>
      <p:pic>
        <p:nvPicPr>
          <p:cNvPr id="5" name="Picture 4" descr="llifogydd Llanelwy"/>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18877" y="1637047"/>
            <a:ext cx="4608191" cy="4878518"/>
          </a:xfrm>
          <a:prstGeom prst="rect">
            <a:avLst/>
          </a:prstGeom>
          <a:noFill/>
          <a:ln w="28575">
            <a:solidFill>
              <a:schemeClr val="accent1"/>
            </a:solidFill>
          </a:ln>
        </p:spPr>
      </p:pic>
      <p:sp>
        <p:nvSpPr>
          <p:cNvPr id="6" name="TextBox 5"/>
          <p:cNvSpPr txBox="1"/>
          <p:nvPr/>
        </p:nvSpPr>
        <p:spPr>
          <a:xfrm>
            <a:off x="3245635" y="1196752"/>
            <a:ext cx="1800200" cy="369332"/>
          </a:xfrm>
          <a:prstGeom prst="rect">
            <a:avLst/>
          </a:prstGeom>
          <a:noFill/>
        </p:spPr>
        <p:txBody>
          <a:bodyPr wrap="square" rtlCol="0">
            <a:spAutoFit/>
          </a:bodyPr>
          <a:lstStyle/>
          <a:p>
            <a:r>
              <a:rPr lang="en-GB" dirty="0"/>
              <a:t>© Alun Williams</a:t>
            </a:r>
          </a:p>
        </p:txBody>
      </p:sp>
      <p:pic>
        <p:nvPicPr>
          <p:cNvPr id="7" name="Picture Placeholder 6"/>
          <p:cNvPicPr>
            <a:picLocks noGrp="1" noChangeAspect="1"/>
          </p:cNvPicPr>
          <p:nvPr>
            <p:ph type="pic" idx="1"/>
          </p:nvPr>
        </p:nvPicPr>
        <p:blipFill>
          <a:blip r:embed="rId5" cstate="print">
            <a:extLst>
              <a:ext uri="{28A0092B-C50C-407E-A947-70E740481C1C}">
                <a14:useLocalDpi xmlns:a14="http://schemas.microsoft.com/office/drawing/2010/main" val="0"/>
              </a:ext>
            </a:extLst>
          </a:blip>
          <a:srcRect t="23698" b="23698"/>
          <a:stretch>
            <a:fillRect/>
          </a:stretch>
        </p:blipFill>
        <p:spPr>
          <a:xfrm>
            <a:off x="5085496" y="3896108"/>
            <a:ext cx="3734976" cy="2619457"/>
          </a:xfrm>
          <a:ln w="28575">
            <a:solidFill>
              <a:srgbClr val="0091A5"/>
            </a:solidFill>
          </a:ln>
        </p:spPr>
      </p:pic>
    </p:spTree>
    <p:extLst>
      <p:ext uri="{BB962C8B-B14F-4D97-AF65-F5344CB8AC3E}">
        <p14:creationId xmlns:p14="http://schemas.microsoft.com/office/powerpoint/2010/main" val="100032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Flood Damage</a:t>
            </a:r>
          </a:p>
        </p:txBody>
      </p:sp>
      <p:sp>
        <p:nvSpPr>
          <p:cNvPr id="4" name="Text Placeholder 3"/>
          <p:cNvSpPr>
            <a:spLocks noGrp="1"/>
          </p:cNvSpPr>
          <p:nvPr>
            <p:ph type="body" sz="half" idx="2"/>
          </p:nvPr>
        </p:nvSpPr>
        <p:spPr/>
        <p:txBody>
          <a:bodyPr/>
          <a:lstStyle/>
          <a:p>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6928" y="1842302"/>
            <a:ext cx="3655167" cy="4873556"/>
          </a:xfrm>
          <a:prstGeom prst="rect">
            <a:avLst/>
          </a:prstGeom>
          <a:ln w="28575">
            <a:solidFill>
              <a:schemeClr val="accent1"/>
            </a:solidFill>
          </a:ln>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9610"/>
          <a:stretch/>
        </p:blipFill>
        <p:spPr>
          <a:xfrm>
            <a:off x="323849" y="1842302"/>
            <a:ext cx="4546811" cy="4873556"/>
          </a:xfrm>
          <a:prstGeom prst="rect">
            <a:avLst/>
          </a:prstGeom>
          <a:ln w="28575">
            <a:solidFill>
              <a:schemeClr val="accent1"/>
            </a:solidFill>
          </a:ln>
        </p:spPr>
      </p:pic>
    </p:spTree>
    <p:extLst>
      <p:ext uri="{BB962C8B-B14F-4D97-AF65-F5344CB8AC3E}">
        <p14:creationId xmlns:p14="http://schemas.microsoft.com/office/powerpoint/2010/main" val="204006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Flood damage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49" y="1916832"/>
            <a:ext cx="3459261" cy="4612348"/>
          </a:xfrm>
          <a:prstGeom prst="rect">
            <a:avLst/>
          </a:prstGeom>
          <a:ln w="28575">
            <a:solidFill>
              <a:srgbClr val="0091A5"/>
            </a:solidFill>
          </a:ln>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923928" y="3789040"/>
            <a:ext cx="4932040" cy="2774273"/>
          </a:xfrm>
          <a:prstGeom prst="rect">
            <a:avLst/>
          </a:prstGeom>
          <a:ln w="28575">
            <a:solidFill>
              <a:srgbClr val="0091A5"/>
            </a:solidFill>
          </a:ln>
        </p:spPr>
      </p:pic>
      <p:sp>
        <p:nvSpPr>
          <p:cNvPr id="8" name="TextBox 7"/>
          <p:cNvSpPr txBox="1"/>
          <p:nvPr/>
        </p:nvSpPr>
        <p:spPr>
          <a:xfrm>
            <a:off x="3923928" y="3311398"/>
            <a:ext cx="4464496" cy="369332"/>
          </a:xfrm>
          <a:prstGeom prst="rect">
            <a:avLst/>
          </a:prstGeom>
          <a:noFill/>
        </p:spPr>
        <p:txBody>
          <a:bodyPr wrap="square" rtlCol="0">
            <a:spAutoFit/>
          </a:bodyPr>
          <a:lstStyle/>
          <a:p>
            <a:r>
              <a:rPr lang="en-GB" dirty="0" err="1"/>
              <a:t>Llys</a:t>
            </a:r>
            <a:r>
              <a:rPr lang="en-GB" dirty="0"/>
              <a:t> y </a:t>
            </a:r>
            <a:r>
              <a:rPr lang="en-GB" dirty="0" err="1"/>
              <a:t>Felin</a:t>
            </a:r>
            <a:r>
              <a:rPr lang="en-GB" dirty="0"/>
              <a:t> Sheltered Housing, St. Asaph</a:t>
            </a:r>
          </a:p>
        </p:txBody>
      </p:sp>
    </p:spTree>
    <p:extLst>
      <p:ext uri="{BB962C8B-B14F-4D97-AF65-F5344CB8AC3E}">
        <p14:creationId xmlns:p14="http://schemas.microsoft.com/office/powerpoint/2010/main" val="310616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for a flood and dealing with the aftermath</a:t>
            </a:r>
          </a:p>
        </p:txBody>
      </p:sp>
      <p:sp>
        <p:nvSpPr>
          <p:cNvPr id="3" name="Content Placeholder 2"/>
          <p:cNvSpPr>
            <a:spLocks noGrp="1"/>
          </p:cNvSpPr>
          <p:nvPr>
            <p:ph idx="1"/>
          </p:nvPr>
        </p:nvSpPr>
        <p:spPr/>
        <p:txBody>
          <a:bodyPr/>
          <a:lstStyle/>
          <a:p>
            <a:r>
              <a:rPr lang="en-GB" sz="1800" dirty="0">
                <a:solidFill>
                  <a:schemeClr val="accent1"/>
                </a:solidFill>
                <a:hlinkClick r:id="rId2"/>
              </a:rPr>
              <a:t>https://www.youtube.com/watch?v=KXbpVPyH52E</a:t>
            </a:r>
            <a:endParaRPr lang="en-GB" sz="1800" dirty="0">
              <a:solidFill>
                <a:schemeClr val="accent1"/>
              </a:solidFill>
            </a:endParaRPr>
          </a:p>
          <a:p>
            <a:endParaRPr lang="en-GB" dirty="0"/>
          </a:p>
          <a:p>
            <a:r>
              <a:rPr lang="en-GB" b="0" dirty="0">
                <a:solidFill>
                  <a:schemeClr val="tx1"/>
                </a:solidFill>
              </a:rPr>
              <a:t>Joanne from St Asaph talks about her experience of flooding in her home and shares her practical tips on what to do if you face flooding.</a:t>
            </a:r>
          </a:p>
          <a:p>
            <a:endParaRPr lang="en-GB" b="0" dirty="0">
              <a:solidFill>
                <a:schemeClr val="tx1"/>
              </a:solidFill>
            </a:endParaRPr>
          </a:p>
          <a:p>
            <a:r>
              <a:rPr lang="en-GB" b="0">
                <a:solidFill>
                  <a:schemeClr val="tx1"/>
                </a:solidFill>
              </a:rPr>
              <a:t>5.29 minutes</a:t>
            </a:r>
            <a:endParaRPr lang="en-GB" b="0" dirty="0">
              <a:solidFill>
                <a:schemeClr val="tx1"/>
              </a:solidFill>
            </a:endParaRPr>
          </a:p>
        </p:txBody>
      </p:sp>
    </p:spTree>
    <p:extLst>
      <p:ext uri="{BB962C8B-B14F-4D97-AF65-F5344CB8AC3E}">
        <p14:creationId xmlns:p14="http://schemas.microsoft.com/office/powerpoint/2010/main" val="4003483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Rainfall during the 2012 St. Asaph floods</a:t>
            </a:r>
          </a:p>
        </p:txBody>
      </p:sp>
      <p:sp>
        <p:nvSpPr>
          <p:cNvPr id="5" name="Content Placeholder 3"/>
          <p:cNvSpPr txBox="1">
            <a:spLocks/>
          </p:cNvSpPr>
          <p:nvPr/>
        </p:nvSpPr>
        <p:spPr>
          <a:xfrm>
            <a:off x="4886325" y="2132856"/>
            <a:ext cx="4038600" cy="4525963"/>
          </a:xfrm>
          <a:prstGeom prst="rect">
            <a:avLst/>
          </a:prstGeom>
        </p:spPr>
        <p:txBody>
          <a:bodyPr/>
          <a:lst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3" name="TextBox 2"/>
          <p:cNvSpPr txBox="1"/>
          <p:nvPr/>
        </p:nvSpPr>
        <p:spPr>
          <a:xfrm>
            <a:off x="1489673" y="1843534"/>
            <a:ext cx="6793304" cy="1754326"/>
          </a:xfrm>
          <a:prstGeom prst="rect">
            <a:avLst/>
          </a:prstGeom>
          <a:noFill/>
        </p:spPr>
        <p:txBody>
          <a:bodyPr wrap="square" rtlCol="0">
            <a:spAutoFit/>
          </a:bodyPr>
          <a:lstStyle/>
          <a:p>
            <a:r>
              <a:rPr lang="en-GB" b="1" dirty="0"/>
              <a:t>26.11.12:  </a:t>
            </a:r>
            <a:r>
              <a:rPr lang="en-GB" dirty="0"/>
              <a:t>71 mm of rain recorded at Pont y </a:t>
            </a:r>
            <a:r>
              <a:rPr lang="en-GB" dirty="0" err="1"/>
              <a:t>Gwyddel</a:t>
            </a:r>
            <a:r>
              <a:rPr lang="en-GB" dirty="0"/>
              <a:t> rain gauge</a:t>
            </a:r>
          </a:p>
          <a:p>
            <a:r>
              <a:rPr lang="en-GB" dirty="0"/>
              <a:t>	  25.8 mm of rain recorded at St. Asaph rain gauge</a:t>
            </a:r>
          </a:p>
          <a:p>
            <a:endParaRPr lang="en-GB" dirty="0"/>
          </a:p>
          <a:p>
            <a:endParaRPr lang="en-GB" dirty="0"/>
          </a:p>
          <a:p>
            <a:endParaRPr lang="en-GB" dirty="0"/>
          </a:p>
          <a:p>
            <a:endParaRPr lang="en-GB" dirty="0"/>
          </a:p>
        </p:txBody>
      </p:sp>
      <p:pic>
        <p:nvPicPr>
          <p:cNvPr id="11" name="Picture 10" descr="https://maps.cyfoethnaturiolcymru.internal/Geocortex/Essentials/REST/TempFiles/Export.png?guid=9956852c-0cb1-4a32-b8d4-582d9c9032b8&amp;contentType=image%2Fpng"/>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3850" y="2708920"/>
            <a:ext cx="8558530" cy="3823335"/>
          </a:xfrm>
          <a:prstGeom prst="rect">
            <a:avLst/>
          </a:prstGeom>
          <a:noFill/>
          <a:ln w="25400">
            <a:solidFill>
              <a:srgbClr val="0091A5"/>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565" y="1629962"/>
            <a:ext cx="728295" cy="935636"/>
          </a:xfrm>
          <a:prstGeom prst="rect">
            <a:avLst/>
          </a:prstGeom>
        </p:spPr>
      </p:pic>
      <p:sp>
        <p:nvSpPr>
          <p:cNvPr id="13" name="Down Arrow 12"/>
          <p:cNvSpPr/>
          <p:nvPr/>
        </p:nvSpPr>
        <p:spPr>
          <a:xfrm>
            <a:off x="4836795" y="3562747"/>
            <a:ext cx="99060" cy="17843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Down Arrow 13"/>
          <p:cNvSpPr/>
          <p:nvPr/>
        </p:nvSpPr>
        <p:spPr>
          <a:xfrm>
            <a:off x="6660232" y="2778157"/>
            <a:ext cx="99060" cy="17843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141541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River Elwy flows during the 2012 St. Asaph floods</a:t>
            </a:r>
          </a:p>
        </p:txBody>
      </p:sp>
      <p:sp>
        <p:nvSpPr>
          <p:cNvPr id="3" name="Content Placeholder 2"/>
          <p:cNvSpPr txBox="1">
            <a:spLocks/>
          </p:cNvSpPr>
          <p:nvPr/>
        </p:nvSpPr>
        <p:spPr>
          <a:xfrm>
            <a:off x="467544" y="2132856"/>
            <a:ext cx="4168800" cy="4525963"/>
          </a:xfrm>
          <a:prstGeom prst="rect">
            <a:avLst/>
          </a:prstGeom>
        </p:spPr>
        <p:txBody>
          <a:bodyPr vert="horz" lIns="0" tIns="0" rIns="0" bIns="0" rtlCol="0">
            <a:noAutofit/>
          </a:bodyPr>
          <a:lst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0" dirty="0">
                <a:solidFill>
                  <a:schemeClr val="accent1"/>
                </a:solidFill>
              </a:rPr>
              <a:t>1 </a:t>
            </a:r>
            <a:r>
              <a:rPr lang="en-GB" b="0" dirty="0" err="1">
                <a:solidFill>
                  <a:schemeClr val="accent1"/>
                </a:solidFill>
              </a:rPr>
              <a:t>cumec</a:t>
            </a:r>
            <a:r>
              <a:rPr lang="en-GB" b="0" dirty="0">
                <a:solidFill>
                  <a:schemeClr val="accent1"/>
                </a:solidFill>
              </a:rPr>
              <a:t> = 1 cubic metre passing a given point per second.</a:t>
            </a:r>
          </a:p>
          <a:p>
            <a:endParaRPr lang="en-GB" b="0" dirty="0">
              <a:solidFill>
                <a:schemeClr val="accent1"/>
              </a:solidFill>
            </a:endParaRPr>
          </a:p>
          <a:p>
            <a:endParaRPr lang="en-GB" b="0" dirty="0">
              <a:solidFill>
                <a:schemeClr val="accent1"/>
              </a:solidFill>
            </a:endParaRPr>
          </a:p>
          <a:p>
            <a:endParaRPr lang="en-GB" b="0" dirty="0">
              <a:solidFill>
                <a:schemeClr val="accent1"/>
              </a:solidFill>
            </a:endParaRPr>
          </a:p>
          <a:p>
            <a:r>
              <a:rPr lang="en-GB" b="0" dirty="0">
                <a:solidFill>
                  <a:schemeClr val="accent1"/>
                </a:solidFill>
              </a:rPr>
              <a:t>A </a:t>
            </a:r>
            <a:r>
              <a:rPr lang="en-GB" b="0" dirty="0" err="1">
                <a:solidFill>
                  <a:schemeClr val="accent1"/>
                </a:solidFill>
              </a:rPr>
              <a:t>cumec</a:t>
            </a:r>
            <a:r>
              <a:rPr lang="en-GB" b="0" dirty="0">
                <a:solidFill>
                  <a:schemeClr val="accent1"/>
                </a:solidFill>
              </a:rPr>
              <a:t> is a </a:t>
            </a:r>
            <a:r>
              <a:rPr lang="en-GB" b="0" dirty="0"/>
              <a:t>unit used to measure the rate of flow of water.</a:t>
            </a:r>
            <a:endParaRPr lang="en-GB" b="0" dirty="0">
              <a:solidFill>
                <a:schemeClr val="accent1"/>
              </a:solidFill>
            </a:endParaRPr>
          </a:p>
          <a:p>
            <a:endParaRPr lang="en-GB" b="0" dirty="0">
              <a:solidFill>
                <a:schemeClr val="accent1"/>
              </a:solidFill>
            </a:endParaRPr>
          </a:p>
          <a:p>
            <a:endParaRPr lang="en-GB" b="0" dirty="0"/>
          </a:p>
          <a:p>
            <a:endParaRPr lang="en-GB" b="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694" y="3041158"/>
            <a:ext cx="1714500" cy="1362075"/>
          </a:xfrm>
          <a:prstGeom prst="rect">
            <a:avLst/>
          </a:prstGeom>
        </p:spPr>
      </p:pic>
      <p:sp>
        <p:nvSpPr>
          <p:cNvPr id="5" name="TextBox 4"/>
          <p:cNvSpPr txBox="1"/>
          <p:nvPr/>
        </p:nvSpPr>
        <p:spPr>
          <a:xfrm>
            <a:off x="5032772" y="1700212"/>
            <a:ext cx="3239141" cy="1200329"/>
          </a:xfrm>
          <a:prstGeom prst="rect">
            <a:avLst/>
          </a:prstGeom>
          <a:noFill/>
        </p:spPr>
        <p:txBody>
          <a:bodyPr wrap="square" rtlCol="0">
            <a:spAutoFit/>
          </a:bodyPr>
          <a:lstStyle/>
          <a:p>
            <a:endParaRPr lang="en-GB" dirty="0"/>
          </a:p>
          <a:p>
            <a:r>
              <a:rPr lang="en-GB" dirty="0"/>
              <a:t>Data gathered from the Pont y </a:t>
            </a:r>
            <a:r>
              <a:rPr lang="en-GB" dirty="0" err="1"/>
              <a:t>Gwyddel</a:t>
            </a:r>
            <a:r>
              <a:rPr lang="en-GB" dirty="0"/>
              <a:t> gauging station November 2012 </a:t>
            </a:r>
          </a:p>
        </p:txBody>
      </p:sp>
      <p:graphicFrame>
        <p:nvGraphicFramePr>
          <p:cNvPr id="6" name="Table 5"/>
          <p:cNvGraphicFramePr>
            <a:graphicFrameLocks noGrp="1"/>
          </p:cNvGraphicFramePr>
          <p:nvPr>
            <p:extLst>
              <p:ext uri="{D42A27DB-BD31-4B8C-83A1-F6EECF244321}">
                <p14:modId xmlns:p14="http://schemas.microsoft.com/office/powerpoint/2010/main" val="2333377743"/>
              </p:ext>
            </p:extLst>
          </p:nvPr>
        </p:nvGraphicFramePr>
        <p:xfrm>
          <a:off x="5043835" y="2979454"/>
          <a:ext cx="3239141" cy="2902050"/>
        </p:xfrm>
        <a:graphic>
          <a:graphicData uri="http://schemas.openxmlformats.org/drawingml/2006/table">
            <a:tbl>
              <a:tblPr firstRow="1" firstCol="1" bandRow="1">
                <a:tableStyleId>{5C22544A-7EE6-4342-B048-85BDC9FD1C3A}</a:tableStyleId>
              </a:tblPr>
              <a:tblGrid>
                <a:gridCol w="1480268">
                  <a:extLst>
                    <a:ext uri="{9D8B030D-6E8A-4147-A177-3AD203B41FA5}">
                      <a16:colId xmlns:a16="http://schemas.microsoft.com/office/drawing/2014/main" val="20000"/>
                    </a:ext>
                  </a:extLst>
                </a:gridCol>
                <a:gridCol w="1758873">
                  <a:extLst>
                    <a:ext uri="{9D8B030D-6E8A-4147-A177-3AD203B41FA5}">
                      <a16:colId xmlns:a16="http://schemas.microsoft.com/office/drawing/2014/main" val="20001"/>
                    </a:ext>
                  </a:extLst>
                </a:gridCol>
              </a:tblGrid>
              <a:tr h="346515">
                <a:tc>
                  <a:txBody>
                    <a:bodyPr/>
                    <a:lstStyle/>
                    <a:p>
                      <a:pPr marL="71755" algn="ctr">
                        <a:spcAft>
                          <a:spcPts val="0"/>
                        </a:spcAft>
                      </a:pPr>
                      <a:r>
                        <a:rPr lang="en-GB" sz="1800" dirty="0">
                          <a:effectLst/>
                        </a:rPr>
                        <a:t>Date</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800" b="1" kern="1200" dirty="0">
                          <a:solidFill>
                            <a:schemeClr val="lt1"/>
                          </a:solidFill>
                          <a:effectLst/>
                          <a:latin typeface="+mn-lt"/>
                          <a:ea typeface="+mn-ea"/>
                          <a:cs typeface="+mn-cs"/>
                        </a:rPr>
                        <a:t>Mean daily m³/s or </a:t>
                      </a:r>
                      <a:r>
                        <a:rPr lang="en-GB" sz="1800" b="1" kern="1200" dirty="0" err="1">
                          <a:solidFill>
                            <a:schemeClr val="lt1"/>
                          </a:solidFill>
                          <a:effectLst/>
                          <a:latin typeface="+mn-lt"/>
                          <a:ea typeface="+mn-ea"/>
                          <a:cs typeface="+mn-cs"/>
                        </a:rPr>
                        <a:t>cumecs</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46515">
                <a:tc>
                  <a:txBody>
                    <a:bodyPr/>
                    <a:lstStyle/>
                    <a:p>
                      <a:pPr marL="71755" algn="ctr">
                        <a:spcAft>
                          <a:spcPts val="0"/>
                        </a:spcAft>
                      </a:pPr>
                      <a:r>
                        <a:rPr lang="en-GB" sz="1200">
                          <a:effectLst/>
                        </a:rPr>
                        <a:t>24/11/2012</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200" dirty="0">
                          <a:effectLst/>
                        </a:rPr>
                        <a:t>14.2</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346515">
                <a:tc>
                  <a:txBody>
                    <a:bodyPr/>
                    <a:lstStyle/>
                    <a:p>
                      <a:pPr marL="71755" algn="ctr">
                        <a:spcAft>
                          <a:spcPts val="0"/>
                        </a:spcAft>
                      </a:pPr>
                      <a:r>
                        <a:rPr lang="en-GB" sz="1200">
                          <a:effectLst/>
                        </a:rPr>
                        <a:t>25/11/2012</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200">
                          <a:effectLst/>
                        </a:rPr>
                        <a:t>23.7</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346515">
                <a:tc>
                  <a:txBody>
                    <a:bodyPr/>
                    <a:lstStyle/>
                    <a:p>
                      <a:pPr marL="71755" algn="ctr">
                        <a:spcAft>
                          <a:spcPts val="0"/>
                        </a:spcAft>
                      </a:pPr>
                      <a:r>
                        <a:rPr lang="en-GB" sz="1200">
                          <a:effectLst/>
                        </a:rPr>
                        <a:t>26/11/2012</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200">
                          <a:effectLst/>
                        </a:rPr>
                        <a:t>94.4</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346515">
                <a:tc>
                  <a:txBody>
                    <a:bodyPr/>
                    <a:lstStyle/>
                    <a:p>
                      <a:pPr marL="71755" algn="ctr">
                        <a:spcAft>
                          <a:spcPts val="0"/>
                        </a:spcAft>
                      </a:pPr>
                      <a:r>
                        <a:rPr lang="en-GB" sz="1200">
                          <a:effectLst/>
                        </a:rPr>
                        <a:t>27/11/2012</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200">
                          <a:effectLst/>
                        </a:rPr>
                        <a:t>62.3</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346515">
                <a:tc>
                  <a:txBody>
                    <a:bodyPr/>
                    <a:lstStyle/>
                    <a:p>
                      <a:pPr marL="71755" algn="ctr">
                        <a:spcAft>
                          <a:spcPts val="0"/>
                        </a:spcAft>
                      </a:pPr>
                      <a:r>
                        <a:rPr lang="en-GB" sz="1200">
                          <a:effectLst/>
                        </a:rPr>
                        <a:t>28/11/2012</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200">
                          <a:effectLst/>
                        </a:rPr>
                        <a:t>19.6</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346515">
                <a:tc>
                  <a:txBody>
                    <a:bodyPr/>
                    <a:lstStyle/>
                    <a:p>
                      <a:pPr marL="71755" algn="ctr">
                        <a:spcAft>
                          <a:spcPts val="0"/>
                        </a:spcAft>
                      </a:pPr>
                      <a:r>
                        <a:rPr lang="en-GB" sz="1200">
                          <a:effectLst/>
                        </a:rPr>
                        <a:t>29/11/2012</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200" dirty="0">
                          <a:effectLst/>
                        </a:rPr>
                        <a:t>12.8</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61271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 demonstrating the recorded flow at Pont y </a:t>
            </a:r>
            <a:r>
              <a:rPr lang="en-GB" dirty="0" err="1"/>
              <a:t>Gwyddel</a:t>
            </a:r>
            <a:endParaRPr lang="en-GB" dirty="0"/>
          </a:p>
        </p:txBody>
      </p:sp>
      <p:graphicFrame>
        <p:nvGraphicFramePr>
          <p:cNvPr id="3" name="Chart 2"/>
          <p:cNvGraphicFramePr/>
          <p:nvPr>
            <p:extLst>
              <p:ext uri="{D42A27DB-BD31-4B8C-83A1-F6EECF244321}">
                <p14:modId xmlns:p14="http://schemas.microsoft.com/office/powerpoint/2010/main" val="2519091961"/>
              </p:ext>
            </p:extLst>
          </p:nvPr>
        </p:nvGraphicFramePr>
        <p:xfrm>
          <a:off x="467544" y="1844824"/>
          <a:ext cx="7416824" cy="4687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15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 Asaph Flood Risk Management Scheme</a:t>
            </a:r>
          </a:p>
        </p:txBody>
      </p:sp>
      <p:sp>
        <p:nvSpPr>
          <p:cNvPr id="3" name="Text Box 2"/>
          <p:cNvSpPr txBox="1">
            <a:spLocks noChangeArrowheads="1"/>
          </p:cNvSpPr>
          <p:nvPr/>
        </p:nvSpPr>
        <p:spPr bwMode="auto">
          <a:xfrm>
            <a:off x="323850" y="1844824"/>
            <a:ext cx="8208590" cy="1008112"/>
          </a:xfrm>
          <a:prstGeom prst="rect">
            <a:avLst/>
          </a:prstGeom>
          <a:solidFill>
            <a:srgbClr val="82D2F0"/>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b="1" dirty="0">
                <a:effectLst/>
                <a:latin typeface="Arial" panose="020B0604020202020204" pitchFamily="34" charset="0"/>
                <a:ea typeface="Times New Roman" panose="02020603050405020304" pitchFamily="18" charset="0"/>
                <a:cs typeface="Arial" panose="020B0604020202020204" pitchFamily="34" charset="0"/>
              </a:rPr>
              <a:t>Standard of Protection</a:t>
            </a:r>
            <a:r>
              <a:rPr lang="en-GB" dirty="0">
                <a:effectLst/>
                <a:latin typeface="Arial" panose="020B0604020202020204" pitchFamily="34" charset="0"/>
                <a:ea typeface="Times New Roman" panose="02020603050405020304" pitchFamily="18" charset="0"/>
                <a:cs typeface="Arial" panose="020B0604020202020204" pitchFamily="34" charset="0"/>
              </a:rPr>
              <a:t> - A flood defence standard of protection calculates an estimated level of risk to a specific area from flooding from the sea or a river.</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3854583654"/>
              </p:ext>
            </p:extLst>
          </p:nvPr>
        </p:nvGraphicFramePr>
        <p:xfrm>
          <a:off x="323850" y="3068960"/>
          <a:ext cx="6050915" cy="3108960"/>
        </p:xfrm>
        <a:graphic>
          <a:graphicData uri="http://schemas.openxmlformats.org/drawingml/2006/table">
            <a:tbl>
              <a:tblPr firstRow="1" firstCol="1" bandRow="1">
                <a:tableStyleId>{5C22544A-7EE6-4342-B048-85BDC9FD1C3A}</a:tableStyleId>
              </a:tblPr>
              <a:tblGrid>
                <a:gridCol w="3025140">
                  <a:extLst>
                    <a:ext uri="{9D8B030D-6E8A-4147-A177-3AD203B41FA5}">
                      <a16:colId xmlns:a16="http://schemas.microsoft.com/office/drawing/2014/main" val="20000"/>
                    </a:ext>
                  </a:extLst>
                </a:gridCol>
                <a:gridCol w="3025775">
                  <a:extLst>
                    <a:ext uri="{9D8B030D-6E8A-4147-A177-3AD203B41FA5}">
                      <a16:colId xmlns:a16="http://schemas.microsoft.com/office/drawing/2014/main" val="20001"/>
                    </a:ext>
                  </a:extLst>
                </a:gridCol>
              </a:tblGrid>
              <a:tr h="0">
                <a:tc>
                  <a:txBody>
                    <a:bodyPr/>
                    <a:lstStyle/>
                    <a:p>
                      <a:pPr>
                        <a:spcAft>
                          <a:spcPts val="0"/>
                        </a:spcAft>
                      </a:pPr>
                      <a:r>
                        <a:rPr lang="en-GB" sz="1200" dirty="0">
                          <a:effectLst/>
                        </a:rPr>
                        <a:t>Standard of Protection (</a:t>
                      </a:r>
                      <a:r>
                        <a:rPr lang="en-GB" sz="1200" dirty="0" err="1">
                          <a:effectLst/>
                        </a:rPr>
                        <a:t>SoP</a:t>
                      </a:r>
                      <a:r>
                        <a:rPr lang="en-GB" sz="1200" dirty="0">
                          <a:effectLst/>
                        </a:rPr>
                        <a: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a:effectLst/>
                        </a:rPr>
                        <a:t>% Likelihood of flooding happening</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spcAft>
                          <a:spcPts val="0"/>
                        </a:spcAft>
                      </a:pPr>
                      <a:r>
                        <a:rPr lang="en-GB" sz="1200">
                          <a:effectLst/>
                        </a:rPr>
                        <a:t>1 in 1,000 annual event probability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1200" dirty="0">
                          <a:effectLst/>
                        </a:rPr>
                        <a:t> </a:t>
                      </a:r>
                      <a:endParaRPr lang="en-GB" sz="1200" dirty="0">
                        <a:effectLst/>
                      </a:endParaRPr>
                    </a:p>
                    <a:p>
                      <a:pPr>
                        <a:spcAft>
                          <a:spcPts val="0"/>
                        </a:spcAft>
                      </a:pPr>
                      <a:r>
                        <a:rPr lang="en-US" sz="1200" dirty="0">
                          <a:effectLst/>
                        </a:rPr>
                        <a:t>0.1% chance of flooding in any given year, very low probability</a:t>
                      </a:r>
                      <a:endParaRPr lang="en-GB" sz="1200" dirty="0">
                        <a:effectLst/>
                      </a:endParaRPr>
                    </a:p>
                    <a:p>
                      <a:pPr>
                        <a:spcAft>
                          <a:spcPts val="0"/>
                        </a:spcAft>
                      </a:pPr>
                      <a:r>
                        <a:rPr lang="en-GB" sz="1200" dirty="0">
                          <a:effectLst/>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spcAft>
                          <a:spcPts val="0"/>
                        </a:spcAft>
                      </a:pPr>
                      <a:r>
                        <a:rPr lang="en-GB" sz="1200">
                          <a:effectLst/>
                        </a:rPr>
                        <a:t> </a:t>
                      </a:r>
                    </a:p>
                    <a:p>
                      <a:pPr>
                        <a:spcAft>
                          <a:spcPts val="0"/>
                        </a:spcAft>
                      </a:pPr>
                      <a:r>
                        <a:rPr lang="en-GB" sz="1200">
                          <a:effectLst/>
                        </a:rPr>
                        <a:t>1 in 200 annual event probability</a:t>
                      </a:r>
                    </a:p>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a:effectLst/>
                        </a:rPr>
                        <a:t>0.5% chance of flooding in any given year, low </a:t>
                      </a:r>
                      <a:r>
                        <a:rPr lang="en-US" sz="1200">
                          <a:effectLst/>
                        </a:rPr>
                        <a:t>probability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spcAft>
                          <a:spcPts val="0"/>
                        </a:spcAft>
                      </a:pPr>
                      <a:r>
                        <a:rPr lang="en-GB" sz="1200">
                          <a:effectLst/>
                        </a:rPr>
                        <a:t> </a:t>
                      </a:r>
                    </a:p>
                    <a:p>
                      <a:pPr>
                        <a:spcAft>
                          <a:spcPts val="0"/>
                        </a:spcAft>
                      </a:pPr>
                      <a:r>
                        <a:rPr lang="en-GB" sz="1200">
                          <a:effectLst/>
                        </a:rPr>
                        <a:t>1 in 100 annual event probability</a:t>
                      </a:r>
                    </a:p>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a:effectLst/>
                        </a:rPr>
                        <a:t>1% chance of flooding in any given year, medium </a:t>
                      </a:r>
                      <a:r>
                        <a:rPr lang="en-US" sz="1200">
                          <a:effectLst/>
                        </a:rPr>
                        <a:t>probability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0">
                <a:tc>
                  <a:txBody>
                    <a:bodyPr/>
                    <a:lstStyle/>
                    <a:p>
                      <a:pPr>
                        <a:spcAft>
                          <a:spcPts val="0"/>
                        </a:spcAft>
                      </a:pPr>
                      <a:r>
                        <a:rPr lang="en-GB" sz="1200">
                          <a:effectLst/>
                        </a:rPr>
                        <a:t> </a:t>
                      </a:r>
                    </a:p>
                    <a:p>
                      <a:pPr>
                        <a:spcAft>
                          <a:spcPts val="0"/>
                        </a:spcAft>
                      </a:pPr>
                      <a:r>
                        <a:rPr lang="en-GB" sz="1200">
                          <a:effectLst/>
                        </a:rPr>
                        <a:t>1 in 50 annual event probability</a:t>
                      </a:r>
                    </a:p>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a:effectLst/>
                        </a:rPr>
                        <a:t>2% chance of flooding in any given year, medium </a:t>
                      </a:r>
                      <a:r>
                        <a:rPr lang="en-US" sz="1200">
                          <a:effectLst/>
                        </a:rPr>
                        <a:t>probability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0">
                <a:tc>
                  <a:txBody>
                    <a:bodyPr/>
                    <a:lstStyle/>
                    <a:p>
                      <a:pPr>
                        <a:spcAft>
                          <a:spcPts val="0"/>
                        </a:spcAft>
                      </a:pPr>
                      <a:r>
                        <a:rPr lang="en-GB" sz="1200">
                          <a:effectLst/>
                        </a:rPr>
                        <a:t> </a:t>
                      </a:r>
                    </a:p>
                    <a:p>
                      <a:pPr>
                        <a:spcAft>
                          <a:spcPts val="0"/>
                        </a:spcAft>
                      </a:pPr>
                      <a:r>
                        <a:rPr lang="en-GB" sz="1200">
                          <a:effectLst/>
                        </a:rPr>
                        <a:t>1 in 20 annual event probability</a:t>
                      </a:r>
                    </a:p>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dirty="0">
                          <a:effectLst/>
                        </a:rPr>
                        <a:t>5% chance of flooding in any given year, high </a:t>
                      </a:r>
                      <a:r>
                        <a:rPr lang="en-US" sz="1200" dirty="0">
                          <a:effectLst/>
                        </a:rPr>
                        <a:t>probability</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TextBox 6"/>
          <p:cNvSpPr txBox="1"/>
          <p:nvPr/>
        </p:nvSpPr>
        <p:spPr>
          <a:xfrm>
            <a:off x="6516216" y="3013326"/>
            <a:ext cx="2304256" cy="2862322"/>
          </a:xfrm>
          <a:prstGeom prst="rect">
            <a:avLst/>
          </a:prstGeom>
          <a:noFill/>
        </p:spPr>
        <p:txBody>
          <a:bodyPr wrap="square" rtlCol="0">
            <a:spAutoFit/>
          </a:bodyPr>
          <a:lstStyle/>
          <a:p>
            <a:r>
              <a:rPr lang="en-GB" dirty="0"/>
              <a:t>The November 2012 flood was estimated to have been between a 1 in 100 (1%) and 1 in 200 (0.5%) annual probability event.</a:t>
            </a:r>
          </a:p>
          <a:p>
            <a:endParaRPr lang="en-GB" dirty="0"/>
          </a:p>
          <a:p>
            <a:endParaRPr lang="en-GB" dirty="0"/>
          </a:p>
          <a:p>
            <a:endParaRPr lang="en-GB" dirty="0"/>
          </a:p>
        </p:txBody>
      </p:sp>
    </p:spTree>
    <p:extLst>
      <p:ext uri="{BB962C8B-B14F-4D97-AF65-F5344CB8AC3E}">
        <p14:creationId xmlns:p14="http://schemas.microsoft.com/office/powerpoint/2010/main" val="379908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 Asaph</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2590" r="2590"/>
          <a:stretch>
            <a:fillRect/>
          </a:stretch>
        </p:blipFill>
        <p:spPr>
          <a:xfrm>
            <a:off x="323849" y="4077072"/>
            <a:ext cx="3203122" cy="2221840"/>
          </a:xfrm>
          <a:ln w="19050">
            <a:solidFill>
              <a:srgbClr val="0091A5"/>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692" y="1484784"/>
            <a:ext cx="3168352" cy="2376264"/>
          </a:xfrm>
          <a:prstGeom prst="rect">
            <a:avLst/>
          </a:prstGeom>
          <a:ln w="19050">
            <a:solidFill>
              <a:srgbClr val="0091A5"/>
            </a:solidFill>
          </a:ln>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988267"/>
            <a:ext cx="4709779" cy="4310645"/>
          </a:xfrm>
          <a:prstGeom prst="rect">
            <a:avLst/>
          </a:prstGeom>
          <a:ln w="19050">
            <a:solidFill>
              <a:srgbClr val="0091A5"/>
            </a:solidFill>
          </a:ln>
        </p:spPr>
      </p:pic>
    </p:spTree>
    <p:extLst>
      <p:ext uri="{BB962C8B-B14F-4D97-AF65-F5344CB8AC3E}">
        <p14:creationId xmlns:p14="http://schemas.microsoft.com/office/powerpoint/2010/main" val="1088665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 Asaph Flood Risk Management Scheme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11" r="2009"/>
          <a:stretch/>
        </p:blipFill>
        <p:spPr>
          <a:xfrm>
            <a:off x="179512" y="1649128"/>
            <a:ext cx="8840356" cy="2571960"/>
          </a:xfrm>
          <a:prstGeom prst="rect">
            <a:avLst/>
          </a:prstGeom>
        </p:spPr>
      </p:pic>
      <p:pic>
        <p:nvPicPr>
          <p:cNvPr id="1026" name="Picture 2" descr="View of the car p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450520"/>
            <a:ext cx="2913057" cy="2217695"/>
          </a:xfrm>
          <a:prstGeom prst="rect">
            <a:avLst/>
          </a:prstGeom>
          <a:noFill/>
          <a:ln w="28575">
            <a:solidFill>
              <a:srgbClr val="0091A5"/>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3897922"/>
            <a:ext cx="9143999" cy="646331"/>
          </a:xfrm>
          <a:prstGeom prst="rect">
            <a:avLst/>
          </a:prstGeom>
          <a:noFill/>
        </p:spPr>
        <p:txBody>
          <a:bodyPr wrap="square" rtlCol="0">
            <a:spAutoFit/>
          </a:bodyPr>
          <a:lstStyle/>
          <a:p>
            <a:r>
              <a:rPr lang="en-GB" b="1" dirty="0"/>
              <a:t>Recreation Ground</a:t>
            </a:r>
            <a:r>
              <a:rPr lang="en-GB" dirty="0"/>
              <a:t>: Raising and widening the embankment along the existing line of defence</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9690" y="4450521"/>
            <a:ext cx="3240360" cy="2235754"/>
          </a:xfrm>
          <a:prstGeom prst="rect">
            <a:avLst/>
          </a:prstGeom>
          <a:ln w="28575">
            <a:solidFill>
              <a:srgbClr val="0091A5"/>
            </a:solidFill>
          </a:ln>
        </p:spPr>
      </p:pic>
    </p:spTree>
    <p:extLst>
      <p:ext uri="{BB962C8B-B14F-4D97-AF65-F5344CB8AC3E}">
        <p14:creationId xmlns:p14="http://schemas.microsoft.com/office/powerpoint/2010/main" val="236300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St. Asaph Flood Risk Management Scheme</a:t>
            </a:r>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val="0"/>
              </a:ext>
            </a:extLst>
          </a:blip>
          <a:srcRect l="14241"/>
          <a:stretch/>
        </p:blipFill>
        <p:spPr>
          <a:xfrm>
            <a:off x="332379" y="1708735"/>
            <a:ext cx="5634880" cy="3683222"/>
          </a:xfrm>
          <a:prstGeom prst="rect">
            <a:avLst/>
          </a:prstGeom>
          <a:ln w="25400">
            <a:solidFill>
              <a:srgbClr val="0091A5"/>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3717032"/>
            <a:ext cx="5167961" cy="2902990"/>
          </a:xfrm>
          <a:prstGeom prst="rect">
            <a:avLst/>
          </a:prstGeom>
          <a:ln w="28575">
            <a:solidFill>
              <a:srgbClr val="0091A5"/>
            </a:solidFill>
          </a:ln>
        </p:spPr>
      </p:pic>
    </p:spTree>
    <p:extLst>
      <p:ext uri="{BB962C8B-B14F-4D97-AF65-F5344CB8AC3E}">
        <p14:creationId xmlns:p14="http://schemas.microsoft.com/office/powerpoint/2010/main" val="3727627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of St. Asaph Flood Risk Management Scheme works</a:t>
            </a:r>
          </a:p>
        </p:txBody>
      </p:sp>
      <p:sp>
        <p:nvSpPr>
          <p:cNvPr id="3" name="Content Placeholder 2"/>
          <p:cNvSpPr>
            <a:spLocks noGrp="1"/>
          </p:cNvSpPr>
          <p:nvPr>
            <p:ph idx="1"/>
          </p:nvPr>
        </p:nvSpPr>
        <p:spPr>
          <a:xfrm>
            <a:off x="323849" y="1916832"/>
            <a:ext cx="8496623" cy="4608511"/>
          </a:xfrm>
        </p:spPr>
        <p:txBody>
          <a:bodyPr/>
          <a:lstStyle/>
          <a:p>
            <a:endParaRPr lang="en-GB" dirty="0">
              <a:hlinkClick r:id="rId2"/>
            </a:endParaRPr>
          </a:p>
          <a:p>
            <a:endParaRPr lang="en-GB" dirty="0">
              <a:hlinkClick r:id="rId2"/>
            </a:endParaRPr>
          </a:p>
          <a:p>
            <a:r>
              <a:rPr lang="en-GB" dirty="0">
                <a:hlinkClick r:id="rId2"/>
              </a:rPr>
              <a:t>https://www.youtube.com/watch?list=UUPLAYER_NatResWales&amp;v=WmUwKKMATsY</a:t>
            </a:r>
            <a:endParaRPr lang="en-GB" dirty="0"/>
          </a:p>
          <a:p>
            <a:endParaRPr lang="en-GB" dirty="0"/>
          </a:p>
          <a:p>
            <a:r>
              <a:rPr lang="en-GB" b="0" dirty="0">
                <a:solidFill>
                  <a:schemeClr val="tx1"/>
                </a:solidFill>
              </a:rPr>
              <a:t>2.34 minutes</a:t>
            </a:r>
          </a:p>
          <a:p>
            <a:endParaRPr lang="en-GB" dirty="0"/>
          </a:p>
        </p:txBody>
      </p:sp>
    </p:spTree>
    <p:extLst>
      <p:ext uri="{BB962C8B-B14F-4D97-AF65-F5344CB8AC3E}">
        <p14:creationId xmlns:p14="http://schemas.microsoft.com/office/powerpoint/2010/main" val="242475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6581775" cy="1223963"/>
          </a:xfrm>
        </p:spPr>
        <p:txBody>
          <a:bodyPr/>
          <a:lstStyle/>
          <a:p>
            <a:r>
              <a:rPr lang="en-GB" sz="3000" dirty="0"/>
              <a:t>St. Asaph Flood Risk Management Scheme – Scheme Benefits</a:t>
            </a:r>
          </a:p>
        </p:txBody>
      </p:sp>
      <p:sp>
        <p:nvSpPr>
          <p:cNvPr id="3" name="Rectangle 2"/>
          <p:cNvSpPr>
            <a:spLocks noChangeArrowheads="1"/>
          </p:cNvSpPr>
          <p:nvPr/>
        </p:nvSpPr>
        <p:spPr bwMode="auto">
          <a:xfrm>
            <a:off x="242714" y="2080419"/>
            <a:ext cx="8439670"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0091A5"/>
                </a:solidFill>
                <a:effectLst/>
                <a:cs typeface="Times New Roman" panose="02020603050405020304" pitchFamily="18" charset="0"/>
              </a:rPr>
              <a:t>Good for the environment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a:ln>
                <a:noFill/>
              </a:ln>
              <a:solidFill>
                <a:srgbClr val="0091A5"/>
              </a:solidFill>
              <a:effectLst/>
              <a:cs typeface="Times New Roman" panose="02020603050405020304" pitchFamily="18" charset="0"/>
            </a:endParaRPr>
          </a:p>
          <a:p>
            <a:pPr marL="261938" indent="-261938" defTabSz="363538">
              <a:buFontTx/>
              <a:buChar char="•"/>
            </a:pPr>
            <a:r>
              <a:rPr kumimoji="0" lang="en-GB" altLang="en-US" sz="2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An interpretation board for St. Asaph Old Bridge Scheduled Ancient Monument</a:t>
            </a:r>
          </a:p>
          <a:p>
            <a:pPr marL="261938" indent="-261938" defTabSz="363538">
              <a:buFont typeface="Arial" panose="020B0604020202020204" pitchFamily="34" charset="0"/>
              <a:buChar char="•"/>
            </a:pPr>
            <a:r>
              <a:rPr lang="en-GB" altLang="en-US" sz="2000" dirty="0">
                <a:solidFill>
                  <a:srgbClr val="000000"/>
                </a:solidFill>
                <a:ea typeface="Times New Roman" panose="02020603050405020304" pitchFamily="18" charset="0"/>
                <a:cs typeface="Arial" panose="020B0604020202020204" pitchFamily="34" charset="0"/>
              </a:rPr>
              <a:t>Bird, bat boxes and otter holts installed to increase the biodiversity </a:t>
            </a:r>
          </a:p>
          <a:p>
            <a:pPr marL="261938" indent="-261938" defTabSz="363538">
              <a:buFont typeface="Arial" panose="020B0604020202020204" pitchFamily="34" charset="0"/>
              <a:buChar char="•"/>
            </a:pPr>
            <a:r>
              <a:rPr lang="en-GB" altLang="en-US" sz="2000" dirty="0">
                <a:solidFill>
                  <a:srgbClr val="000000"/>
                </a:solidFill>
                <a:ea typeface="Times New Roman" panose="02020603050405020304" pitchFamily="18" charset="0"/>
                <a:cs typeface="Arial" panose="020B0604020202020204" pitchFamily="34" charset="0"/>
              </a:rPr>
              <a:t>Landscaping of embankments and sowing of wild flowers seed mix within the recreation ground </a:t>
            </a:r>
          </a:p>
          <a:p>
            <a:pPr marL="261938" indent="-261938" defTabSz="363538">
              <a:buFont typeface="Arial" panose="020B0604020202020204" pitchFamily="34" charset="0"/>
              <a:buChar char="•"/>
            </a:pPr>
            <a:r>
              <a:rPr lang="en-GB" altLang="en-US" sz="2000" dirty="0">
                <a:solidFill>
                  <a:srgbClr val="000000"/>
                </a:solidFill>
                <a:ea typeface="Times New Roman" panose="02020603050405020304" pitchFamily="18" charset="0"/>
                <a:cs typeface="Arial" panose="020B0604020202020204" pitchFamily="34" charset="0"/>
              </a:rPr>
              <a:t>Access to the river encouraged by reducing embankment slope gradient.</a:t>
            </a:r>
            <a:endParaRPr lang="en-GB" altLang="en-US" sz="2000" dirty="0"/>
          </a:p>
          <a:p>
            <a:pPr marL="261938" indent="-261938" defTabSz="363538">
              <a:buFontTx/>
              <a:buChar char="•"/>
            </a:pPr>
            <a:r>
              <a:rPr lang="en-GB" altLang="en-US" sz="2000" dirty="0">
                <a:ea typeface="Times New Roman" panose="02020603050405020304" pitchFamily="18" charset="0"/>
                <a:cs typeface="Arial" panose="020B0604020202020204" pitchFamily="34" charset="0"/>
              </a:rPr>
              <a:t>Waste and litter bins were installed to help reduce the amount of litter along the riverbank.</a:t>
            </a:r>
            <a:endParaRPr lang="en-GB" altLang="en-US" sz="2000" dirty="0"/>
          </a:p>
          <a:p>
            <a:pPr marL="261938" indent="-261938" defTabSz="363538">
              <a:buFontTx/>
              <a:buChar char="•"/>
            </a:pPr>
            <a:r>
              <a:rPr lang="en-GB" altLang="en-US" sz="2000" dirty="0">
                <a:ea typeface="Times New Roman" panose="02020603050405020304" pitchFamily="18" charset="0"/>
                <a:cs typeface="Arial" panose="020B0604020202020204" pitchFamily="34" charset="0"/>
              </a:rPr>
              <a:t>Tree and hedgerow planting undertaken</a:t>
            </a:r>
            <a:endParaRPr kumimoji="0" lang="en-GB" altLang="en-US" sz="2000" b="0" i="0" u="none" strike="noStrike" cap="none" normalizeH="0" baseline="0" dirty="0">
              <a:ln>
                <a:noFill/>
              </a:ln>
              <a:solidFill>
                <a:schemeClr val="tx1"/>
              </a:solidFill>
              <a:effectLst/>
            </a:endParaRPr>
          </a:p>
        </p:txBody>
      </p:sp>
      <p:sp>
        <p:nvSpPr>
          <p:cNvPr id="5" name="Rectangle 4"/>
          <p:cNvSpPr>
            <a:spLocks noChangeArrowheads="1"/>
          </p:cNvSpPr>
          <p:nvPr/>
        </p:nvSpPr>
        <p:spPr bwMode="auto">
          <a:xfrm>
            <a:off x="179512" y="4894423"/>
            <a:ext cx="184731"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0091A5"/>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a:ln>
                <a:noFill/>
              </a:ln>
              <a:solidFill>
                <a:srgbClr val="0091A5"/>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614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0861"/>
            <a:ext cx="6581775" cy="1223963"/>
          </a:xfrm>
        </p:spPr>
        <p:txBody>
          <a:bodyPr/>
          <a:lstStyle/>
          <a:p>
            <a:r>
              <a:rPr lang="en-GB" dirty="0"/>
              <a:t>St. Asaph Flood Risk Management Scheme – Scheme Benefits</a:t>
            </a:r>
          </a:p>
        </p:txBody>
      </p:sp>
      <p:sp>
        <p:nvSpPr>
          <p:cNvPr id="3" name="Content Placeholder 2"/>
          <p:cNvSpPr>
            <a:spLocks noGrp="1"/>
          </p:cNvSpPr>
          <p:nvPr>
            <p:ph idx="1"/>
          </p:nvPr>
        </p:nvSpPr>
        <p:spPr/>
        <p:txBody>
          <a:bodyPr/>
          <a:lstStyle/>
          <a:p>
            <a:pPr lvl="0" eaLnBrk="0" fontAlgn="base" hangingPunct="0">
              <a:spcBef>
                <a:spcPct val="0"/>
              </a:spcBef>
              <a:spcAft>
                <a:spcPct val="0"/>
              </a:spcAft>
            </a:pPr>
            <a:endParaRPr lang="en-GB" altLang="en-US" dirty="0">
              <a:latin typeface="Arial" panose="020B0604020202020204" pitchFamily="34" charset="0"/>
              <a:cs typeface="Times New Roman" panose="02020603050405020304" pitchFamily="18" charset="0"/>
            </a:endParaRPr>
          </a:p>
          <a:p>
            <a:pPr lvl="0" eaLnBrk="0" fontAlgn="base" hangingPunct="0">
              <a:spcBef>
                <a:spcPct val="0"/>
              </a:spcBef>
              <a:spcAft>
                <a:spcPct val="0"/>
              </a:spcAft>
            </a:pPr>
            <a:r>
              <a:rPr lang="en-GB" altLang="en-US" dirty="0">
                <a:latin typeface="Arial" panose="020B0604020202020204" pitchFamily="34" charset="0"/>
                <a:cs typeface="Times New Roman" panose="02020603050405020304" pitchFamily="18" charset="0"/>
              </a:rPr>
              <a:t>Good for people</a:t>
            </a:r>
          </a:p>
          <a:p>
            <a:pPr lvl="0" eaLnBrk="0" fontAlgn="base" hangingPunct="0">
              <a:spcBef>
                <a:spcPct val="0"/>
              </a:spcBef>
              <a:spcAft>
                <a:spcPct val="0"/>
              </a:spcAft>
            </a:pPr>
            <a:endParaRPr lang="en-GB" altLang="en-US" sz="2000" dirty="0">
              <a:cs typeface="Times New Roman" panose="02020603050405020304" pitchFamily="18" charset="0"/>
            </a:endParaRPr>
          </a:p>
          <a:p>
            <a:pPr marL="363538" lvl="0" indent="-363538" eaLnBrk="0" fontAlgn="base" hangingPunct="0">
              <a:spcBef>
                <a:spcPct val="0"/>
              </a:spcBef>
              <a:spcAft>
                <a:spcPct val="0"/>
              </a:spcAft>
              <a:buFontTx/>
              <a:buChar char="•"/>
            </a:pPr>
            <a:r>
              <a:rPr lang="en-GB" altLang="en-US" sz="2000" b="0" dirty="0">
                <a:solidFill>
                  <a:srgbClr val="000000"/>
                </a:solidFill>
                <a:ea typeface="Times New Roman" panose="02020603050405020304" pitchFamily="18" charset="0"/>
                <a:cs typeface="Arial" panose="020B0604020202020204" pitchFamily="34" charset="0"/>
              </a:rPr>
              <a:t>Existing foot and cycle paths that linked to the existing flood defences were widened, </a:t>
            </a:r>
          </a:p>
          <a:p>
            <a:pPr marL="363538" lvl="0" indent="-363538" eaLnBrk="0" fontAlgn="base" hangingPunct="0">
              <a:spcBef>
                <a:spcPct val="0"/>
              </a:spcBef>
              <a:spcAft>
                <a:spcPct val="0"/>
              </a:spcAft>
            </a:pPr>
            <a:r>
              <a:rPr lang="en-GB" altLang="en-US" sz="2000" b="0" dirty="0">
                <a:solidFill>
                  <a:srgbClr val="000000"/>
                </a:solidFill>
                <a:ea typeface="Times New Roman" panose="02020603050405020304" pitchFamily="18" charset="0"/>
                <a:cs typeface="Arial" panose="020B0604020202020204" pitchFamily="34" charset="0"/>
              </a:rPr>
              <a:t> 	resurfaced and new lengths of footpath installed.</a:t>
            </a:r>
            <a:endParaRPr lang="en-GB" altLang="en-US" sz="2000" b="0" dirty="0">
              <a:solidFill>
                <a:schemeClr val="tx1"/>
              </a:solidFill>
            </a:endParaRPr>
          </a:p>
          <a:p>
            <a:pPr marL="363538" lvl="0" indent="-363538" eaLnBrk="0" fontAlgn="base" hangingPunct="0">
              <a:spcBef>
                <a:spcPct val="0"/>
              </a:spcBef>
              <a:spcAft>
                <a:spcPct val="0"/>
              </a:spcAft>
              <a:buFontTx/>
              <a:buChar char="•"/>
            </a:pPr>
            <a:r>
              <a:rPr lang="en-GB" altLang="en-US" sz="2000" b="0" dirty="0">
                <a:solidFill>
                  <a:srgbClr val="000000"/>
                </a:solidFill>
                <a:ea typeface="Times New Roman" panose="02020603050405020304" pitchFamily="18" charset="0"/>
                <a:cs typeface="Arial" panose="020B0604020202020204" pitchFamily="34" charset="0"/>
              </a:rPr>
              <a:t>Contribution made towards the installation of sculptures along the river embankments to add to the appeal of the riverside walks.</a:t>
            </a:r>
            <a:endParaRPr lang="en-GB" altLang="en-US" sz="2000" b="0" dirty="0">
              <a:solidFill>
                <a:schemeClr val="tx1"/>
              </a:solidFill>
            </a:endParaRPr>
          </a:p>
          <a:p>
            <a:endParaRPr lang="en-GB" dirty="0"/>
          </a:p>
        </p:txBody>
      </p:sp>
    </p:spTree>
    <p:extLst>
      <p:ext uri="{BB962C8B-B14F-4D97-AF65-F5344CB8AC3E}">
        <p14:creationId xmlns:p14="http://schemas.microsoft.com/office/powerpoint/2010/main" val="1532568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Any questions?</a:t>
            </a:r>
          </a:p>
        </p:txBody>
      </p:sp>
    </p:spTree>
    <p:extLst>
      <p:ext uri="{BB962C8B-B14F-4D97-AF65-F5344CB8AC3E}">
        <p14:creationId xmlns:p14="http://schemas.microsoft.com/office/powerpoint/2010/main" val="29917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Afon</a:t>
            </a:r>
            <a:r>
              <a:rPr lang="en-GB" dirty="0"/>
              <a:t> Elwy</a:t>
            </a:r>
          </a:p>
        </p:txBody>
      </p:sp>
      <p:grpSp>
        <p:nvGrpSpPr>
          <p:cNvPr id="10" name="Group 9"/>
          <p:cNvGrpSpPr/>
          <p:nvPr/>
        </p:nvGrpSpPr>
        <p:grpSpPr>
          <a:xfrm>
            <a:off x="533958" y="1671939"/>
            <a:ext cx="8455932" cy="4810266"/>
            <a:chOff x="436548" y="1484784"/>
            <a:chExt cx="8455932" cy="4810266"/>
          </a:xfrm>
        </p:grpSpPr>
        <p:grpSp>
          <p:nvGrpSpPr>
            <p:cNvPr id="5" name="Group 4"/>
            <p:cNvGrpSpPr/>
            <p:nvPr/>
          </p:nvGrpSpPr>
          <p:grpSpPr>
            <a:xfrm>
              <a:off x="436548" y="1484784"/>
              <a:ext cx="6321287" cy="4810266"/>
              <a:chOff x="-372" y="78676"/>
              <a:chExt cx="6400800" cy="4911725"/>
            </a:xfrm>
          </p:grpSpPr>
          <p:pic>
            <p:nvPicPr>
              <p:cNvPr id="7" name="Picture 6" descr="https://maps.cyfoethnaturiolcymru.internal/Geocortex/Essentials/REST/TempFiles/Export.png?guid=518627b3-c072-4a9f-b361-19f5895ec197&amp;contentType=image%2Fpng"/>
              <p:cNvPicPr>
                <a:picLocks noChangeAspect="1"/>
              </p:cNvPicPr>
              <p:nvPr/>
            </p:nvPicPr>
            <p:blipFill rotWithShape="1">
              <a:blip r:embed="rId3" cstate="print">
                <a:extLst>
                  <a:ext uri="{28A0092B-C50C-407E-A947-70E740481C1C}">
                    <a14:useLocalDpi xmlns:a14="http://schemas.microsoft.com/office/drawing/2010/main" val="0"/>
                  </a:ext>
                </a:extLst>
              </a:blip>
              <a:srcRect l="8446" r="37227"/>
              <a:stretch/>
            </p:blipFill>
            <p:spPr bwMode="auto">
              <a:xfrm>
                <a:off x="-372" y="78676"/>
                <a:ext cx="6400800" cy="4911725"/>
              </a:xfrm>
              <a:prstGeom prst="rect">
                <a:avLst/>
              </a:prstGeom>
              <a:noFill/>
              <a:ln w="25400" cap="flat" cmpd="sng" algn="ctr">
                <a:solidFill>
                  <a:srgbClr val="0091A5"/>
                </a:solidFill>
                <a:prstDash val="solid"/>
                <a:round/>
                <a:headEnd type="none" w="med" len="med"/>
                <a:tailEnd type="none" w="med" len="med"/>
              </a:ln>
              <a:extLst>
                <a:ext uri="{53640926-AAD7-44D8-BBD7-CCE9431645EC}">
                  <a14:shadowObscured xmlns:a14="http://schemas.microsoft.com/office/drawing/2010/main"/>
                </a:ext>
              </a:extLst>
            </p:spPr>
          </p:pic>
          <p:cxnSp>
            <p:nvCxnSpPr>
              <p:cNvPr id="8" name="Straight Arrow Connector 7"/>
              <p:cNvCxnSpPr/>
              <p:nvPr/>
            </p:nvCxnSpPr>
            <p:spPr>
              <a:xfrm flipH="1">
                <a:off x="4890514" y="502848"/>
                <a:ext cx="733245" cy="517585"/>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5283589" y="291201"/>
                <a:ext cx="1046147" cy="261977"/>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1200" b="1" dirty="0" err="1">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Afon</a:t>
                </a:r>
                <a:r>
                  <a:rPr lang="en-GB" sz="1200" b="1" dirty="0">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 Elwy</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6" name="Text Box 28"/>
            <p:cNvSpPr txBox="1"/>
            <p:nvPr/>
          </p:nvSpPr>
          <p:spPr>
            <a:xfrm>
              <a:off x="6905625" y="2674926"/>
              <a:ext cx="1986855" cy="2462213"/>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2000" b="1" i="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Map showing the Rivers </a:t>
              </a:r>
              <a:r>
                <a:rPr lang="en-GB" sz="2000" b="1" i="0"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Gallen</a:t>
              </a:r>
              <a:r>
                <a:rPr lang="en-GB" sz="2000" b="1" i="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Collen and </a:t>
              </a:r>
              <a:r>
                <a:rPr lang="en-GB" sz="2000" b="1" i="0"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Cledwen</a:t>
              </a:r>
              <a:r>
                <a:rPr lang="en-GB" sz="2000" b="1" i="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converging at Llangernyw to form the River Elwy</a:t>
              </a:r>
              <a:endParaRPr lang="en-GB" sz="2000" i="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cxnSp>
        <p:nvCxnSpPr>
          <p:cNvPr id="11" name="Straight Arrow Connector 10"/>
          <p:cNvCxnSpPr/>
          <p:nvPr/>
        </p:nvCxnSpPr>
        <p:spPr>
          <a:xfrm>
            <a:off x="4432040" y="4536836"/>
            <a:ext cx="500000" cy="83638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5028959" y="5751391"/>
            <a:ext cx="911193" cy="269897"/>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1200" b="1" dirty="0" err="1">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Afon</a:t>
            </a:r>
            <a:r>
              <a:rPr lang="en-GB" sz="1200" b="1" dirty="0">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1" dirty="0" err="1">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Cledwen</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V="1">
            <a:off x="5471243" y="5751391"/>
            <a:ext cx="468909" cy="7626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2"/>
          <p:cNvSpPr txBox="1">
            <a:spLocks noChangeArrowheads="1"/>
          </p:cNvSpPr>
          <p:nvPr/>
        </p:nvSpPr>
        <p:spPr bwMode="auto">
          <a:xfrm>
            <a:off x="4211960" y="4120633"/>
            <a:ext cx="955597" cy="316479"/>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1200" b="1" dirty="0" err="1">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Afon</a:t>
            </a:r>
            <a:r>
              <a:rPr lang="en-GB" sz="1200" b="1" dirty="0">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1" dirty="0" err="1">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Gallen</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863099" y="2914680"/>
            <a:ext cx="421781" cy="1032128"/>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533958" y="2594243"/>
            <a:ext cx="1441928" cy="549559"/>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1200" b="1" dirty="0" err="1">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Afon</a:t>
            </a:r>
            <a:r>
              <a:rPr lang="en-GB" sz="1200" b="1" dirty="0">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 Collen</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03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Afon</a:t>
            </a:r>
            <a:r>
              <a:rPr lang="en-GB" dirty="0"/>
              <a:t> Elwy joins the </a:t>
            </a:r>
            <a:r>
              <a:rPr lang="en-GB" dirty="0" err="1"/>
              <a:t>Afon</a:t>
            </a:r>
            <a:r>
              <a:rPr lang="en-GB" dirty="0"/>
              <a:t> Clwyd</a:t>
            </a:r>
          </a:p>
        </p:txBody>
      </p:sp>
      <p:sp>
        <p:nvSpPr>
          <p:cNvPr id="3" name="Content Placeholder 2"/>
          <p:cNvSpPr>
            <a:spLocks noGrp="1"/>
          </p:cNvSpPr>
          <p:nvPr>
            <p:ph idx="1"/>
          </p:nvPr>
        </p:nvSpPr>
        <p:spPr/>
        <p:txBody>
          <a:bodyPr/>
          <a:lstStyle/>
          <a:p>
            <a:endParaRPr lang="en-GB" dirty="0"/>
          </a:p>
        </p:txBody>
      </p:sp>
      <p:sp>
        <p:nvSpPr>
          <p:cNvPr id="4" name="Text Placeholder 3"/>
          <p:cNvSpPr>
            <a:spLocks noGrp="1"/>
          </p:cNvSpPr>
          <p:nvPr>
            <p:ph type="body" sz="half" idx="2"/>
          </p:nvPr>
        </p:nvSpPr>
        <p:spPr>
          <a:xfrm>
            <a:off x="6209911" y="1905229"/>
            <a:ext cx="1839912" cy="4542032"/>
          </a:xfrm>
        </p:spPr>
        <p:txBody>
          <a:bodyPr/>
          <a:lstStyle/>
          <a:p>
            <a:r>
              <a:rPr lang="en-GB" b="1" i="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Map showing the confluence of the River Clwyd and Elwy</a:t>
            </a:r>
            <a:endParaRPr lang="en-GB"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grpSp>
        <p:nvGrpSpPr>
          <p:cNvPr id="5" name="Group 4"/>
          <p:cNvGrpSpPr/>
          <p:nvPr/>
        </p:nvGrpSpPr>
        <p:grpSpPr>
          <a:xfrm>
            <a:off x="329894" y="1932329"/>
            <a:ext cx="5688632" cy="4383327"/>
            <a:chOff x="0" y="0"/>
            <a:chExt cx="5909804" cy="3811692"/>
          </a:xfrm>
        </p:grpSpPr>
        <p:pic>
          <p:nvPicPr>
            <p:cNvPr id="6" name="Picture 5" descr="https://maps.cyfoethnaturiolcymru.internal/Geocortex/Essentials/REST/TempFiles/Export.png?guid=3728aa0d-d0d3-4e02-bd3f-282db2fee37a&amp;contentType=image%2Fpng"/>
            <p:cNvPicPr>
              <a:picLocks noChangeAspect="1"/>
            </p:cNvPicPr>
            <p:nvPr/>
          </p:nvPicPr>
          <p:blipFill rotWithShape="1">
            <a:blip r:embed="rId3">
              <a:extLst>
                <a:ext uri="{28A0092B-C50C-407E-A947-70E740481C1C}">
                  <a14:useLocalDpi xmlns:a14="http://schemas.microsoft.com/office/drawing/2010/main" val="0"/>
                </a:ext>
              </a:extLst>
            </a:blip>
            <a:srcRect r="38828"/>
            <a:stretch/>
          </p:blipFill>
          <p:spPr bwMode="auto">
            <a:xfrm>
              <a:off x="11289" y="0"/>
              <a:ext cx="5898515" cy="3639820"/>
            </a:xfrm>
            <a:prstGeom prst="rect">
              <a:avLst/>
            </a:prstGeom>
            <a:noFill/>
            <a:ln w="25400" cap="flat" cmpd="sng" algn="ctr">
              <a:solidFill>
                <a:srgbClr val="0091A5"/>
              </a:solidFill>
              <a:prstDash val="solid"/>
              <a:round/>
              <a:headEnd type="none" w="med" len="med"/>
              <a:tailEnd type="none" w="med" len="med"/>
            </a:ln>
            <a:extLst>
              <a:ext uri="{53640926-AAD7-44D8-BBD7-CCE9431645EC}">
                <a14:shadowObscured xmlns:a14="http://schemas.microsoft.com/office/drawing/2010/main"/>
              </a:ext>
            </a:extLst>
          </p:spPr>
        </p:pic>
        <p:sp>
          <p:nvSpPr>
            <p:cNvPr id="7" name="Text Box 30"/>
            <p:cNvSpPr txBox="1"/>
            <p:nvPr/>
          </p:nvSpPr>
          <p:spPr>
            <a:xfrm>
              <a:off x="0" y="3691255"/>
              <a:ext cx="5897880" cy="120437"/>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endParaRPr lang="en-GB" sz="900" i="1" dirty="0">
                <a:solidFill>
                  <a:srgbClr val="82D2F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cxnSp>
        <p:nvCxnSpPr>
          <p:cNvPr id="8" name="Straight Arrow Connector 7"/>
          <p:cNvCxnSpPr/>
          <p:nvPr/>
        </p:nvCxnSpPr>
        <p:spPr>
          <a:xfrm>
            <a:off x="2843808" y="4299547"/>
            <a:ext cx="864096" cy="146854"/>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2339752" y="4077072"/>
            <a:ext cx="1033151" cy="25656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1200" b="1" dirty="0" err="1">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Afon</a:t>
            </a:r>
            <a:r>
              <a:rPr lang="en-GB" sz="1200" b="1" dirty="0">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 Elwy</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a:off x="4097724" y="2882326"/>
            <a:ext cx="2980" cy="64613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3547859" y="2626624"/>
            <a:ext cx="1033151" cy="25656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1200" b="1" dirty="0" err="1">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Afon</a:t>
            </a:r>
            <a:r>
              <a:rPr lang="en-GB" sz="1200" b="1" dirty="0">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 Clwyd</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89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616571"/>
            <a:ext cx="6588223" cy="892552"/>
          </a:xfrm>
          <a:prstGeom prst="rect">
            <a:avLst/>
          </a:prstGeom>
          <a:noFill/>
        </p:spPr>
        <p:txBody>
          <a:bodyPr wrap="square" lIns="91440" tIns="45720" rIns="91440" bIns="45720">
            <a:spAutoFit/>
          </a:bodyPr>
          <a:lstStyle/>
          <a:p>
            <a:r>
              <a:rPr lang="en-US" sz="2600" b="1" dirty="0">
                <a:ln w="0"/>
              </a:rPr>
              <a:t>Historical f</a:t>
            </a:r>
            <a:r>
              <a:rPr lang="en-US" sz="2600" b="1" cap="none" spc="0" dirty="0">
                <a:ln w="0"/>
              </a:rPr>
              <a:t>looding at St. Asaph – 1964/65 floods</a:t>
            </a:r>
          </a:p>
        </p:txBody>
      </p:sp>
      <p:pic>
        <p:nvPicPr>
          <p:cNvPr id="10" name="Picture 9"/>
          <p:cNvPicPr/>
          <p:nvPr/>
        </p:nvPicPr>
        <p:blipFill rotWithShape="1">
          <a:blip r:embed="rId3">
            <a:extLst>
              <a:ext uri="{28A0092B-C50C-407E-A947-70E740481C1C}">
                <a14:useLocalDpi xmlns:a14="http://schemas.microsoft.com/office/drawing/2010/main" val="0"/>
              </a:ext>
            </a:extLst>
          </a:blip>
          <a:srcRect l="21272" t="20209" r="22668" b="9945"/>
          <a:stretch/>
        </p:blipFill>
        <p:spPr bwMode="auto">
          <a:xfrm>
            <a:off x="467544" y="1509123"/>
            <a:ext cx="7056784" cy="5160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699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November 2012 floods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339632"/>
            <a:ext cx="7146673" cy="5517232"/>
          </a:xfrm>
        </p:spPr>
      </p:pic>
      <p:sp>
        <p:nvSpPr>
          <p:cNvPr id="8" name="TextBox 7"/>
          <p:cNvSpPr txBox="1"/>
          <p:nvPr/>
        </p:nvSpPr>
        <p:spPr>
          <a:xfrm>
            <a:off x="6905625" y="2893543"/>
            <a:ext cx="1512168" cy="923330"/>
          </a:xfrm>
          <a:prstGeom prst="rect">
            <a:avLst/>
          </a:prstGeom>
          <a:noFill/>
        </p:spPr>
        <p:txBody>
          <a:bodyPr wrap="square" rtlCol="0">
            <a:spAutoFit/>
          </a:bodyPr>
          <a:lstStyle/>
          <a:p>
            <a:r>
              <a:rPr lang="en-GB" b="1" dirty="0"/>
              <a:t>Flood extents and flow routes</a:t>
            </a:r>
          </a:p>
        </p:txBody>
      </p:sp>
      <p:sp>
        <p:nvSpPr>
          <p:cNvPr id="5" name="Text Box 2"/>
          <p:cNvSpPr txBox="1">
            <a:spLocks noChangeArrowheads="1"/>
          </p:cNvSpPr>
          <p:nvPr/>
        </p:nvSpPr>
        <p:spPr bwMode="auto">
          <a:xfrm>
            <a:off x="6847185" y="2087698"/>
            <a:ext cx="1512168" cy="689546"/>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1200" b="1" dirty="0">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Spring Gardens Caravan Park</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H="1" flipV="1">
            <a:off x="3347865" y="2184348"/>
            <a:ext cx="3557760" cy="59082"/>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882607" y="2935694"/>
            <a:ext cx="1773308" cy="689546"/>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1200" b="1" dirty="0" err="1">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Talardy</a:t>
            </a:r>
            <a:r>
              <a:rPr lang="en-GB" sz="1200" b="1" dirty="0">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 Hotel</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1979712" y="3068960"/>
            <a:ext cx="865272" cy="169356"/>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103949" y="4413596"/>
            <a:ext cx="3557760" cy="59082"/>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2"/>
          <p:cNvSpPr txBox="1">
            <a:spLocks noChangeArrowheads="1"/>
          </p:cNvSpPr>
          <p:nvPr/>
        </p:nvSpPr>
        <p:spPr bwMode="auto">
          <a:xfrm>
            <a:off x="7631832" y="4293096"/>
            <a:ext cx="1512168" cy="689546"/>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1200" b="1" dirty="0">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St. Asaph park</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H="1" flipV="1">
            <a:off x="3921249" y="4888328"/>
            <a:ext cx="3557760" cy="59082"/>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2"/>
          <p:cNvSpPr txBox="1">
            <a:spLocks noChangeArrowheads="1"/>
          </p:cNvSpPr>
          <p:nvPr/>
        </p:nvSpPr>
        <p:spPr bwMode="auto">
          <a:xfrm>
            <a:off x="7466770" y="4767645"/>
            <a:ext cx="1512168" cy="689546"/>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1200" b="1" dirty="0">
                <a:solidFill>
                  <a:srgbClr val="0091A5"/>
                </a:solidFill>
                <a:effectLst/>
                <a:latin typeface="Arial" panose="020B0604020202020204" pitchFamily="34" charset="0"/>
                <a:ea typeface="Times New Roman" panose="02020603050405020304" pitchFamily="18" charset="0"/>
                <a:cs typeface="Times New Roman" panose="02020603050405020304" pitchFamily="18" charset="0"/>
              </a:rPr>
              <a:t>Co-operative</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H="1" flipV="1">
            <a:off x="3909010" y="5354951"/>
            <a:ext cx="3557760" cy="59082"/>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2"/>
          <p:cNvSpPr txBox="1">
            <a:spLocks noChangeArrowheads="1"/>
          </p:cNvSpPr>
          <p:nvPr/>
        </p:nvSpPr>
        <p:spPr bwMode="auto">
          <a:xfrm>
            <a:off x="7438703" y="5277609"/>
            <a:ext cx="1512168" cy="689546"/>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1200" b="1" dirty="0">
                <a:solidFill>
                  <a:srgbClr val="0091A5"/>
                </a:solidFill>
                <a:latin typeface="Arial" panose="020B0604020202020204" pitchFamily="34" charset="0"/>
                <a:ea typeface="Times New Roman" panose="02020603050405020304" pitchFamily="18" charset="0"/>
                <a:cs typeface="Times New Roman" panose="02020603050405020304" pitchFamily="18" charset="0"/>
              </a:rPr>
              <a:t>New Inn pub</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45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Footage of the St. </a:t>
            </a:r>
            <a:r>
              <a:rPr lang="en-GB"/>
              <a:t>Asaph floods</a:t>
            </a:r>
            <a:r>
              <a:rPr lang="en-GB" dirty="0"/>
              <a:t>	</a:t>
            </a:r>
          </a:p>
        </p:txBody>
      </p:sp>
      <p:sp>
        <p:nvSpPr>
          <p:cNvPr id="3" name="Content Placeholder 2"/>
          <p:cNvSpPr>
            <a:spLocks noGrp="1"/>
          </p:cNvSpPr>
          <p:nvPr>
            <p:ph idx="1"/>
          </p:nvPr>
        </p:nvSpPr>
        <p:spPr/>
        <p:txBody>
          <a:bodyPr/>
          <a:lstStyle/>
          <a:p>
            <a:r>
              <a:rPr lang="en-GB" dirty="0">
                <a:hlinkClick r:id="rId3"/>
              </a:rPr>
              <a:t>http://www.bbc.co.uk/news/uk-wales-20507168</a:t>
            </a:r>
            <a:endParaRPr lang="en-GB" dirty="0"/>
          </a:p>
          <a:p>
            <a:endParaRPr lang="en-GB" dirty="0"/>
          </a:p>
          <a:p>
            <a:r>
              <a:rPr lang="en-GB" dirty="0"/>
              <a:t>2.26 minutes</a:t>
            </a:r>
          </a:p>
          <a:p>
            <a:r>
              <a:rPr lang="en-GB" dirty="0"/>
              <a:t>BBC news</a:t>
            </a:r>
          </a:p>
          <a:p>
            <a:r>
              <a:rPr lang="en-GB" dirty="0"/>
              <a:t>27</a:t>
            </a:r>
            <a:r>
              <a:rPr lang="en-GB" baseline="30000" dirty="0"/>
              <a:t>th</a:t>
            </a:r>
            <a:r>
              <a:rPr lang="en-GB" dirty="0"/>
              <a:t> November 2012</a:t>
            </a:r>
          </a:p>
        </p:txBody>
      </p:sp>
    </p:spTree>
    <p:extLst>
      <p:ext uri="{BB962C8B-B14F-4D97-AF65-F5344CB8AC3E}">
        <p14:creationId xmlns:p14="http://schemas.microsoft.com/office/powerpoint/2010/main" val="283305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6624736" cy="4385575"/>
          </a:xfrm>
          <a:prstGeom prst="rect">
            <a:avLst/>
          </a:prstGeom>
          <a:ln w="19050">
            <a:solidFill>
              <a:schemeClr val="accent1"/>
            </a:solidFill>
          </a:ln>
        </p:spPr>
      </p:pic>
      <p:sp>
        <p:nvSpPr>
          <p:cNvPr id="7" name="TextBox 6"/>
          <p:cNvSpPr txBox="1"/>
          <p:nvPr/>
        </p:nvSpPr>
        <p:spPr>
          <a:xfrm>
            <a:off x="7358258" y="2899642"/>
            <a:ext cx="1800200" cy="1754326"/>
          </a:xfrm>
          <a:prstGeom prst="rect">
            <a:avLst/>
          </a:prstGeom>
          <a:noFill/>
        </p:spPr>
        <p:txBody>
          <a:bodyPr wrap="square" rtlCol="0">
            <a:spAutoFit/>
          </a:bodyPr>
          <a:lstStyle/>
          <a:p>
            <a:r>
              <a:rPr lang="en-GB" b="1" dirty="0"/>
              <a:t>Spring Gardens Caravan Park</a:t>
            </a:r>
          </a:p>
          <a:p>
            <a:endParaRPr lang="en-GB" b="1" dirty="0"/>
          </a:p>
          <a:p>
            <a:r>
              <a:rPr lang="en-GB" b="1" dirty="0"/>
              <a:t>Downstream of the A55</a:t>
            </a:r>
          </a:p>
        </p:txBody>
      </p:sp>
      <p:cxnSp>
        <p:nvCxnSpPr>
          <p:cNvPr id="4" name="Straight Arrow Connector 3"/>
          <p:cNvCxnSpPr/>
          <p:nvPr/>
        </p:nvCxnSpPr>
        <p:spPr>
          <a:xfrm flipH="1" flipV="1">
            <a:off x="4535324" y="1988840"/>
            <a:ext cx="2916996" cy="72008"/>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5" name="TextBox 4"/>
          <p:cNvSpPr txBox="1"/>
          <p:nvPr/>
        </p:nvSpPr>
        <p:spPr>
          <a:xfrm>
            <a:off x="7380312" y="1772816"/>
            <a:ext cx="1691680" cy="923330"/>
          </a:xfrm>
          <a:prstGeom prst="rect">
            <a:avLst/>
          </a:prstGeom>
          <a:noFill/>
        </p:spPr>
        <p:txBody>
          <a:bodyPr wrap="square" rtlCol="0">
            <a:spAutoFit/>
          </a:bodyPr>
          <a:lstStyle/>
          <a:p>
            <a:r>
              <a:rPr lang="en-GB" b="1" dirty="0"/>
              <a:t>St. Asaph sewage works</a:t>
            </a:r>
          </a:p>
        </p:txBody>
      </p:sp>
      <p:cxnSp>
        <p:nvCxnSpPr>
          <p:cNvPr id="8" name="Straight Arrow Connector 7"/>
          <p:cNvCxnSpPr/>
          <p:nvPr/>
        </p:nvCxnSpPr>
        <p:spPr>
          <a:xfrm flipH="1">
            <a:off x="4541720" y="3317531"/>
            <a:ext cx="2816538" cy="45758"/>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6532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2138" y="1700808"/>
            <a:ext cx="1762350" cy="2308324"/>
          </a:xfrm>
          <a:prstGeom prst="rect">
            <a:avLst/>
          </a:prstGeom>
          <a:noFill/>
        </p:spPr>
        <p:txBody>
          <a:bodyPr wrap="square" rtlCol="0">
            <a:spAutoFit/>
          </a:bodyPr>
          <a:lstStyle/>
          <a:p>
            <a:r>
              <a:rPr lang="en-GB" b="1" dirty="0"/>
              <a:t>Downstream of the A55 – </a:t>
            </a:r>
          </a:p>
          <a:p>
            <a:endParaRPr lang="en-GB" b="1" dirty="0"/>
          </a:p>
          <a:p>
            <a:r>
              <a:rPr lang="en-GB" b="1" dirty="0"/>
              <a:t> </a:t>
            </a:r>
            <a:r>
              <a:rPr lang="en-GB" b="1" dirty="0" err="1"/>
              <a:t>Talardy</a:t>
            </a:r>
            <a:r>
              <a:rPr lang="en-GB" b="1" dirty="0"/>
              <a:t> Hotel</a:t>
            </a:r>
          </a:p>
          <a:p>
            <a:endParaRPr lang="en-GB" b="1" dirty="0"/>
          </a:p>
          <a:p>
            <a:r>
              <a:rPr lang="en-GB" b="1" dirty="0"/>
              <a:t> Roe Park  housing estate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68760"/>
            <a:ext cx="6577630" cy="4354391"/>
          </a:xfrm>
          <a:prstGeom prst="rect">
            <a:avLst/>
          </a:prstGeom>
          <a:ln w="28575">
            <a:solidFill>
              <a:schemeClr val="accent1"/>
            </a:solidFill>
          </a:ln>
        </p:spPr>
      </p:pic>
      <p:cxnSp>
        <p:nvCxnSpPr>
          <p:cNvPr id="5" name="Straight Arrow Connector 4"/>
          <p:cNvCxnSpPr/>
          <p:nvPr/>
        </p:nvCxnSpPr>
        <p:spPr>
          <a:xfrm flipH="1" flipV="1">
            <a:off x="3923928" y="2492896"/>
            <a:ext cx="3384376" cy="72008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6" name="Straight Arrow Connector 5"/>
          <p:cNvCxnSpPr/>
          <p:nvPr/>
        </p:nvCxnSpPr>
        <p:spPr>
          <a:xfrm flipH="1" flipV="1">
            <a:off x="6012160" y="2492896"/>
            <a:ext cx="1296144" cy="14401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p:cNvCxnSpPr/>
          <p:nvPr/>
        </p:nvCxnSpPr>
        <p:spPr>
          <a:xfrm flipH="1" flipV="1">
            <a:off x="5868144" y="1916832"/>
            <a:ext cx="1333994" cy="21602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14863245"/>
      </p:ext>
    </p:extLst>
  </p:cSld>
  <p:clrMapOvr>
    <a:masterClrMapping/>
  </p:clrMapOvr>
</p:sld>
</file>

<file path=ppt/theme/theme1.xml><?xml version="1.0" encoding="utf-8"?>
<a:theme xmlns:a="http://schemas.openxmlformats.org/drawingml/2006/main" name="NRW">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NRW PowerPoint Document" ma:contentTypeID="0x01010067EB80C5FE939D4A9B3D8BA62129B7F50300D047E36E96770040A2F72C718EE8B457" ma:contentTypeVersion="16" ma:contentTypeDescription="" ma:contentTypeScope="" ma:versionID="d781abe4c11e07b6eb64d335a2aa3bba">
  <xsd:schema xmlns:xsd="http://www.w3.org/2001/XMLSchema" xmlns:xs="http://www.w3.org/2001/XMLSchema" xmlns:p="http://schemas.microsoft.com/office/2006/metadata/properties" xmlns:ns2="9be56660-2c31-41ef-bc00-23e72f632f2a" targetNamespace="http://schemas.microsoft.com/office/2006/metadata/properties" ma:root="true" ma:fieldsID="787d2c663290cb73b343b35e1ed78485" ns2:_="">
    <xsd:import namespace="9be56660-2c31-41ef-bc00-23e72f632f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56660-2c31-41ef-bc00-23e72f632f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8499d3b-94a8-4059-8763-489d4400b14a" ContentTypeId="0x01010067EB80C5FE939D4A9B3D8BA62129B7F503"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9be56660-2c31-41ef-bc00-23e72f632f2a">ACCE-475-88</_dlc_DocId>
    <_dlc_DocIdUrl xmlns="9be56660-2c31-41ef-bc00-23e72f632f2a">
      <Url>https://cyfoethnaturiolcymru.sharepoint.com/teams/are/esd/apr/_layouts/15/DocIdRedir.aspx?ID=ACCE-475-88</Url>
      <Description>ACCE-475-88</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57279D5-400A-4891-A2C5-EA0F88F070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56660-2c31-41ef-bc00-23e72f632f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77E9B0-8C3C-4303-8737-39B2925BC59D}">
  <ds:schemaRefs>
    <ds:schemaRef ds:uri="Microsoft.SharePoint.Taxonomy.ContentTypeSync"/>
  </ds:schemaRefs>
</ds:datastoreItem>
</file>

<file path=customXml/itemProps3.xml><?xml version="1.0" encoding="utf-8"?>
<ds:datastoreItem xmlns:ds="http://schemas.openxmlformats.org/officeDocument/2006/customXml" ds:itemID="{AB3C26A9-3D1C-4665-88D7-7E05D593A8B9}">
  <ds:schemaRefs>
    <ds:schemaRef ds:uri="http://schemas.microsoft.com/sharepoint/v3/contenttype/forms"/>
  </ds:schemaRefs>
</ds:datastoreItem>
</file>

<file path=customXml/itemProps4.xml><?xml version="1.0" encoding="utf-8"?>
<ds:datastoreItem xmlns:ds="http://schemas.openxmlformats.org/officeDocument/2006/customXml" ds:itemID="{CA90CB7D-F62F-424B-914F-4E954D5FCEC9}">
  <ds:schemaRefs>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http://purl.org/dc/terms/"/>
    <ds:schemaRef ds:uri="9be56660-2c31-41ef-bc00-23e72f632f2a"/>
    <ds:schemaRef ds:uri="http://schemas.microsoft.com/office/infopath/2007/PartnerControls"/>
    <ds:schemaRef ds:uri="http://schemas.openxmlformats.org/package/2006/metadata/core-properties"/>
  </ds:schemaRefs>
</ds:datastoreItem>
</file>

<file path=customXml/itemProps5.xml><?xml version="1.0" encoding="utf-8"?>
<ds:datastoreItem xmlns:ds="http://schemas.openxmlformats.org/officeDocument/2006/customXml" ds:itemID="{A6E127EE-7477-4A72-86C8-B08D3E2F62F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4240</TotalTime>
  <Words>1311</Words>
  <Application>Microsoft Office PowerPoint</Application>
  <PresentationFormat>On-screen Show (4:3)</PresentationFormat>
  <Paragraphs>202</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NRW</vt:lpstr>
      <vt:lpstr>Managing flood risk on the River Elwy </vt:lpstr>
      <vt:lpstr>St. Asaph</vt:lpstr>
      <vt:lpstr>The Afon Elwy</vt:lpstr>
      <vt:lpstr>The Afon Elwy joins the Afon Clwyd</vt:lpstr>
      <vt:lpstr>PowerPoint Presentation</vt:lpstr>
      <vt:lpstr>November 2012 floods</vt:lpstr>
      <vt:lpstr>Footage of the St. Asaph floods </vt:lpstr>
      <vt:lpstr>PowerPoint Presentation</vt:lpstr>
      <vt:lpstr>PowerPoint Presentation</vt:lpstr>
      <vt:lpstr>PowerPoint Presentation</vt:lpstr>
      <vt:lpstr>PowerPoint Presentation</vt:lpstr>
      <vt:lpstr>Flood damage</vt:lpstr>
      <vt:lpstr>Flood Damage</vt:lpstr>
      <vt:lpstr>Flood damage</vt:lpstr>
      <vt:lpstr>Preparing for a flood and dealing with the aftermath</vt:lpstr>
      <vt:lpstr>Rainfall during the 2012 St. Asaph floods</vt:lpstr>
      <vt:lpstr>River Elwy flows during the 2012 St. Asaph floods</vt:lpstr>
      <vt:lpstr>Graph demonstrating the recorded flow at Pont y Gwyddel</vt:lpstr>
      <vt:lpstr>St. Asaph Flood Risk Management Scheme</vt:lpstr>
      <vt:lpstr>St. Asaph Flood Risk Management Scheme</vt:lpstr>
      <vt:lpstr>St. Asaph Flood Risk Management Scheme</vt:lpstr>
      <vt:lpstr>Video of St. Asaph Flood Risk Management Scheme works</vt:lpstr>
      <vt:lpstr>St. Asaph Flood Risk Management Scheme – Scheme Benefits</vt:lpstr>
      <vt:lpstr>St. Asaph Flood Risk Management Scheme – Scheme Benefits</vt:lpstr>
      <vt:lpstr>Any questions?</vt:lpstr>
    </vt:vector>
  </TitlesOfParts>
  <Company>Forestry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Michaela Charlwood</dc:creator>
  <cp:lastModifiedBy>Evans, Alison</cp:lastModifiedBy>
  <cp:revision>331</cp:revision>
  <cp:lastPrinted>2017-04-21T14:47:37Z</cp:lastPrinted>
  <dcterms:created xsi:type="dcterms:W3CDTF">2013-10-25T09:08:07Z</dcterms:created>
  <dcterms:modified xsi:type="dcterms:W3CDTF">2017-10-02T13:08:41Z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0x01010067EB80C5FE939D4A9B3D8BA62129B7F50300D047E36E96770040A2F72C718EE8B457</vt:lpwstr>
  </property>
  <property fmtid="{D5CDD505-2E9C-101B-9397-08002B2CF9AE}" pid="3" name="_dlc_DocIdItemGuid">
    <vt:lpwstr>27753bce-d7fd-4603-847e-05be6539d641</vt:lpwstr>
  </property>
</Properties>
</file>