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57" r:id="rId4"/>
    <p:sldId id="276" r:id="rId5"/>
    <p:sldId id="258" r:id="rId6"/>
    <p:sldId id="266" r:id="rId7"/>
    <p:sldId id="268" r:id="rId8"/>
    <p:sldId id="270" r:id="rId9"/>
    <p:sldId id="271" r:id="rId10"/>
    <p:sldId id="274" r:id="rId11"/>
    <p:sldId id="275" r:id="rId12"/>
    <p:sldId id="260"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Phillips" initials="AP" lastIdx="3" clrIdx="0">
    <p:extLst>
      <p:ext uri="{19B8F6BF-5375-455C-9EA6-DF929625EA0E}">
        <p15:presenceInfo xmlns:p15="http://schemas.microsoft.com/office/powerpoint/2012/main" userId="S-1-5-21-1715567821-602162358-725345543-149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3" autoAdjust="0"/>
    <p:restoredTop sz="50508" autoAdjust="0"/>
  </p:normalViewPr>
  <p:slideViewPr>
    <p:cSldViewPr snapToGrid="0">
      <p:cViewPr varScale="1">
        <p:scale>
          <a:sx n="30" d="100"/>
          <a:sy n="30" d="100"/>
        </p:scale>
        <p:origin x="110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E5A2A2-9BC8-4AED-B28F-6F0BE90431F2}" type="datetimeFigureOut">
              <a:rPr lang="en-GB" smtClean="0"/>
              <a:t>30/11/2016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6053662-E24A-433B-88D5-FFCF012CF210}" type="slidenum">
              <a:rPr lang="en-GB" smtClean="0"/>
              <a:t>‹#›</a:t>
            </a:fld>
            <a:endParaRPr lang="en-GB"/>
          </a:p>
        </p:txBody>
      </p:sp>
    </p:spTree>
    <p:extLst>
      <p:ext uri="{BB962C8B-B14F-4D97-AF65-F5344CB8AC3E}">
        <p14:creationId xmlns:p14="http://schemas.microsoft.com/office/powerpoint/2010/main" val="10163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Ove</a:t>
            </a:r>
            <a:r>
              <a:rPr lang="en-GB" sz="1400" baseline="0" dirty="0" smtClean="0"/>
              <a:t>r the last five years the Welsh Government has attempted to put Wales on course for a more sustainable future, using a raft of new legislation. </a:t>
            </a:r>
          </a:p>
          <a:p>
            <a:endParaRPr lang="en-GB" sz="1400" baseline="0" dirty="0" smtClean="0"/>
          </a:p>
          <a:p>
            <a:r>
              <a:rPr lang="en-GB" sz="1400" baseline="0" dirty="0" smtClean="0"/>
              <a:t>This requires identifying innovative ways of delivering services to tackle societal challenges like climate change, poverty, biodiversity loss, sustainable economic development to name just a few. </a:t>
            </a:r>
          </a:p>
          <a:p>
            <a:endParaRPr lang="en-GB" sz="1400" baseline="0" dirty="0" smtClean="0"/>
          </a:p>
          <a:p>
            <a:r>
              <a:rPr lang="en-GB" sz="1400" b="1" baseline="0" dirty="0" smtClean="0"/>
              <a:t>This presentation is designed to illustrate the key role that Landscape Architects can play in providing real-world solutions on our collective journey. </a:t>
            </a:r>
          </a:p>
          <a:p>
            <a:endParaRPr lang="en-GB" sz="1400" baseline="0" dirty="0" smtClean="0"/>
          </a:p>
          <a:p>
            <a:r>
              <a:rPr lang="en-GB" sz="1400" baseline="0" dirty="0" smtClean="0"/>
              <a:t>A journey which must fully embrace the latest design solutions that are being developed both in Wales and around the world. </a:t>
            </a:r>
          </a:p>
          <a:p>
            <a:endParaRPr lang="en-GB" sz="1400" baseline="0" dirty="0" smtClean="0"/>
          </a:p>
          <a:p>
            <a:r>
              <a:rPr lang="en-GB" sz="1400" baseline="0" dirty="0" smtClean="0"/>
              <a:t>Solutions that will fundamentally change how we conceive of, and use, the spaces around us.</a:t>
            </a:r>
          </a:p>
          <a:p>
            <a:endParaRPr lang="en-GB" sz="1400" baseline="0" dirty="0" smtClean="0"/>
          </a:p>
          <a:p>
            <a:r>
              <a:rPr lang="en-GB" sz="1400" baseline="0" dirty="0" smtClean="0"/>
              <a:t>How we manage existing and create new places will present social, cultural, environmental and economic solutions to our nation’s needs.</a:t>
            </a:r>
          </a:p>
          <a:p>
            <a:endParaRPr lang="en-GB" sz="1400" baseline="0" dirty="0" smtClean="0"/>
          </a:p>
          <a:p>
            <a:r>
              <a:rPr lang="en-GB" sz="1400" baseline="0" dirty="0" smtClean="0"/>
              <a:t>Green Infrastructure can meet many of the challenges set by the new legislation. </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1</a:t>
            </a:fld>
            <a:endParaRPr lang="en-GB"/>
          </a:p>
        </p:txBody>
      </p:sp>
    </p:spTree>
    <p:extLst>
      <p:ext uri="{BB962C8B-B14F-4D97-AF65-F5344CB8AC3E}">
        <p14:creationId xmlns:p14="http://schemas.microsoft.com/office/powerpoint/2010/main" val="101342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Coming</a:t>
            </a:r>
            <a:r>
              <a:rPr lang="en-GB" baseline="0" dirty="0" smtClean="0"/>
              <a:t> back to Wales, t</a:t>
            </a:r>
            <a:r>
              <a:rPr lang="en-GB" dirty="0" smtClean="0"/>
              <a:t>he biggest issue is changing the way we prioritise</a:t>
            </a:r>
            <a:r>
              <a:rPr lang="en-GB" baseline="0" dirty="0" smtClean="0"/>
              <a:t> GI, </a:t>
            </a:r>
            <a:r>
              <a:rPr lang="en-GB" dirty="0" smtClean="0"/>
              <a:t>plan for development and how we design &amp; deliver development –  A step change from current practice.  </a:t>
            </a:r>
          </a:p>
          <a:p>
            <a:endParaRPr lang="en-GB" dirty="0" smtClean="0"/>
          </a:p>
          <a:p>
            <a:r>
              <a:rPr lang="en-GB" dirty="0" smtClean="0"/>
              <a:t>Our</a:t>
            </a:r>
            <a:r>
              <a:rPr lang="en-GB" baseline="0" dirty="0" smtClean="0"/>
              <a:t> solution is to:</a:t>
            </a:r>
          </a:p>
          <a:p>
            <a:endParaRPr lang="en-GB" dirty="0" smtClean="0"/>
          </a:p>
          <a:p>
            <a:pPr marL="228600" indent="-228600">
              <a:buAutoNum type="arabicPeriod"/>
            </a:pPr>
            <a:r>
              <a:rPr lang="en-GB" dirty="0" smtClean="0"/>
              <a:t>Use Landscape Architects to undertake GI appraisals with</a:t>
            </a:r>
            <a:r>
              <a:rPr lang="en-GB" baseline="0" dirty="0" smtClean="0"/>
              <a:t> local people</a:t>
            </a:r>
            <a:r>
              <a:rPr lang="en-GB" dirty="0" smtClean="0"/>
              <a:t>; to identify, maintain and integrate GI assets that function well and improve those that are working less well – </a:t>
            </a:r>
            <a:r>
              <a:rPr lang="en-GB" dirty="0" err="1" smtClean="0"/>
              <a:t>ie</a:t>
            </a:r>
            <a:r>
              <a:rPr lang="en-GB" dirty="0" smtClean="0"/>
              <a:t> produce a GI framework plan. </a:t>
            </a:r>
          </a:p>
          <a:p>
            <a:pPr marL="0" indent="0">
              <a:buNone/>
            </a:pPr>
            <a:endParaRPr lang="en-GB" dirty="0" smtClean="0"/>
          </a:p>
          <a:p>
            <a:pPr marL="228600" indent="-228600">
              <a:buAutoNum type="arabicPeriod" startAt="2"/>
            </a:pPr>
            <a:r>
              <a:rPr lang="en-GB" dirty="0" smtClean="0"/>
              <a:t>Use Landscape Architects in the development management process...</a:t>
            </a:r>
            <a:r>
              <a:rPr lang="en-GB" baseline="0" dirty="0" smtClean="0"/>
              <a:t> </a:t>
            </a:r>
            <a:r>
              <a:rPr lang="en-GB" dirty="0" smtClean="0"/>
              <a:t>at a large and small scale</a:t>
            </a:r>
          </a:p>
          <a:p>
            <a:pPr marL="0" indent="0">
              <a:buNone/>
            </a:pPr>
            <a:endParaRPr lang="en-GB" dirty="0" smtClean="0"/>
          </a:p>
          <a:p>
            <a:pPr marL="228600" indent="-228600">
              <a:buAutoNum type="arabicPeriod" startAt="3"/>
            </a:pPr>
            <a:r>
              <a:rPr lang="en-GB" dirty="0" smtClean="0"/>
              <a:t>Use Landscape Architects to produce the detailed designs of </a:t>
            </a:r>
            <a:r>
              <a:rPr lang="en-GB" dirty="0" err="1" smtClean="0"/>
              <a:t>SuDS</a:t>
            </a:r>
            <a:r>
              <a:rPr lang="en-GB" dirty="0" smtClean="0"/>
              <a:t>, landscape (buffer) planting, habitat creation </a:t>
            </a:r>
            <a:r>
              <a:rPr lang="en-GB" dirty="0" err="1" smtClean="0"/>
              <a:t>etc</a:t>
            </a:r>
            <a:r>
              <a:rPr lang="en-GB" dirty="0" smtClean="0"/>
              <a:t>; contract management, project management &amp; management.</a:t>
            </a:r>
          </a:p>
          <a:p>
            <a:pPr marL="0" indent="0">
              <a:buNone/>
            </a:pPr>
            <a:endParaRPr lang="en-GB" dirty="0" smtClean="0"/>
          </a:p>
          <a:p>
            <a:r>
              <a:rPr lang="en-GB" dirty="0" smtClean="0"/>
              <a:t>4.</a:t>
            </a:r>
            <a:r>
              <a:rPr lang="en-GB" baseline="0" dirty="0" smtClean="0"/>
              <a:t>   </a:t>
            </a:r>
            <a:r>
              <a:rPr lang="en-GB" dirty="0" smtClean="0"/>
              <a:t>Using landscape architects to produce regional green infrastructure strategies and local development frameworks (identifying sustainable development sites); that support legislation and national policy.</a:t>
            </a:r>
            <a:r>
              <a:rPr lang="en-GB" baseline="0" dirty="0" smtClean="0"/>
              <a:t>  </a:t>
            </a:r>
            <a:r>
              <a:rPr lang="en-GB" dirty="0" smtClean="0"/>
              <a:t>On a neighbourhood scale it’s all about understanding the site, its context and identifying opportunities to improve GI, and connections to the wider local and regional GI assets. </a:t>
            </a:r>
          </a:p>
          <a:p>
            <a:endParaRPr lang="en-GB" dirty="0" smtClean="0"/>
          </a:p>
          <a:p>
            <a:r>
              <a:rPr lang="en-GB" dirty="0" smtClean="0"/>
              <a:t>Building</a:t>
            </a:r>
            <a:r>
              <a:rPr lang="en-GB" baseline="0" dirty="0" smtClean="0"/>
              <a:t> upon what we saw from our case studies, i</a:t>
            </a:r>
            <a:r>
              <a:rPr lang="en-GB" dirty="0" smtClean="0"/>
              <a:t>t is important to take a strategic approach to integrated GI because it provides a focus for multiple initiatives operating at various scales. Local or neighbourhood level projects can contribute incrementally to the bigger landscape-scale picture, so that the whole becomes greater than the sum of its parts</a:t>
            </a:r>
          </a:p>
          <a:p>
            <a:endParaRPr lang="en-GB" dirty="0" smtClean="0"/>
          </a:p>
          <a:p>
            <a:r>
              <a:rPr lang="en-GB" dirty="0" smtClean="0"/>
              <a:t>We want local authorities to ensure that GI is a core requirement in their policy documents, such as development plans and development briefs. By its nature, GI often crosses administrative and operational boundaries, and we believe that this should be addressed through joint-working between national bodies and local authorities. </a:t>
            </a:r>
          </a:p>
          <a:p>
            <a:endParaRPr lang="en-GB" dirty="0" smtClean="0"/>
          </a:p>
          <a:p>
            <a:r>
              <a:rPr lang="en-GB" dirty="0" smtClean="0"/>
              <a:t>We recommend that developers be aware of an area’s strategic GI goals and appreciate how those goals contribute to mitigating the environmental impacts of new development and creating beautiful places. </a:t>
            </a:r>
          </a:p>
          <a:p>
            <a:endParaRPr lang="en-GB" dirty="0" smtClean="0"/>
          </a:p>
          <a:p>
            <a:r>
              <a:rPr lang="en-GB" dirty="0" smtClean="0"/>
              <a:t>We urge clients to champion GI as part of a shared vision and that is planned, delivered and managed effectively from the start. And we encourage landowners to think creatively about how to generate capital and revenue to ensure that GI is well funded for ongoing management and maintenance. </a:t>
            </a:r>
          </a:p>
          <a:p>
            <a:endParaRPr lang="en-GB" dirty="0" smtClean="0"/>
          </a:p>
          <a:p>
            <a:r>
              <a:rPr lang="en-GB" dirty="0" smtClean="0"/>
              <a:t>The challenges we face today are too often approached as separate issues. There is insufficient consideration given to the complex interactions between, for example, housing, flood management, food growing and biodiversity. This approach prevents us from adopting more dynamic, integrated and forward-thinking solutions. GI offers an alternative to this narrow-minded approach – a way not only of tackling specific challenges head on, but of realising multiple secondary benefits at the same time. It is this integrated approach that will unlock the potential of our landscape.</a:t>
            </a:r>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10</a:t>
            </a:fld>
            <a:endParaRPr lang="en-GB"/>
          </a:p>
        </p:txBody>
      </p:sp>
    </p:spTree>
    <p:extLst>
      <p:ext uri="{BB962C8B-B14F-4D97-AF65-F5344CB8AC3E}">
        <p14:creationId xmlns:p14="http://schemas.microsoft.com/office/powerpoint/2010/main" val="7068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To conclude I want</a:t>
            </a:r>
            <a:r>
              <a:rPr lang="en-GB" sz="1200" b="1" kern="1200" baseline="0" dirty="0" smtClean="0">
                <a:solidFill>
                  <a:schemeClr val="tx1"/>
                </a:solidFill>
                <a:effectLst/>
                <a:latin typeface="+mn-lt"/>
                <a:ea typeface="+mn-ea"/>
                <a:cs typeface="+mn-cs"/>
              </a:rPr>
              <a:t> to make 6 recommendations which serve as a call to action for different groups across Wales.</a:t>
            </a:r>
            <a:endParaRPr lang="en-GB" sz="1200" b="1"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Local authorities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Turn strategic GI thinking into reality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Ensure that GI is a core requirement in local authority documents, such as Corporate Plans, Local Plans, Infrastructure Development Plans and development briefs. Proper consideration should also be given to the potential for multifunctional GI to perform some of the roles that ‘grey’ infrastructure is used for, particularly water management and waste. Why? Not only does GI tend to be cheaper, but it also provides infrastructure that is resilient to an increasingly unpredictable climate.</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Local authorities, Health Boards and Business Improvement Districts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Promote collaboration on GI across boundaries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By its nature, GI often crosses administrative and operational boundaries, so it should be addressed through the Duty to cooperate between local authorities. It should also be part of the remit of business improvement districts, Local Enterprise Partnerships and importantly, if we are to make any progress tackling our ever increasing health budgets, Health Boards.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Developers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New developments should make a contribution to GI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Developers should be aware of an area’s strategic GI goals and appreciate their role both in mitigating the environmental impacts of new development and in creating beautiful places. Even small interventions contribute to the overall success of GI, so developers should engage with local communities.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Clients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Champion GI that is planned, designed and managed effectively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Successful GI is part of a shared vision – one that appreciates landscape character, sense of place and functionality. Make sure that strategies clearly articulate the vision, priorities, responsibilities and actions needed to plan, deliver and manage GI projects, from the start. Public and private sector landowners and managers should be involved in the planning and design of GI, as their buy-in and expertise is vital to its long-term success.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Landowners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Ensure GI is well-funded for ongoing management and maintenance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Management and maintenance are critical if GI is to continue to deliver long-term benefits. By thinking creatively about how to generate capital and revenue, multifunctional land can be funded from several sources. These could include direct income from renewable energy, food production or events, or indirect savings by reducing flood risk and cutting the cost of cooling in urban areas during hot weather.</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Landscape professionals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Raise awareness of how GI can deliver multiple benefits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Landscape professionals need to appreciate what drives their clients. They advise clients, colleagues and decision-makers about the value of GI, from country parks and community woodlands, to development specific interventions such as green roofs and sustainable drainage systems. The range of benefits that GI can deliver needs to be communicated to them in a way that resonates with their own objectives.</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11</a:t>
            </a:fld>
            <a:endParaRPr lang="en-GB"/>
          </a:p>
        </p:txBody>
      </p:sp>
    </p:spTree>
    <p:extLst>
      <p:ext uri="{BB962C8B-B14F-4D97-AF65-F5344CB8AC3E}">
        <p14:creationId xmlns:p14="http://schemas.microsoft.com/office/powerpoint/2010/main" val="378265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053662-E24A-433B-88D5-FFCF012CF210}" type="slidenum">
              <a:rPr lang="en-GB" smtClean="0"/>
              <a:t>12</a:t>
            </a:fld>
            <a:endParaRPr lang="en-GB"/>
          </a:p>
        </p:txBody>
      </p:sp>
    </p:spTree>
    <p:extLst>
      <p:ext uri="{BB962C8B-B14F-4D97-AF65-F5344CB8AC3E}">
        <p14:creationId xmlns:p14="http://schemas.microsoft.com/office/powerpoint/2010/main" val="20379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Earlier this year the LI launched an initiative designed to “offer solutions to the Welsh Government and key partners to help them deliver the spatial aspects of the new Welsh legislation via the Green Infrastructure approach”.</a:t>
            </a:r>
          </a:p>
          <a:p>
            <a:endParaRPr lang="en-GB" baseline="0" dirty="0" smtClean="0"/>
          </a:p>
          <a:p>
            <a:r>
              <a:rPr lang="en-GB" baseline="0" dirty="0" smtClean="0"/>
              <a:t>To do this we commissioned a report which:  1. built on the vision explored by the Wildlife Trust and:  2. assessed five key Acts of the last Assembly.</a:t>
            </a:r>
          </a:p>
          <a:p>
            <a:endParaRPr lang="en-GB" baseline="0" dirty="0" smtClean="0"/>
          </a:p>
          <a:p>
            <a:r>
              <a:rPr lang="en-GB" baseline="0" dirty="0" smtClean="0"/>
              <a:t>The Well-being of Future Generations Act</a:t>
            </a:r>
          </a:p>
          <a:p>
            <a:r>
              <a:rPr lang="en-GB" baseline="0" dirty="0" smtClean="0"/>
              <a:t>The Planning Act</a:t>
            </a:r>
          </a:p>
          <a:p>
            <a:r>
              <a:rPr lang="en-GB" baseline="0" dirty="0" smtClean="0"/>
              <a:t>The Environment Act</a:t>
            </a:r>
          </a:p>
          <a:p>
            <a:r>
              <a:rPr lang="en-GB" dirty="0" smtClean="0"/>
              <a:t>The Active Travel Act</a:t>
            </a:r>
          </a:p>
          <a:p>
            <a:r>
              <a:rPr lang="en-GB" dirty="0" smtClean="0"/>
              <a:t>The Historic</a:t>
            </a:r>
            <a:r>
              <a:rPr lang="en-GB" baseline="0" dirty="0" smtClean="0"/>
              <a:t> Environment Act</a:t>
            </a:r>
          </a:p>
          <a:p>
            <a:endParaRPr lang="en-GB" baseline="0" dirty="0" smtClean="0"/>
          </a:p>
          <a:p>
            <a:r>
              <a:rPr lang="en-GB" sz="1200" kern="1200" dirty="0" smtClean="0">
                <a:solidFill>
                  <a:schemeClr val="tx1"/>
                </a:solidFill>
                <a:effectLst/>
                <a:latin typeface="+mn-lt"/>
                <a:ea typeface="+mn-ea"/>
                <a:cs typeface="+mn-cs"/>
              </a:rPr>
              <a:t>The report identifies solutions by focusing on policy connections, how GI connects people, contributes to a prosperous Wales, a resilient environment, creates a healthier and more equal Wales, is good for the community, Welsh language and culture, and helps tackle climate change.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Green infrastructure provides an opportunity to support all these strands, through Landscape architecture; the profession best able to provide a holistic approach to creating places where people live and work - both now and in the future.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course GI needs to encompass semi-natural habitats including forests, moors, downs, wetlands and coastlines, as much as urban areas.  GI connects</a:t>
            </a:r>
            <a:r>
              <a:rPr lang="en-GB" sz="1200" kern="1200" baseline="0" dirty="0" smtClean="0">
                <a:solidFill>
                  <a:schemeClr val="tx1"/>
                </a:solidFill>
                <a:effectLst/>
                <a:latin typeface="+mn-lt"/>
                <a:ea typeface="+mn-ea"/>
                <a:cs typeface="+mn-cs"/>
              </a:rPr>
              <a:t> people within urban areas and to places for</a:t>
            </a:r>
            <a:r>
              <a:rPr lang="en-GB" sz="1200" kern="1200" dirty="0" smtClean="0">
                <a:solidFill>
                  <a:schemeClr val="tx1"/>
                </a:solidFill>
                <a:effectLst/>
                <a:latin typeface="+mn-lt"/>
                <a:ea typeface="+mn-ea"/>
                <a:cs typeface="+mn-cs"/>
              </a:rPr>
              <a:t> active recreation, including more remote places.</a:t>
            </a:r>
            <a:endParaRPr lang="en-GB" baseline="0" dirty="0" smtClean="0"/>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2</a:t>
            </a:fld>
            <a:endParaRPr lang="en-GB"/>
          </a:p>
        </p:txBody>
      </p:sp>
    </p:spTree>
    <p:extLst>
      <p:ext uri="{BB962C8B-B14F-4D97-AF65-F5344CB8AC3E}">
        <p14:creationId xmlns:p14="http://schemas.microsoft.com/office/powerpoint/2010/main" val="388458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Reviewing</a:t>
            </a:r>
            <a:r>
              <a:rPr lang="en-GB" sz="1200" b="0" kern="1200" baseline="0" dirty="0" smtClean="0">
                <a:solidFill>
                  <a:schemeClr val="tx1"/>
                </a:solidFill>
                <a:effectLst/>
                <a:latin typeface="+mn-lt"/>
                <a:ea typeface="+mn-ea"/>
                <a:cs typeface="+mn-cs"/>
              </a:rPr>
              <a:t> the five Acts, this infographic highlights 15 core principles which we picked out. I’ll explain it first before we examine 5 real world examples of GI and look at the different ways in which they support these principles.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First on the inner ring we have the seven goals of the Well-being of Future generations Act - designed to underpin all the Government’s operations and how it and the wider public sector deliver services across Wales.</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Next we have what I’ll term the framework and delivery Acts.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First in Green we have the Historic Environment Act.  At its heart this Act can be understood as a mechanism to deliver the three principles of Landscape Stewardship, providing a Catalyst for Regeneration and of course Landscape Protection.</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Then we have the bespoke Active Travel Act in Red. The Act really has one principle - simply to provide for active travel routes across Wales.  In terms of connected routes the Act has the real potential to provide a step change in our thinking and reduce the fragmentation in sustainable transport links so often experienced. On top of this there is of course the contribution these networks make to encouraging a more healthy population.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Next</a:t>
            </a:r>
            <a:r>
              <a:rPr lang="en-GB" sz="1200" kern="1200" baseline="0" dirty="0" smtClean="0">
                <a:solidFill>
                  <a:schemeClr val="tx1"/>
                </a:solidFill>
                <a:effectLst/>
                <a:latin typeface="+mn-lt"/>
                <a:ea typeface="+mn-ea"/>
                <a:cs typeface="+mn-cs"/>
              </a:rPr>
              <a:t> we have the Planning Act which creates a framework for the preparation of a National Development Framework; Strategic </a:t>
            </a:r>
            <a:r>
              <a:rPr lang="en-GB" sz="1200" kern="1200" dirty="0" smtClean="0">
                <a:solidFill>
                  <a:schemeClr val="tx1"/>
                </a:solidFill>
                <a:effectLst/>
                <a:latin typeface="+mn-lt"/>
                <a:ea typeface="+mn-ea"/>
                <a:cs typeface="+mn-cs"/>
              </a:rPr>
              <a:t>Planning Areas</a:t>
            </a:r>
            <a:r>
              <a:rPr lang="en-GB" sz="1200" kern="1200" baseline="0" dirty="0" smtClean="0">
                <a:solidFill>
                  <a:schemeClr val="tx1"/>
                </a:solidFill>
                <a:effectLst/>
                <a:latin typeface="+mn-lt"/>
                <a:ea typeface="+mn-ea"/>
                <a:cs typeface="+mn-cs"/>
              </a:rPr>
              <a:t>; and an updated Planning Policy Wales.  Although we are awaiting more detailed guidance, now that all of the legislation is in force, we know they must be consistent with the seven WFG goals.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Finally</a:t>
            </a:r>
            <a:r>
              <a:rPr lang="en-GB" sz="1200" kern="1200" baseline="0" dirty="0" smtClean="0">
                <a:solidFill>
                  <a:schemeClr val="tx1"/>
                </a:solidFill>
                <a:effectLst/>
                <a:latin typeface="+mn-lt"/>
                <a:ea typeface="+mn-ea"/>
                <a:cs typeface="+mn-cs"/>
              </a:rPr>
              <a:t> in yellow we have the Environment Act, providing a framework which positions Wales as a low carbon, green economy, ready to adapt to the impacts of climate change. Part 1 focuses on the Sustainable management of natural resources – which enables Wales’ resources to be managed in a more proactive, sustainable and joined-up way using what Government traditionally terms the ‘Ecosystem Approach’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a:t>
            </a:r>
            <a:r>
              <a:rPr lang="en-GB" sz="1200" kern="1200" baseline="0" dirty="0" smtClean="0">
                <a:solidFill>
                  <a:schemeClr val="tx1"/>
                </a:solidFill>
                <a:effectLst/>
                <a:latin typeface="+mn-lt"/>
                <a:ea typeface="+mn-ea"/>
                <a:cs typeface="+mn-cs"/>
              </a:rPr>
              <a:t> we look through 5 examples of GI solutions in place, both in Wales and across the wider globe, our case studies highlight which of these 15 legislative principles are being met by existing projects, and also how other projects have the potential to meet them in different ways.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To give a visual explanation of this we’ve pulled out these principles on each of the slides – a methodology I would suggest could be used or adapted for use in developing projects in Wales.   </a:t>
            </a:r>
          </a:p>
          <a:p>
            <a:r>
              <a:rPr lang="en-GB" sz="1200" kern="1200" baseline="0" dirty="0" smtClean="0">
                <a:solidFill>
                  <a:schemeClr val="tx1"/>
                </a:solidFill>
                <a:effectLst/>
                <a:latin typeface="+mn-lt"/>
                <a:ea typeface="+mn-ea"/>
                <a:cs typeface="+mn-cs"/>
              </a:rPr>
              <a:t>However just before that, I feel I must mention something about one of the 7 goals, a Healthier Wales.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3</a:t>
            </a:fld>
            <a:endParaRPr lang="en-GB"/>
          </a:p>
        </p:txBody>
      </p:sp>
    </p:spTree>
    <p:extLst>
      <p:ext uri="{BB962C8B-B14F-4D97-AF65-F5344CB8AC3E}">
        <p14:creationId xmlns:p14="http://schemas.microsoft.com/office/powerpoint/2010/main" val="188836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Given recent health statistics, particularly relating to Type II Diabetes, a preventable illness, there has never before been a greater need to highlight the health and wellbeing benefits of GI. Mention the £10 Billion obesity bill – 10% of the health budget.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Landscape Institute recognises that improving health and wellbeing through greater consideration of the role of landscape is a two-way street. To this end, we need promote awareness and knowledge of public health and well being, so that our members are well-equipped to integrate positive health outcomes into their 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following 10 recommendations are a starting point for embedding the role of GI in delivering wellbeing benefits at all levels of government and at all spatial scales.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1 -  A bigger role for wellbeing in place making.</a:t>
            </a:r>
            <a:r>
              <a:rPr lang="en-GB" sz="1200" kern="1200" dirty="0" smtClean="0">
                <a:solidFill>
                  <a:schemeClr val="tx1"/>
                </a:solidFill>
                <a:effectLst/>
                <a:latin typeface="+mn-lt"/>
                <a:ea typeface="+mn-ea"/>
                <a:cs typeface="+mn-cs"/>
              </a:rPr>
              <a:t> The public health sector needs to be more closely involved in guiding the planning, design and management of new and existing settlements to help ensure healthy, sustainable places everywhere.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2 - Resource commitment.</a:t>
            </a:r>
            <a:r>
              <a:rPr lang="en-GB" sz="1200" kern="1200" dirty="0" smtClean="0">
                <a:solidFill>
                  <a:schemeClr val="tx1"/>
                </a:solidFill>
                <a:effectLst/>
                <a:latin typeface="+mn-lt"/>
                <a:ea typeface="+mn-ea"/>
                <a:cs typeface="+mn-cs"/>
              </a:rPr>
              <a:t> Public health should be granted the same long-term budgetary commitment that primary care, transport and other public services receive. There is already a great deal of policy support for improving public health outcomes across the UK. What we need now is more resources and longer-term funding for programmes that deliver health and wellbeing benefits through landscape.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3 - Local planning policy needs to adopt the requirements that have been set out in national planning policy</a:t>
            </a:r>
            <a:r>
              <a:rPr lang="en-GB" sz="1200" kern="1200" dirty="0" smtClean="0">
                <a:solidFill>
                  <a:schemeClr val="tx1"/>
                </a:solidFill>
                <a:effectLst/>
                <a:latin typeface="+mn-lt"/>
                <a:ea typeface="+mn-ea"/>
                <a:cs typeface="+mn-cs"/>
              </a:rPr>
              <a:t>. To include the promotion of public health and wellbeing as an essential part of creating sustainable communities.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4 - Recognise landscape as an asset</a:t>
            </a:r>
            <a:r>
              <a:rPr lang="en-GB" sz="1200" kern="1200" dirty="0" smtClean="0">
                <a:solidFill>
                  <a:schemeClr val="tx1"/>
                </a:solidFill>
                <a:effectLst/>
                <a:latin typeface="+mn-lt"/>
                <a:ea typeface="+mn-ea"/>
                <a:cs typeface="+mn-cs"/>
              </a:rPr>
              <a:t>. The role of landscape in promoting public health and wellbeing should be a central consideration in the preparation of Joint Strategic Needs Assessments and Joint Health and Wellbeing Strategies.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5 -  Use landscape in performance indicators for wellbeing</a:t>
            </a:r>
            <a:r>
              <a:rPr lang="en-GB" sz="1200" kern="1200" dirty="0" smtClean="0">
                <a:solidFill>
                  <a:schemeClr val="tx1"/>
                </a:solidFill>
                <a:effectLst/>
                <a:latin typeface="+mn-lt"/>
                <a:ea typeface="+mn-ea"/>
                <a:cs typeface="+mn-cs"/>
              </a:rPr>
              <a:t>. Greater consideration should be given to ways in which better planned, designed and managed landscapes can contribute to achieving targets set out within performance management frameworks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6 - Collaboration is key</a:t>
            </a:r>
            <a:r>
              <a:rPr lang="en-GB" sz="1200" kern="1200" dirty="0" smtClean="0">
                <a:solidFill>
                  <a:schemeClr val="tx1"/>
                </a:solidFill>
                <a:effectLst/>
                <a:latin typeface="+mn-lt"/>
                <a:ea typeface="+mn-ea"/>
                <a:cs typeface="+mn-cs"/>
              </a:rPr>
              <a:t>. Professionals responsible for public health, landscape and planning should work together on the creation and assessment of schemes in both the public and private sector.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7 - Recognise the multifunctional benefits that landscape offers.</a:t>
            </a:r>
            <a:r>
              <a:rPr lang="en-GB" sz="1200" kern="1200" dirty="0" smtClean="0">
                <a:solidFill>
                  <a:schemeClr val="tx1"/>
                </a:solidFill>
                <a:effectLst/>
                <a:latin typeface="+mn-lt"/>
                <a:ea typeface="+mn-ea"/>
                <a:cs typeface="+mn-cs"/>
              </a:rPr>
              <a:t> Public health and planning professionals should recognise the multifunctional nature of landscape and its potential to offer positive public wellbeing outcomes.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8 - Use Health Impact Assessments</a:t>
            </a:r>
            <a:r>
              <a:rPr lang="en-GB" sz="1200" kern="1200" dirty="0" smtClean="0">
                <a:solidFill>
                  <a:schemeClr val="tx1"/>
                </a:solidFill>
                <a:effectLst/>
                <a:latin typeface="+mn-lt"/>
                <a:ea typeface="+mn-ea"/>
                <a:cs typeface="+mn-cs"/>
              </a:rPr>
              <a:t>. Landscape professionals should make use of tools such as Health Impact Assessments to assess the ways in which their projects can contribute towards positive health outcomes.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9 - Ensure community buy-in</a:t>
            </a:r>
            <a:r>
              <a:rPr lang="en-GB" sz="1200" kern="1200" dirty="0" smtClean="0">
                <a:solidFill>
                  <a:schemeClr val="tx1"/>
                </a:solidFill>
                <a:effectLst/>
                <a:latin typeface="+mn-lt"/>
                <a:ea typeface="+mn-ea"/>
                <a:cs typeface="+mn-cs"/>
              </a:rPr>
              <a:t>. Landscape professionals should use an inclusive, participatory design process, to ensure greatest possible buy-in from key stakeholders.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10</a:t>
            </a:r>
            <a:r>
              <a:rPr lang="en-GB" sz="1200" kern="1200" dirty="0" smtClean="0">
                <a:solidFill>
                  <a:schemeClr val="tx1"/>
                </a:solidFill>
                <a:effectLst/>
                <a:latin typeface="+mn-lt"/>
                <a:ea typeface="+mn-ea"/>
                <a:cs typeface="+mn-cs"/>
              </a:rPr>
              <a:t> - </a:t>
            </a:r>
            <a:r>
              <a:rPr lang="en-GB" sz="1200" b="1" kern="1200" dirty="0" smtClean="0">
                <a:solidFill>
                  <a:schemeClr val="tx1"/>
                </a:solidFill>
                <a:effectLst/>
                <a:latin typeface="+mn-lt"/>
                <a:ea typeface="+mn-ea"/>
                <a:cs typeface="+mn-cs"/>
              </a:rPr>
              <a:t>More evidence</a:t>
            </a:r>
            <a:r>
              <a:rPr lang="en-GB" sz="1200" kern="1200" dirty="0" smtClean="0">
                <a:solidFill>
                  <a:schemeClr val="tx1"/>
                </a:solidFill>
                <a:effectLst/>
                <a:latin typeface="+mn-lt"/>
                <a:ea typeface="+mn-ea"/>
                <a:cs typeface="+mn-cs"/>
              </a:rPr>
              <a:t>. Further funded research is needed to fill key evidence gaps, such as post-occupancy evaluations.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4</a:t>
            </a:fld>
            <a:endParaRPr lang="en-GB"/>
          </a:p>
        </p:txBody>
      </p:sp>
    </p:spTree>
    <p:extLst>
      <p:ext uri="{BB962C8B-B14F-4D97-AF65-F5344CB8AC3E}">
        <p14:creationId xmlns:p14="http://schemas.microsoft.com/office/powerpoint/2010/main" val="7811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Llanelli</a:t>
            </a:r>
            <a:r>
              <a:rPr lang="en-GB" baseline="0" dirty="0" smtClean="0"/>
              <a:t> provides a good place to start because the scheme is so well known, providing a great GI solution to water management issues. </a:t>
            </a:r>
          </a:p>
          <a:p>
            <a:endParaRPr lang="en-GB" baseline="0" dirty="0" smtClean="0"/>
          </a:p>
          <a:p>
            <a:r>
              <a:rPr lang="en-GB" baseline="0" dirty="0" smtClean="0"/>
              <a:t>Make reference to the box – 15 core principles.</a:t>
            </a:r>
          </a:p>
          <a:p>
            <a:endParaRPr lang="en-GB" baseline="0" dirty="0" smtClean="0"/>
          </a:p>
          <a:p>
            <a:r>
              <a:rPr lang="en-GB" baseline="0" dirty="0" smtClean="0"/>
              <a:t>Welsh Water delivered a £15m scheme which altered the semi-urban landscape in a way which provides a solution to local needs. </a:t>
            </a:r>
          </a:p>
          <a:p>
            <a:endParaRPr lang="en-GB" baseline="0" dirty="0" smtClean="0"/>
          </a:p>
          <a:p>
            <a:r>
              <a:rPr lang="en-GB" baseline="0" dirty="0" smtClean="0"/>
              <a:t>Yet the scheme was able to do far more than simply catch, redirect and slow down the speed at which rainwater enters the local sewer network.</a:t>
            </a:r>
          </a:p>
          <a:p>
            <a:endParaRPr lang="en-GB" baseline="0" dirty="0" smtClean="0"/>
          </a:p>
          <a:p>
            <a:r>
              <a:rPr lang="en-GB" baseline="0" dirty="0" smtClean="0"/>
              <a:t>The scheme brought new:</a:t>
            </a:r>
          </a:p>
          <a:p>
            <a:endParaRPr lang="en-GB" baseline="0" dirty="0" smtClean="0"/>
          </a:p>
          <a:p>
            <a:r>
              <a:rPr lang="en-GB" sz="1200" i="1" kern="1200" dirty="0" smtClean="0">
                <a:solidFill>
                  <a:schemeClr val="tx1"/>
                </a:solidFill>
                <a:effectLst/>
                <a:latin typeface="+mn-lt"/>
                <a:ea typeface="+mn-ea"/>
                <a:cs typeface="+mn-cs"/>
              </a:rPr>
              <a:t>Basins and Planters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is the i</a:t>
            </a:r>
            <a:r>
              <a:rPr lang="en-GB" sz="1200" kern="1200" dirty="0" smtClean="0">
                <a:solidFill>
                  <a:schemeClr val="tx1"/>
                </a:solidFill>
                <a:effectLst/>
                <a:latin typeface="+mn-lt"/>
                <a:ea typeface="+mn-ea"/>
                <a:cs typeface="+mn-cs"/>
              </a:rPr>
              <a:t>nstillation of shallow landscaped basins which are able to store and treat excess surface runoff. On site filters sift through the water before releasing it into the surrounding soil and sewer network.</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Swales and Grass Channels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Long, shallow landscape channels capable of holding significant amounts of rainwater. These enable the water to then gradually enter the surrounding soil and sewer network.</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Paving &amp; Storage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Rainwater is able to penetrate pavement surfaces and kerbs rather than immediately entering the existing sewer network. The water is then slowly released from storage</a:t>
            </a:r>
            <a:r>
              <a:rPr lang="en-GB" sz="1200" kern="1200" baseline="0" dirty="0" smtClean="0">
                <a:solidFill>
                  <a:schemeClr val="tx1"/>
                </a:solidFill>
                <a:effectLst/>
                <a:latin typeface="+mn-lt"/>
                <a:ea typeface="+mn-ea"/>
                <a:cs typeface="+mn-cs"/>
              </a:rPr>
              <a:t> tanks </a:t>
            </a:r>
            <a:r>
              <a:rPr lang="en-GB" sz="1200" kern="1200" dirty="0" smtClean="0">
                <a:solidFill>
                  <a:schemeClr val="tx1"/>
                </a:solidFill>
                <a:effectLst/>
                <a:latin typeface="+mn-lt"/>
                <a:ea typeface="+mn-ea"/>
                <a:cs typeface="+mn-cs"/>
              </a:rPr>
              <a:t>into the network.</a:t>
            </a:r>
          </a:p>
          <a:p>
            <a:endParaRPr lang="en-GB" baseline="0" dirty="0" smtClean="0"/>
          </a:p>
          <a:p>
            <a:r>
              <a:rPr lang="en-GB" baseline="0" dirty="0" smtClean="0"/>
              <a:t>Yet looking in a wider sense this case study also shows GI meeting other legislative principle. For example it also provided new community spaces to build local cohesion. It gave the area new routes for active travel in the form or cycle and foot paths. And by increasing the capacity in the water network it also worked to enable relegation to become a real possibility.</a:t>
            </a:r>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5</a:t>
            </a:fld>
            <a:endParaRPr lang="en-GB"/>
          </a:p>
        </p:txBody>
      </p:sp>
    </p:spTree>
    <p:extLst>
      <p:ext uri="{BB962C8B-B14F-4D97-AF65-F5344CB8AC3E}">
        <p14:creationId xmlns:p14="http://schemas.microsoft.com/office/powerpoint/2010/main" val="10080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Swansea project is on a different</a:t>
            </a:r>
            <a:r>
              <a:rPr lang="en-GB" baseline="0" dirty="0" smtClean="0"/>
              <a:t> scale.</a:t>
            </a:r>
            <a:endParaRPr lang="en-GB" dirty="0" smtClean="0"/>
          </a:p>
          <a:p>
            <a:endParaRPr lang="en-GB" dirty="0" smtClean="0"/>
          </a:p>
          <a:p>
            <a:r>
              <a:rPr lang="en-GB" dirty="0" smtClean="0"/>
              <a:t>The project is located along a 4km stretch of the River Tawe, two miles north of Swansea City Centre. </a:t>
            </a:r>
          </a:p>
          <a:p>
            <a:endParaRPr lang="en-GB" dirty="0" smtClean="0"/>
          </a:p>
          <a:p>
            <a:r>
              <a:rPr lang="en-GB" dirty="0" smtClean="0"/>
              <a:t>Make</a:t>
            </a:r>
            <a:r>
              <a:rPr lang="en-GB" baseline="0" dirty="0" smtClean="0"/>
              <a:t> reference to</a:t>
            </a:r>
            <a:r>
              <a:rPr lang="en-GB" dirty="0" smtClean="0"/>
              <a:t> the box – 15 core principles.</a:t>
            </a:r>
          </a:p>
          <a:p>
            <a:endParaRPr lang="en-GB" dirty="0" smtClean="0"/>
          </a:p>
          <a:p>
            <a:r>
              <a:rPr lang="en-GB" dirty="0" smtClean="0"/>
              <a:t>Key Objectives - to deliver improved flood protection for over 300 businesses and homes through a range of measures including increasing capacity by:</a:t>
            </a:r>
          </a:p>
          <a:p>
            <a:pPr marL="171450" indent="-171450">
              <a:buFont typeface="Arial" panose="020B0604020202020204" pitchFamily="34" charset="0"/>
              <a:buChar char="•"/>
            </a:pPr>
            <a:r>
              <a:rPr lang="en-GB" dirty="0" smtClean="0"/>
              <a:t>setting back existing defences, </a:t>
            </a:r>
          </a:p>
          <a:p>
            <a:pPr marL="171450" indent="-171450">
              <a:buFont typeface="Arial" panose="020B0604020202020204" pitchFamily="34" charset="0"/>
              <a:buChar char="•"/>
            </a:pPr>
            <a:r>
              <a:rPr lang="en-GB" dirty="0" smtClean="0"/>
              <a:t>constructing improved raised flood embankments and walls, </a:t>
            </a:r>
          </a:p>
          <a:p>
            <a:pPr marL="171450" indent="-171450">
              <a:buFont typeface="Arial" panose="020B0604020202020204" pitchFamily="34" charset="0"/>
              <a:buChar char="•"/>
            </a:pPr>
            <a:r>
              <a:rPr lang="en-GB" dirty="0" smtClean="0"/>
              <a:t>removing three redundant bridges and providing one new pedestrian bridge.   </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project is predicted to generate £28 million of benefits to the wider economy as a result of the reduced flood risk, and was successfully tested when the Tawe burst its banks during a flood event in October 2013, while construction was still underway.</a:t>
            </a:r>
          </a:p>
          <a:p>
            <a:endParaRPr lang="en-GB" dirty="0" smtClean="0"/>
          </a:p>
          <a:p>
            <a:r>
              <a:rPr lang="en-GB" dirty="0" smtClean="0"/>
              <a:t>A key landscape design concept developed was to visually re-connect the very densely vegetated green corridor with the river.   It included habitat creation targets, including new areas of wet grassland, wildflower meadow and wet woodland. </a:t>
            </a:r>
          </a:p>
          <a:p>
            <a:endParaRPr lang="en-GB" dirty="0" smtClean="0"/>
          </a:p>
          <a:p>
            <a:r>
              <a:rPr lang="en-GB" dirty="0" smtClean="0"/>
              <a:t>The planting design concepts included the need to retain the character and ecological value derived from the continuity of tree cover along the river corridor, to use large scale planting to integrate new flood defence structures into the landscape and control and direct views, but also to allow for improved visual connectivity with the river. </a:t>
            </a:r>
          </a:p>
          <a:p>
            <a:endParaRPr lang="en-GB" dirty="0" smtClean="0"/>
          </a:p>
        </p:txBody>
      </p:sp>
      <p:sp>
        <p:nvSpPr>
          <p:cNvPr id="4" name="Slide Number Placeholder 3"/>
          <p:cNvSpPr>
            <a:spLocks noGrp="1"/>
          </p:cNvSpPr>
          <p:nvPr>
            <p:ph type="sldNum" sz="quarter" idx="10"/>
          </p:nvPr>
        </p:nvSpPr>
        <p:spPr/>
        <p:txBody>
          <a:bodyPr/>
          <a:lstStyle/>
          <a:p>
            <a:fld id="{66053662-E24A-433B-88D5-FFCF012CF210}" type="slidenum">
              <a:rPr lang="en-GB" smtClean="0"/>
              <a:t>6</a:t>
            </a:fld>
            <a:endParaRPr lang="en-GB"/>
          </a:p>
        </p:txBody>
      </p:sp>
    </p:spTree>
    <p:extLst>
      <p:ext uri="{BB962C8B-B14F-4D97-AF65-F5344CB8AC3E}">
        <p14:creationId xmlns:p14="http://schemas.microsoft.com/office/powerpoint/2010/main" val="193217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a larger scale Merthyr Council’s Open Spaces strategy covers areas which are well-designed and maintained making a significant contribution to quality of life.  It provides a long term framework to protect and develop a network of high-quality open spaces that deliver a range of social, economic and environmental benefits</a:t>
            </a:r>
            <a:r>
              <a:rPr lang="en-GB" sz="1200" kern="1200" baseline="0" dirty="0" smtClean="0">
                <a:solidFill>
                  <a:schemeClr val="tx1"/>
                </a:solidFill>
                <a:effectLst/>
                <a:latin typeface="+mn-lt"/>
                <a:ea typeface="+mn-ea"/>
                <a:cs typeface="+mn-cs"/>
              </a:rPr>
              <a:t> – all of which are clearly inline with what the Welsh Government are seeking.</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Make reference to the box – 15 core principles.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Open spaces come in a range of forms, but for the purpose of the Strategy, eight types of locally important open spaces were determined. These were:</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allotments and community growing space, </a:t>
            </a:r>
          </a:p>
          <a:p>
            <a:pPr lvl="0"/>
            <a:r>
              <a:rPr lang="en-GB" sz="1200" kern="1200" dirty="0" smtClean="0">
                <a:solidFill>
                  <a:schemeClr val="tx1"/>
                </a:solidFill>
                <a:effectLst/>
                <a:latin typeface="+mn-lt"/>
                <a:ea typeface="+mn-ea"/>
                <a:cs typeface="+mn-cs"/>
              </a:rPr>
              <a:t>amenity greenspace, children and young people’s space, </a:t>
            </a:r>
          </a:p>
          <a:p>
            <a:pPr lvl="0"/>
            <a:r>
              <a:rPr lang="en-GB" sz="1200" kern="1200" dirty="0" smtClean="0">
                <a:solidFill>
                  <a:schemeClr val="tx1"/>
                </a:solidFill>
                <a:effectLst/>
                <a:latin typeface="+mn-lt"/>
                <a:ea typeface="+mn-ea"/>
                <a:cs typeface="+mn-cs"/>
              </a:rPr>
              <a:t>civic space, </a:t>
            </a:r>
          </a:p>
          <a:p>
            <a:pPr lvl="0"/>
            <a:r>
              <a:rPr lang="en-GB" sz="1200" kern="1200" dirty="0" smtClean="0">
                <a:solidFill>
                  <a:schemeClr val="tx1"/>
                </a:solidFill>
                <a:effectLst/>
                <a:latin typeface="+mn-lt"/>
                <a:ea typeface="+mn-ea"/>
                <a:cs typeface="+mn-cs"/>
              </a:rPr>
              <a:t>green leisure corridors, </a:t>
            </a:r>
          </a:p>
          <a:p>
            <a:pPr lvl="0"/>
            <a:r>
              <a:rPr lang="en-GB" sz="1200" kern="1200" dirty="0" smtClean="0">
                <a:solidFill>
                  <a:schemeClr val="tx1"/>
                </a:solidFill>
                <a:effectLst/>
                <a:latin typeface="+mn-lt"/>
                <a:ea typeface="+mn-ea"/>
                <a:cs typeface="+mn-cs"/>
              </a:rPr>
              <a:t>multifunctional green space, </a:t>
            </a:r>
          </a:p>
          <a:p>
            <a:pPr lvl="0"/>
            <a:r>
              <a:rPr lang="en-GB" sz="1200" kern="1200" dirty="0" smtClean="0">
                <a:solidFill>
                  <a:schemeClr val="tx1"/>
                </a:solidFill>
                <a:effectLst/>
                <a:latin typeface="+mn-lt"/>
                <a:ea typeface="+mn-ea"/>
                <a:cs typeface="+mn-cs"/>
              </a:rPr>
              <a:t>natural/semi natural greenspace, </a:t>
            </a:r>
          </a:p>
          <a:p>
            <a:pPr lvl="0"/>
            <a:r>
              <a:rPr lang="en-GB" sz="1200" kern="1200" dirty="0" smtClean="0">
                <a:solidFill>
                  <a:schemeClr val="tx1"/>
                </a:solidFill>
                <a:effectLst/>
                <a:latin typeface="+mn-lt"/>
                <a:ea typeface="+mn-ea"/>
                <a:cs typeface="+mn-cs"/>
              </a:rPr>
              <a:t>outdoor sports areas and pitches and </a:t>
            </a:r>
          </a:p>
          <a:p>
            <a:pPr lvl="0"/>
            <a:r>
              <a:rPr lang="en-GB" sz="1200" kern="1200" dirty="0" smtClean="0">
                <a:solidFill>
                  <a:schemeClr val="tx1"/>
                </a:solidFill>
                <a:effectLst/>
                <a:latin typeface="+mn-lt"/>
                <a:ea typeface="+mn-ea"/>
                <a:cs typeface="+mn-cs"/>
              </a:rPr>
              <a:t>Public parks and gardens.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Strategy identifies the different types of open space which are locally important and sets out locally derived quantity, quality and access standards, with associated Action Plans for each ward. These recommendations are based on the key themes and aims of the Strategy.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think</a:t>
            </a:r>
            <a:r>
              <a:rPr lang="en-GB" sz="1200" kern="1200" baseline="0" dirty="0" smtClean="0">
                <a:solidFill>
                  <a:schemeClr val="tx1"/>
                </a:solidFill>
                <a:effectLst/>
                <a:latin typeface="+mn-lt"/>
                <a:ea typeface="+mn-ea"/>
                <a:cs typeface="+mn-cs"/>
              </a:rPr>
              <a:t> what is key with this is that it again brings us away from fragmented thinking and starts to think about connected larger GI networks.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7</a:t>
            </a:fld>
            <a:endParaRPr lang="en-GB"/>
          </a:p>
        </p:txBody>
      </p:sp>
    </p:spTree>
    <p:extLst>
      <p:ext uri="{BB962C8B-B14F-4D97-AF65-F5344CB8AC3E}">
        <p14:creationId xmlns:p14="http://schemas.microsoft.com/office/powerpoint/2010/main" val="29526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Wales’ industrial legacy and living languages are</a:t>
            </a:r>
            <a:r>
              <a:rPr lang="en-GB" baseline="0" dirty="0" smtClean="0"/>
              <a:t> </a:t>
            </a:r>
            <a:r>
              <a:rPr lang="en-GB" dirty="0" smtClean="0"/>
              <a:t>something</a:t>
            </a:r>
            <a:r>
              <a:rPr lang="en-GB" baseline="0" dirty="0" smtClean="0"/>
              <a:t> to be celebrated. But that legacy has left us with a number of disused and polluted areas which GI enables us to bring back into use while also offering us an opportunity to promote our languages in an inclusive way.</a:t>
            </a:r>
          </a:p>
          <a:p>
            <a:endParaRPr lang="en-GB" baseline="0" dirty="0" smtClean="0"/>
          </a:p>
          <a:p>
            <a:r>
              <a:rPr lang="en-GB" baseline="0" dirty="0" smtClean="0"/>
              <a:t>Make reference to the box – 15 core principles.</a:t>
            </a:r>
          </a:p>
          <a:p>
            <a:endParaRPr lang="en-GB" baseline="0" dirty="0" smtClean="0"/>
          </a:p>
          <a:p>
            <a:r>
              <a:rPr lang="en-GB" baseline="0" dirty="0" smtClean="0"/>
              <a:t>Tanner Springs Park in Portland, Oregon is an exciting example of the kind of GI solution which Wales could easily embrace. Its designers describe the area as:</a:t>
            </a:r>
          </a:p>
          <a:p>
            <a:endParaRPr lang="en-GB" baseline="0" dirty="0" smtClean="0"/>
          </a:p>
          <a:p>
            <a:r>
              <a:rPr lang="en-GB" sz="1200" b="0" i="0" kern="1200" dirty="0" smtClean="0">
                <a:solidFill>
                  <a:schemeClr val="tx1"/>
                </a:solidFill>
                <a:effectLst/>
                <a:latin typeface="+mn-lt"/>
                <a:ea typeface="+mn-ea"/>
                <a:cs typeface="+mn-cs"/>
              </a:rPr>
              <a:t>Formerly a wetland, the Pearl District was bisected by Tanner Creek and sided by the broad Willamette River. Rail yards and industry first claimed and drained the land. Over the past 30 years, a new neighbourhood has progressively established itself – young, mixed, urban and dynamic, today the Pearl District is home to families and businesses within a new city park. </a:t>
            </a:r>
          </a:p>
          <a:p>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Stormwater</a:t>
            </a:r>
            <a:r>
              <a:rPr lang="en-GB" sz="1200" b="0" i="0" kern="1200" dirty="0" smtClean="0">
                <a:solidFill>
                  <a:schemeClr val="tx1"/>
                </a:solidFill>
                <a:effectLst/>
                <a:latin typeface="+mn-lt"/>
                <a:ea typeface="+mn-ea"/>
                <a:cs typeface="+mn-cs"/>
              </a:rPr>
              <a:t> runoff from the park block is fed into a natural water feature with a spring and natural cleansing system. An `Art Wall´ recycles historic rail tracks, oscillating in and out and inlaid with fused glass pieces hand-painted with nature images. Ospreys dive into the water, art performances unfold on the floating deck, children splash and explore, and others take quiet contemplation in this natural refuge in the heart of the city. An intense community participation and a stakeholder steering group means that this park is the realisation of the dreams and hopes of local people.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Such</a:t>
            </a:r>
            <a:r>
              <a:rPr lang="en-GB" sz="1200" b="0" i="0" kern="1200" baseline="0" dirty="0" smtClean="0">
                <a:solidFill>
                  <a:schemeClr val="tx1"/>
                </a:solidFill>
                <a:effectLst/>
                <a:latin typeface="+mn-lt"/>
                <a:ea typeface="+mn-ea"/>
                <a:cs typeface="+mn-cs"/>
              </a:rPr>
              <a:t> schemes have a real potential to make a difference in Wales and unable to us to celebrate our heritage, address issues such as legacy contamination and to do so in a way which creates new bilingual spaces.</a:t>
            </a:r>
            <a:endParaRPr lang="en-GB" sz="1200" b="0" i="0" kern="120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66053662-E24A-433B-88D5-FFCF012CF210}" type="slidenum">
              <a:rPr lang="en-GB" smtClean="0"/>
              <a:t>8</a:t>
            </a:fld>
            <a:endParaRPr lang="en-GB"/>
          </a:p>
        </p:txBody>
      </p:sp>
    </p:spTree>
    <p:extLst>
      <p:ext uri="{BB962C8B-B14F-4D97-AF65-F5344CB8AC3E}">
        <p14:creationId xmlns:p14="http://schemas.microsoft.com/office/powerpoint/2010/main" val="101430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final case study</a:t>
            </a:r>
            <a:r>
              <a:rPr lang="en-GB" baseline="0" dirty="0" smtClean="0"/>
              <a:t> is perhaps one of worlds most ambitious GI solutions: Shanghai’s </a:t>
            </a:r>
            <a:r>
              <a:rPr lang="en-GB" baseline="0" dirty="0" err="1" smtClean="0"/>
              <a:t>Houtan</a:t>
            </a:r>
            <a:r>
              <a:rPr lang="en-GB" baseline="0" dirty="0" smtClean="0"/>
              <a:t> Park.</a:t>
            </a:r>
          </a:p>
          <a:p>
            <a:endParaRPr lang="en-GB" baseline="0" dirty="0" smtClean="0"/>
          </a:p>
          <a:p>
            <a:r>
              <a:rPr lang="en-GB" baseline="0" dirty="0" smtClean="0"/>
              <a:t>Make reference to the box – 15 core principles.</a:t>
            </a:r>
          </a:p>
          <a:p>
            <a:endParaRPr lang="en-GB" baseline="0" dirty="0" smtClean="0"/>
          </a:p>
          <a:p>
            <a:r>
              <a:rPr lang="en-GB" baseline="0" dirty="0" smtClean="0"/>
              <a:t>This massive project, built for the 2010 Shanghai World Expo, uses GI to provide a solution to a series of environmental issues and shows what is possible when sustainable technologies are applied. </a:t>
            </a:r>
          </a:p>
          <a:p>
            <a:endParaRPr lang="en-GB" baseline="0" dirty="0" smtClean="0"/>
          </a:p>
          <a:p>
            <a:r>
              <a:rPr lang="en-GB" baseline="0" dirty="0" smtClean="0"/>
              <a:t>Before work began the area was a brownfield site used as a landfill and storage yard. </a:t>
            </a:r>
          </a:p>
          <a:p>
            <a:endParaRPr lang="en-GB" baseline="0" dirty="0" smtClean="0"/>
          </a:p>
          <a:p>
            <a:r>
              <a:rPr lang="en-GB" baseline="0" dirty="0" smtClean="0"/>
              <a:t>The water of the Huangpu River was highly polluted, considered unsafe for swimming and recreation, and devoid of aquatic life. </a:t>
            </a:r>
          </a:p>
          <a:p>
            <a:endParaRPr lang="en-GB" baseline="0" dirty="0" smtClean="0"/>
          </a:p>
          <a:p>
            <a:r>
              <a:rPr lang="en-GB" baseline="0" dirty="0" smtClean="0"/>
              <a:t>Another challenge was flood control. The existing 22-ft high concrete floodwall combined with daily tidal fluctuations created an inaccessible, muddy, and littered shoreline, so an alternative flood control design was necessary. A third challenge was the shape of the linear waterfront site. Because it is extremely narrow at many points, creating a complete wetland to foster cleaning of the water would be difficult. The narrow points also made access and pedestrian circulation challenging. The park design would need to accommodate the hundreds of thousands of visitors expected during the 6-month Expo, while creating a pleasant and accessible human-scale public park for the long-term.</a:t>
            </a:r>
          </a:p>
          <a:p>
            <a:endParaRPr lang="en-GB" baseline="0" dirty="0" smtClean="0"/>
          </a:p>
          <a:p>
            <a:r>
              <a:rPr lang="en-GB" baseline="0" dirty="0" smtClean="0"/>
              <a:t>The solution to these challenges was to use the design concept of a living organism that has the ability to adapt, change, and protect itself, </a:t>
            </a:r>
            <a:r>
              <a:rPr lang="en-GB" baseline="0" dirty="0" err="1" smtClean="0"/>
              <a:t>Houtan</a:t>
            </a:r>
            <a:r>
              <a:rPr lang="en-GB" baseline="0" dirty="0" smtClean="0"/>
              <a:t> Park was built as a regenerative living system with a constructed wetland, cascades, and terraces that oxygenate the river water and remove pollutants, nutrients, and sediment. The wetland also acts as a flood protection buffer.</a:t>
            </a:r>
          </a:p>
          <a:p>
            <a:endParaRPr lang="en-GB" baseline="0" dirty="0" smtClean="0"/>
          </a:p>
          <a:p>
            <a:r>
              <a:rPr lang="en-GB" baseline="0" dirty="0" err="1" smtClean="0"/>
              <a:t>Houtan</a:t>
            </a:r>
            <a:r>
              <a:rPr lang="en-GB" baseline="0" dirty="0" smtClean="0"/>
              <a:t> Park’s aesthetic qualities and ecological functions ensure its continued success long after the Expo as it retains thousands of visitors a year.</a:t>
            </a:r>
          </a:p>
          <a:p>
            <a:endParaRPr lang="en-GB" baseline="0" dirty="0" smtClean="0"/>
          </a:p>
          <a:p>
            <a:r>
              <a:rPr lang="en-GB" baseline="0" dirty="0" smtClean="0"/>
              <a:t>While we are lucky that Wales no longer has water contamination on this scale, this case study enables us to see the value in managing our landscapes by supporting the living things that they are. </a:t>
            </a:r>
            <a:endParaRPr lang="en-GB" dirty="0"/>
          </a:p>
        </p:txBody>
      </p:sp>
      <p:sp>
        <p:nvSpPr>
          <p:cNvPr id="4" name="Slide Number Placeholder 3"/>
          <p:cNvSpPr>
            <a:spLocks noGrp="1"/>
          </p:cNvSpPr>
          <p:nvPr>
            <p:ph type="sldNum" sz="quarter" idx="10"/>
          </p:nvPr>
        </p:nvSpPr>
        <p:spPr/>
        <p:txBody>
          <a:bodyPr/>
          <a:lstStyle/>
          <a:p>
            <a:fld id="{66053662-E24A-433B-88D5-FFCF012CF210}" type="slidenum">
              <a:rPr lang="en-GB" smtClean="0"/>
              <a:t>9</a:t>
            </a:fld>
            <a:endParaRPr lang="en-GB"/>
          </a:p>
        </p:txBody>
      </p:sp>
    </p:spTree>
    <p:extLst>
      <p:ext uri="{BB962C8B-B14F-4D97-AF65-F5344CB8AC3E}">
        <p14:creationId xmlns:p14="http://schemas.microsoft.com/office/powerpoint/2010/main" val="59862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61CC6C-63A7-4B02-8F77-5BAE3C7A6A1C}" type="datetime1">
              <a:rPr lang="en-GB" smtClean="0"/>
              <a:t>30/11/2016</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47535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52B2B-D9F0-4734-988A-35905325C1FD}" type="datetime1">
              <a:rPr lang="en-GB" smtClean="0"/>
              <a:t>30/11/2016</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65132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495510-B7F7-4B07-A0C4-C076B56B9ACB}" type="datetime1">
              <a:rPr lang="en-GB" smtClean="0"/>
              <a:t>30/11/2016</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393365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FA8D26-49A0-4D2F-B763-F95F66F681B6}" type="datetime1">
              <a:rPr lang="en-GB" smtClean="0"/>
              <a:t>30/11/2016</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384767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F4340-9E0F-435D-866F-4FECF2B23B05}" type="datetime1">
              <a:rPr lang="en-GB" smtClean="0"/>
              <a:t>30/11/2016</a:t>
            </a:fld>
            <a:endParaRPr lang="en-GB"/>
          </a:p>
        </p:txBody>
      </p:sp>
      <p:sp>
        <p:nvSpPr>
          <p:cNvPr id="5" name="Footer Placeholder 4"/>
          <p:cNvSpPr>
            <a:spLocks noGrp="1"/>
          </p:cNvSpPr>
          <p:nvPr>
            <p:ph type="ftr" sz="quarter" idx="11"/>
          </p:nvPr>
        </p:nvSpPr>
        <p:spPr/>
        <p:txBody>
          <a:bodyPr/>
          <a:lstStyle/>
          <a:p>
            <a:r>
              <a:rPr lang="en-GB" smtClean="0"/>
              <a:t>landscapeinstitute.org  @talklandscape</a:t>
            </a:r>
            <a:endParaRPr lang="en-GB"/>
          </a:p>
        </p:txBody>
      </p:sp>
      <p:sp>
        <p:nvSpPr>
          <p:cNvPr id="6" name="Slide Number Placeholder 5"/>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243327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CB60C9-1503-4337-A5C5-9C37110A41DA}" type="datetime1">
              <a:rPr lang="en-GB" smtClean="0"/>
              <a:t>30/11/2016</a:t>
            </a:fld>
            <a:endParaRPr lang="en-GB"/>
          </a:p>
        </p:txBody>
      </p:sp>
      <p:sp>
        <p:nvSpPr>
          <p:cNvPr id="6" name="Footer Placeholder 5"/>
          <p:cNvSpPr>
            <a:spLocks noGrp="1"/>
          </p:cNvSpPr>
          <p:nvPr>
            <p:ph type="ftr" sz="quarter" idx="11"/>
          </p:nvPr>
        </p:nvSpPr>
        <p:spPr/>
        <p:txBody>
          <a:bodyPr/>
          <a:lstStyle/>
          <a:p>
            <a:r>
              <a:rPr lang="en-GB" smtClean="0"/>
              <a:t>landscapeinstitute.org  @talklandscape</a:t>
            </a:r>
            <a:endParaRPr lang="en-GB"/>
          </a:p>
        </p:txBody>
      </p:sp>
      <p:sp>
        <p:nvSpPr>
          <p:cNvPr id="7" name="Slide Number Placeholder 6"/>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187721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3A3D7B-CB52-4F8E-A4C9-9C7AF14067DB}" type="datetime1">
              <a:rPr lang="en-GB" smtClean="0"/>
              <a:t>30/11/2016</a:t>
            </a:fld>
            <a:endParaRPr lang="en-GB"/>
          </a:p>
        </p:txBody>
      </p:sp>
      <p:sp>
        <p:nvSpPr>
          <p:cNvPr id="8" name="Footer Placeholder 7"/>
          <p:cNvSpPr>
            <a:spLocks noGrp="1"/>
          </p:cNvSpPr>
          <p:nvPr>
            <p:ph type="ftr" sz="quarter" idx="11"/>
          </p:nvPr>
        </p:nvSpPr>
        <p:spPr/>
        <p:txBody>
          <a:bodyPr/>
          <a:lstStyle/>
          <a:p>
            <a:r>
              <a:rPr lang="en-GB" smtClean="0"/>
              <a:t>landscapeinstitute.org  @talklandscape</a:t>
            </a:r>
            <a:endParaRPr lang="en-GB"/>
          </a:p>
        </p:txBody>
      </p:sp>
      <p:sp>
        <p:nvSpPr>
          <p:cNvPr id="9" name="Slide Number Placeholder 8"/>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363697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C6800F-252B-4AF4-8D6C-4F4A38DA8704}" type="datetime1">
              <a:rPr lang="en-GB" smtClean="0"/>
              <a:t>30/11/2016</a:t>
            </a:fld>
            <a:endParaRPr lang="en-GB"/>
          </a:p>
        </p:txBody>
      </p:sp>
      <p:sp>
        <p:nvSpPr>
          <p:cNvPr id="4" name="Footer Placeholder 3"/>
          <p:cNvSpPr>
            <a:spLocks noGrp="1"/>
          </p:cNvSpPr>
          <p:nvPr>
            <p:ph type="ftr" sz="quarter" idx="11"/>
          </p:nvPr>
        </p:nvSpPr>
        <p:spPr/>
        <p:txBody>
          <a:bodyPr/>
          <a:lstStyle/>
          <a:p>
            <a:r>
              <a:rPr lang="en-GB" smtClean="0"/>
              <a:t>landscapeinstitute.org  @talklandscape</a:t>
            </a:r>
            <a:endParaRPr lang="en-GB"/>
          </a:p>
        </p:txBody>
      </p:sp>
      <p:sp>
        <p:nvSpPr>
          <p:cNvPr id="5" name="Slide Number Placeholder 4"/>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86772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6EF37-F5D7-4C5D-9512-A5D339EAC038}" type="datetime1">
              <a:rPr lang="en-GB" smtClean="0"/>
              <a:t>30/11/2016</a:t>
            </a:fld>
            <a:endParaRPr lang="en-GB"/>
          </a:p>
        </p:txBody>
      </p:sp>
      <p:sp>
        <p:nvSpPr>
          <p:cNvPr id="3" name="Footer Placeholder 2"/>
          <p:cNvSpPr>
            <a:spLocks noGrp="1"/>
          </p:cNvSpPr>
          <p:nvPr>
            <p:ph type="ftr" sz="quarter" idx="11"/>
          </p:nvPr>
        </p:nvSpPr>
        <p:spPr/>
        <p:txBody>
          <a:bodyPr/>
          <a:lstStyle/>
          <a:p>
            <a:r>
              <a:rPr lang="en-GB" smtClean="0"/>
              <a:t>landscapeinstitute.org  @talklandscape</a:t>
            </a:r>
            <a:endParaRPr lang="en-GB"/>
          </a:p>
        </p:txBody>
      </p:sp>
      <p:sp>
        <p:nvSpPr>
          <p:cNvPr id="4" name="Slide Number Placeholder 3"/>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415896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461FF-91EE-478F-BF95-9E66D9C22F04}" type="datetime1">
              <a:rPr lang="en-GB" smtClean="0"/>
              <a:t>30/11/2016</a:t>
            </a:fld>
            <a:endParaRPr lang="en-GB"/>
          </a:p>
        </p:txBody>
      </p:sp>
      <p:sp>
        <p:nvSpPr>
          <p:cNvPr id="6" name="Footer Placeholder 5"/>
          <p:cNvSpPr>
            <a:spLocks noGrp="1"/>
          </p:cNvSpPr>
          <p:nvPr>
            <p:ph type="ftr" sz="quarter" idx="11"/>
          </p:nvPr>
        </p:nvSpPr>
        <p:spPr/>
        <p:txBody>
          <a:bodyPr/>
          <a:lstStyle/>
          <a:p>
            <a:r>
              <a:rPr lang="en-GB" smtClean="0"/>
              <a:t>landscapeinstitute.org  @talklandscape</a:t>
            </a:r>
            <a:endParaRPr lang="en-GB"/>
          </a:p>
        </p:txBody>
      </p:sp>
      <p:sp>
        <p:nvSpPr>
          <p:cNvPr id="7" name="Slide Number Placeholder 6"/>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95720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FB383-E07B-4246-B739-B2D04174B535}" type="datetime1">
              <a:rPr lang="en-GB" smtClean="0"/>
              <a:t>30/11/2016</a:t>
            </a:fld>
            <a:endParaRPr lang="en-GB"/>
          </a:p>
        </p:txBody>
      </p:sp>
      <p:sp>
        <p:nvSpPr>
          <p:cNvPr id="6" name="Footer Placeholder 5"/>
          <p:cNvSpPr>
            <a:spLocks noGrp="1"/>
          </p:cNvSpPr>
          <p:nvPr>
            <p:ph type="ftr" sz="quarter" idx="11"/>
          </p:nvPr>
        </p:nvSpPr>
        <p:spPr/>
        <p:txBody>
          <a:bodyPr/>
          <a:lstStyle/>
          <a:p>
            <a:r>
              <a:rPr lang="en-GB" smtClean="0"/>
              <a:t>landscapeinstitute.org  @talklandscape</a:t>
            </a:r>
            <a:endParaRPr lang="en-GB"/>
          </a:p>
        </p:txBody>
      </p:sp>
      <p:sp>
        <p:nvSpPr>
          <p:cNvPr id="7" name="Slide Number Placeholder 6"/>
          <p:cNvSpPr>
            <a:spLocks noGrp="1"/>
          </p:cNvSpPr>
          <p:nvPr>
            <p:ph type="sldNum" sz="quarter" idx="12"/>
          </p:nvPr>
        </p:nvSpPr>
        <p:spPr/>
        <p:txBody>
          <a:bodyPr/>
          <a:lstStyle/>
          <a:p>
            <a:fld id="{F37FC492-84FA-4DDF-B1C8-3B70F3DC50C4}" type="slidenum">
              <a:rPr lang="en-GB" smtClean="0"/>
              <a:t>‹#›</a:t>
            </a:fld>
            <a:endParaRPr lang="en-GB"/>
          </a:p>
        </p:txBody>
      </p:sp>
    </p:spTree>
    <p:extLst>
      <p:ext uri="{BB962C8B-B14F-4D97-AF65-F5344CB8AC3E}">
        <p14:creationId xmlns:p14="http://schemas.microsoft.com/office/powerpoint/2010/main" val="100159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71AC-726A-4809-B31A-595787F80F73}" type="datetime1">
              <a:rPr lang="en-GB" smtClean="0"/>
              <a:t>30/11/2016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landscapeinstitute.org  @talklandscape</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FC492-84FA-4DDF-B1C8-3B70F3DC50C4}" type="slidenum">
              <a:rPr lang="en-GB" smtClean="0"/>
              <a:t>‹#›</a:t>
            </a:fld>
            <a:endParaRPr lang="en-GB"/>
          </a:p>
        </p:txBody>
      </p:sp>
    </p:spTree>
    <p:extLst>
      <p:ext uri="{BB962C8B-B14F-4D97-AF65-F5344CB8AC3E}">
        <p14:creationId xmlns:p14="http://schemas.microsoft.com/office/powerpoint/2010/main" val="45113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chemeClr val="bg1"/>
                </a:solidFill>
                <a:latin typeface="+mn-lt"/>
              </a:rPr>
              <a:t>Landscape Architects Delivering Green Infrastructure Solutions</a:t>
            </a:r>
            <a:endParaRPr lang="en-GB" dirty="0">
              <a:solidFill>
                <a:schemeClr val="bg1"/>
              </a:solidFill>
              <a:latin typeface="+mn-lt"/>
            </a:endParaRPr>
          </a:p>
        </p:txBody>
      </p:sp>
      <p:sp>
        <p:nvSpPr>
          <p:cNvPr id="3" name="Subtitle 2"/>
          <p:cNvSpPr>
            <a:spLocks noGrp="1"/>
          </p:cNvSpPr>
          <p:nvPr>
            <p:ph type="subTitle" idx="1"/>
          </p:nvPr>
        </p:nvSpPr>
        <p:spPr>
          <a:xfrm>
            <a:off x="1524000" y="3602038"/>
            <a:ext cx="9144000" cy="2237288"/>
          </a:xfrm>
        </p:spPr>
        <p:txBody>
          <a:bodyPr>
            <a:normAutofit fontScale="92500" lnSpcReduction="10000"/>
          </a:bodyPr>
          <a:lstStyle/>
          <a:p>
            <a:pPr algn="l"/>
            <a:endParaRPr lang="en-GB" dirty="0">
              <a:solidFill>
                <a:schemeClr val="bg1"/>
              </a:solidFill>
            </a:endParaRPr>
          </a:p>
          <a:p>
            <a:pPr algn="l"/>
            <a:endParaRPr lang="en-GB" dirty="0">
              <a:solidFill>
                <a:schemeClr val="bg1"/>
              </a:solidFill>
            </a:endParaRPr>
          </a:p>
          <a:p>
            <a:r>
              <a:rPr lang="en-GB" dirty="0" smtClean="0">
                <a:solidFill>
                  <a:schemeClr val="bg1"/>
                </a:solidFill>
              </a:rPr>
              <a:t>How Landscape Architects uniquely support the Welsh Government's legislative ambitions through place-based Green Infrastructure solutions</a:t>
            </a:r>
          </a:p>
          <a:p>
            <a:endParaRPr lang="en-GB" dirty="0" smtClean="0">
              <a:solidFill>
                <a:schemeClr val="bg1"/>
              </a:solidFill>
            </a:endParaRPr>
          </a:p>
          <a:p>
            <a:r>
              <a:rPr lang="en-GB" dirty="0" smtClean="0">
                <a:solidFill>
                  <a:schemeClr val="bg1"/>
                </a:solidFill>
              </a:rPr>
              <a:t>Andrew Osborne</a:t>
            </a: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a:t>
            </a:r>
            <a:r>
              <a:rPr lang="en-GB" dirty="0" smtClean="0"/>
              <a:t>  </a:t>
            </a:r>
            <a:r>
              <a:rPr lang="en-GB" dirty="0" smtClean="0">
                <a:solidFill>
                  <a:schemeClr val="bg1"/>
                </a:solidFill>
              </a:rPr>
              <a:t>@</a:t>
            </a:r>
            <a:r>
              <a:rPr lang="en-GB" dirty="0" err="1" smtClean="0">
                <a:solidFill>
                  <a:schemeClr val="bg1"/>
                </a:solidFill>
              </a:rPr>
              <a:t>talklandscape</a:t>
            </a:r>
            <a:endParaRPr lang="en-GB" dirty="0">
              <a:solidFill>
                <a:schemeClr val="bg1"/>
              </a:solidFill>
            </a:endParaRPr>
          </a:p>
        </p:txBody>
      </p:sp>
    </p:spTree>
    <p:extLst>
      <p:ext uri="{BB962C8B-B14F-4D97-AF65-F5344CB8AC3E}">
        <p14:creationId xmlns:p14="http://schemas.microsoft.com/office/powerpoint/2010/main" val="189368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Place-Based Solutions</a:t>
            </a:r>
          </a:p>
        </p:txBody>
      </p:sp>
      <p:sp>
        <p:nvSpPr>
          <p:cNvPr id="3" name="Content Placeholder 2"/>
          <p:cNvSpPr>
            <a:spLocks noGrp="1"/>
          </p:cNvSpPr>
          <p:nvPr>
            <p:ph idx="1"/>
          </p:nvPr>
        </p:nvSpPr>
        <p:spPr>
          <a:xfrm>
            <a:off x="838200" y="1825624"/>
            <a:ext cx="10515600" cy="4779891"/>
          </a:xfrm>
        </p:spPr>
        <p:txBody>
          <a:bodyPr>
            <a:normAutofit fontScale="77500" lnSpcReduction="20000"/>
          </a:bodyPr>
          <a:lstStyle/>
          <a:p>
            <a:pPr marL="0" indent="0">
              <a:buNone/>
            </a:pPr>
            <a:r>
              <a:rPr lang="en-GB" dirty="0">
                <a:solidFill>
                  <a:schemeClr val="bg1"/>
                </a:solidFill>
              </a:rPr>
              <a:t>Challenge</a:t>
            </a:r>
          </a:p>
          <a:p>
            <a:r>
              <a:rPr lang="en-GB" dirty="0" smtClean="0">
                <a:solidFill>
                  <a:schemeClr val="bg1"/>
                </a:solidFill>
              </a:rPr>
              <a:t>Changing </a:t>
            </a:r>
            <a:r>
              <a:rPr lang="en-GB" dirty="0">
                <a:solidFill>
                  <a:schemeClr val="bg1"/>
                </a:solidFill>
              </a:rPr>
              <a:t>the way </a:t>
            </a:r>
            <a:r>
              <a:rPr lang="en-GB" dirty="0" smtClean="0">
                <a:solidFill>
                  <a:schemeClr val="bg1"/>
                </a:solidFill>
              </a:rPr>
              <a:t>GI is prioritised alongside other services &amp; how we plan for, </a:t>
            </a:r>
            <a:r>
              <a:rPr lang="en-GB" dirty="0">
                <a:solidFill>
                  <a:schemeClr val="bg1"/>
                </a:solidFill>
              </a:rPr>
              <a:t>design &amp; deliver development – </a:t>
            </a:r>
            <a:r>
              <a:rPr lang="en-GB" dirty="0" smtClean="0">
                <a:solidFill>
                  <a:schemeClr val="bg1"/>
                </a:solidFill>
              </a:rPr>
              <a:t>A step </a:t>
            </a:r>
            <a:r>
              <a:rPr lang="en-GB" dirty="0">
                <a:solidFill>
                  <a:schemeClr val="bg1"/>
                </a:solidFill>
              </a:rPr>
              <a:t>change from current practice.  </a:t>
            </a:r>
          </a:p>
          <a:p>
            <a:endParaRPr lang="en-GB" dirty="0">
              <a:solidFill>
                <a:schemeClr val="bg1"/>
              </a:solidFill>
            </a:endParaRPr>
          </a:p>
          <a:p>
            <a:pPr marL="0" indent="0">
              <a:buNone/>
            </a:pPr>
            <a:r>
              <a:rPr lang="en-GB" dirty="0">
                <a:solidFill>
                  <a:schemeClr val="bg1"/>
                </a:solidFill>
              </a:rPr>
              <a:t>Solution </a:t>
            </a:r>
            <a:r>
              <a:rPr lang="en-GB" dirty="0" smtClean="0">
                <a:solidFill>
                  <a:schemeClr val="bg1"/>
                </a:solidFill>
              </a:rPr>
              <a:t> - Use Landscape Architects;</a:t>
            </a:r>
            <a:endParaRPr lang="en-GB" dirty="0">
              <a:solidFill>
                <a:schemeClr val="bg1"/>
              </a:solidFill>
            </a:endParaRPr>
          </a:p>
          <a:p>
            <a:r>
              <a:rPr lang="en-GB" dirty="0">
                <a:solidFill>
                  <a:schemeClr val="bg1"/>
                </a:solidFill>
              </a:rPr>
              <a:t>T</a:t>
            </a:r>
            <a:r>
              <a:rPr lang="en-GB" dirty="0" smtClean="0">
                <a:solidFill>
                  <a:schemeClr val="bg1"/>
                </a:solidFill>
              </a:rPr>
              <a:t>o </a:t>
            </a:r>
            <a:r>
              <a:rPr lang="en-GB" dirty="0">
                <a:solidFill>
                  <a:schemeClr val="bg1"/>
                </a:solidFill>
              </a:rPr>
              <a:t>undertake GI </a:t>
            </a:r>
            <a:r>
              <a:rPr lang="en-GB" dirty="0" smtClean="0">
                <a:solidFill>
                  <a:schemeClr val="bg1"/>
                </a:solidFill>
              </a:rPr>
              <a:t>appraisals with local communities; </a:t>
            </a:r>
            <a:r>
              <a:rPr lang="en-GB" dirty="0">
                <a:solidFill>
                  <a:schemeClr val="bg1"/>
                </a:solidFill>
              </a:rPr>
              <a:t>to identify, maintain and integrate GI assets that function well and improve those that are working less well – produce a GI framework plan. </a:t>
            </a:r>
          </a:p>
          <a:p>
            <a:r>
              <a:rPr lang="en-GB" dirty="0">
                <a:solidFill>
                  <a:schemeClr val="bg1"/>
                </a:solidFill>
              </a:rPr>
              <a:t>I</a:t>
            </a:r>
            <a:r>
              <a:rPr lang="en-GB" dirty="0" smtClean="0">
                <a:solidFill>
                  <a:schemeClr val="bg1"/>
                </a:solidFill>
              </a:rPr>
              <a:t>n </a:t>
            </a:r>
            <a:r>
              <a:rPr lang="en-GB" dirty="0">
                <a:solidFill>
                  <a:schemeClr val="bg1"/>
                </a:solidFill>
              </a:rPr>
              <a:t>the development management </a:t>
            </a:r>
            <a:r>
              <a:rPr lang="en-GB" dirty="0" smtClean="0">
                <a:solidFill>
                  <a:schemeClr val="bg1"/>
                </a:solidFill>
              </a:rPr>
              <a:t>process at large and small scales.</a:t>
            </a:r>
            <a:endParaRPr lang="en-GB" dirty="0">
              <a:solidFill>
                <a:schemeClr val="bg1"/>
              </a:solidFill>
            </a:endParaRPr>
          </a:p>
          <a:p>
            <a:r>
              <a:rPr lang="en-GB" dirty="0">
                <a:solidFill>
                  <a:schemeClr val="bg1"/>
                </a:solidFill>
              </a:rPr>
              <a:t>T</a:t>
            </a:r>
            <a:r>
              <a:rPr lang="en-GB" dirty="0" smtClean="0">
                <a:solidFill>
                  <a:schemeClr val="bg1"/>
                </a:solidFill>
              </a:rPr>
              <a:t>o </a:t>
            </a:r>
            <a:r>
              <a:rPr lang="en-GB" dirty="0">
                <a:solidFill>
                  <a:schemeClr val="bg1"/>
                </a:solidFill>
              </a:rPr>
              <a:t>produce the detailed designs of </a:t>
            </a:r>
            <a:r>
              <a:rPr lang="en-GB" dirty="0" err="1">
                <a:solidFill>
                  <a:schemeClr val="bg1"/>
                </a:solidFill>
              </a:rPr>
              <a:t>SuDS</a:t>
            </a:r>
            <a:r>
              <a:rPr lang="en-GB" dirty="0">
                <a:solidFill>
                  <a:schemeClr val="bg1"/>
                </a:solidFill>
              </a:rPr>
              <a:t>, landscape (buffer) planting, habitat creation </a:t>
            </a:r>
            <a:r>
              <a:rPr lang="en-GB" dirty="0" err="1">
                <a:solidFill>
                  <a:schemeClr val="bg1"/>
                </a:solidFill>
              </a:rPr>
              <a:t>etc</a:t>
            </a:r>
            <a:r>
              <a:rPr lang="en-GB" dirty="0">
                <a:solidFill>
                  <a:schemeClr val="bg1"/>
                </a:solidFill>
              </a:rPr>
              <a:t>; contract management, project management &amp; </a:t>
            </a:r>
            <a:r>
              <a:rPr lang="en-GB" dirty="0" smtClean="0">
                <a:solidFill>
                  <a:schemeClr val="bg1"/>
                </a:solidFill>
              </a:rPr>
              <a:t>landscape management</a:t>
            </a:r>
            <a:r>
              <a:rPr lang="en-GB" dirty="0">
                <a:solidFill>
                  <a:schemeClr val="bg1"/>
                </a:solidFill>
              </a:rPr>
              <a:t>.</a:t>
            </a:r>
          </a:p>
          <a:p>
            <a:r>
              <a:rPr lang="en-GB" dirty="0">
                <a:solidFill>
                  <a:schemeClr val="bg1"/>
                </a:solidFill>
              </a:rPr>
              <a:t>T</a:t>
            </a:r>
            <a:r>
              <a:rPr lang="en-GB" dirty="0" smtClean="0">
                <a:solidFill>
                  <a:schemeClr val="bg1"/>
                </a:solidFill>
              </a:rPr>
              <a:t>o </a:t>
            </a:r>
            <a:r>
              <a:rPr lang="en-GB" dirty="0">
                <a:solidFill>
                  <a:schemeClr val="bg1"/>
                </a:solidFill>
              </a:rPr>
              <a:t>produce regional green infrastructure strategies and local development frameworks (identifying sustainable development sites); that support legislation </a:t>
            </a:r>
            <a:r>
              <a:rPr lang="en-GB" dirty="0" smtClean="0">
                <a:solidFill>
                  <a:schemeClr val="bg1"/>
                </a:solidFill>
              </a:rPr>
              <a:t>and new </a:t>
            </a:r>
            <a:r>
              <a:rPr lang="en-GB" dirty="0">
                <a:solidFill>
                  <a:schemeClr val="bg1"/>
                </a:solidFill>
              </a:rPr>
              <a:t>national </a:t>
            </a:r>
            <a:r>
              <a:rPr lang="en-GB" dirty="0" smtClean="0">
                <a:solidFill>
                  <a:schemeClr val="bg1"/>
                </a:solidFill>
              </a:rPr>
              <a:t>policy.  </a:t>
            </a:r>
            <a:endParaRPr lang="en-GB" dirty="0">
              <a:solidFill>
                <a:schemeClr val="bg1"/>
              </a:solidFill>
            </a:endParaRPr>
          </a:p>
        </p:txBody>
      </p:sp>
      <p:sp>
        <p:nvSpPr>
          <p:cNvPr id="4" name="Footer Placeholder 3"/>
          <p:cNvSpPr>
            <a:spLocks noGrp="1"/>
          </p:cNvSpPr>
          <p:nvPr>
            <p:ph type="ftr" sz="quarter" idx="11"/>
          </p:nvPr>
        </p:nvSpPr>
        <p:spPr/>
        <p:txBody>
          <a:bodyPr/>
          <a:lstStyle/>
          <a:p>
            <a:r>
              <a:rPr lang="en-GB" smtClean="0"/>
              <a:t>landscapeinstitute.org  @talklandscape</a:t>
            </a:r>
            <a:endParaRPr lang="en-GB"/>
          </a:p>
        </p:txBody>
      </p:sp>
    </p:spTree>
    <p:extLst>
      <p:ext uri="{BB962C8B-B14F-4D97-AF65-F5344CB8AC3E}">
        <p14:creationId xmlns:p14="http://schemas.microsoft.com/office/powerpoint/2010/main" val="1885656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Six recommendations for how to deliver the next generation of green infrastructure</a:t>
            </a:r>
          </a:p>
        </p:txBody>
      </p:sp>
      <p:sp>
        <p:nvSpPr>
          <p:cNvPr id="3" name="Content Placeholder 2"/>
          <p:cNvSpPr>
            <a:spLocks noGrp="1"/>
          </p:cNvSpPr>
          <p:nvPr>
            <p:ph idx="1"/>
          </p:nvPr>
        </p:nvSpPr>
        <p:spPr>
          <a:xfrm>
            <a:off x="838200" y="1825624"/>
            <a:ext cx="10515600" cy="4779891"/>
          </a:xfrm>
        </p:spPr>
        <p:txBody>
          <a:bodyPr>
            <a:normAutofit fontScale="77500" lnSpcReduction="20000"/>
          </a:bodyPr>
          <a:lstStyle/>
          <a:p>
            <a:pPr marL="0" indent="0">
              <a:buNone/>
            </a:pPr>
            <a:r>
              <a:rPr lang="en-GB" dirty="0" smtClean="0">
                <a:solidFill>
                  <a:schemeClr val="bg1"/>
                </a:solidFill>
              </a:rPr>
              <a:t>1. Local authorities - Turn </a:t>
            </a:r>
            <a:r>
              <a:rPr lang="en-GB" dirty="0">
                <a:solidFill>
                  <a:schemeClr val="bg1"/>
                </a:solidFill>
              </a:rPr>
              <a:t>strategic GI thinking into reality</a:t>
            </a:r>
          </a:p>
          <a:p>
            <a:pPr marL="0" indent="0">
              <a:buNone/>
            </a:pPr>
            <a:endParaRPr lang="en-GB" dirty="0">
              <a:solidFill>
                <a:schemeClr val="bg1"/>
              </a:solidFill>
            </a:endParaRPr>
          </a:p>
          <a:p>
            <a:pPr marL="0" indent="0">
              <a:buNone/>
            </a:pPr>
            <a:r>
              <a:rPr lang="en-GB" dirty="0" smtClean="0">
                <a:solidFill>
                  <a:schemeClr val="bg1"/>
                </a:solidFill>
              </a:rPr>
              <a:t>2. Local </a:t>
            </a:r>
            <a:r>
              <a:rPr lang="en-GB" dirty="0">
                <a:solidFill>
                  <a:schemeClr val="bg1"/>
                </a:solidFill>
              </a:rPr>
              <a:t>authorities H</a:t>
            </a:r>
            <a:r>
              <a:rPr lang="en-GB" dirty="0" smtClean="0">
                <a:solidFill>
                  <a:schemeClr val="bg1"/>
                </a:solidFill>
              </a:rPr>
              <a:t>ealth </a:t>
            </a:r>
            <a:r>
              <a:rPr lang="en-GB" dirty="0">
                <a:solidFill>
                  <a:schemeClr val="bg1"/>
                </a:solidFill>
              </a:rPr>
              <a:t>B</a:t>
            </a:r>
            <a:r>
              <a:rPr lang="en-GB" dirty="0" smtClean="0">
                <a:solidFill>
                  <a:schemeClr val="bg1"/>
                </a:solidFill>
              </a:rPr>
              <a:t>oards &amp; </a:t>
            </a:r>
            <a:r>
              <a:rPr lang="en-GB" dirty="0">
                <a:solidFill>
                  <a:schemeClr val="bg1"/>
                </a:solidFill>
              </a:rPr>
              <a:t>Business Improvement </a:t>
            </a:r>
            <a:r>
              <a:rPr lang="en-GB" dirty="0" smtClean="0">
                <a:solidFill>
                  <a:schemeClr val="bg1"/>
                </a:solidFill>
              </a:rPr>
              <a:t>Districts - Promote </a:t>
            </a:r>
            <a:r>
              <a:rPr lang="en-GB" dirty="0">
                <a:solidFill>
                  <a:schemeClr val="bg1"/>
                </a:solidFill>
              </a:rPr>
              <a:t>collaboration on GI across boundaries</a:t>
            </a:r>
          </a:p>
          <a:p>
            <a:pPr marL="0" indent="0">
              <a:buNone/>
            </a:pPr>
            <a:endParaRPr lang="en-GB" dirty="0">
              <a:solidFill>
                <a:schemeClr val="bg1"/>
              </a:solidFill>
            </a:endParaRPr>
          </a:p>
          <a:p>
            <a:pPr marL="0" indent="0">
              <a:buNone/>
            </a:pPr>
            <a:r>
              <a:rPr lang="en-GB" dirty="0" smtClean="0">
                <a:solidFill>
                  <a:schemeClr val="bg1"/>
                </a:solidFill>
              </a:rPr>
              <a:t>3. Developers - New </a:t>
            </a:r>
            <a:r>
              <a:rPr lang="en-GB" dirty="0">
                <a:solidFill>
                  <a:schemeClr val="bg1"/>
                </a:solidFill>
              </a:rPr>
              <a:t>developments should make a contribution to GI </a:t>
            </a:r>
          </a:p>
          <a:p>
            <a:pPr marL="0" indent="0">
              <a:buNone/>
            </a:pPr>
            <a:endParaRPr lang="en-GB" dirty="0">
              <a:solidFill>
                <a:schemeClr val="bg1"/>
              </a:solidFill>
            </a:endParaRPr>
          </a:p>
          <a:p>
            <a:pPr marL="0" indent="0">
              <a:buNone/>
            </a:pPr>
            <a:r>
              <a:rPr lang="en-GB" dirty="0" smtClean="0">
                <a:solidFill>
                  <a:schemeClr val="bg1"/>
                </a:solidFill>
              </a:rPr>
              <a:t>4. Clients - Champion </a:t>
            </a:r>
            <a:r>
              <a:rPr lang="en-GB" dirty="0">
                <a:solidFill>
                  <a:schemeClr val="bg1"/>
                </a:solidFill>
              </a:rPr>
              <a:t>GI that is planned, designed and managed effectively</a:t>
            </a:r>
          </a:p>
          <a:p>
            <a:pPr marL="0" indent="0">
              <a:buNone/>
            </a:pPr>
            <a:endParaRPr lang="en-GB" dirty="0">
              <a:solidFill>
                <a:schemeClr val="bg1"/>
              </a:solidFill>
            </a:endParaRPr>
          </a:p>
          <a:p>
            <a:pPr marL="0" indent="0">
              <a:buNone/>
            </a:pPr>
            <a:r>
              <a:rPr lang="en-GB" dirty="0" smtClean="0">
                <a:solidFill>
                  <a:schemeClr val="bg1"/>
                </a:solidFill>
              </a:rPr>
              <a:t>5. Landowners - Ensure </a:t>
            </a:r>
            <a:r>
              <a:rPr lang="en-GB" dirty="0">
                <a:solidFill>
                  <a:schemeClr val="bg1"/>
                </a:solidFill>
              </a:rPr>
              <a:t>GI is well-funded for ongoing management and </a:t>
            </a:r>
            <a:r>
              <a:rPr lang="en-GB" dirty="0" smtClean="0">
                <a:solidFill>
                  <a:schemeClr val="bg1"/>
                </a:solidFill>
              </a:rPr>
              <a:t>maintenance</a:t>
            </a:r>
            <a:endParaRPr lang="en-GB" dirty="0">
              <a:solidFill>
                <a:schemeClr val="bg1"/>
              </a:solidFill>
            </a:endParaRPr>
          </a:p>
          <a:p>
            <a:pPr marL="0" indent="0">
              <a:buNone/>
            </a:pPr>
            <a:endParaRPr lang="en-GB" dirty="0">
              <a:solidFill>
                <a:schemeClr val="bg1"/>
              </a:solidFill>
            </a:endParaRPr>
          </a:p>
          <a:p>
            <a:pPr marL="0" indent="0">
              <a:buNone/>
            </a:pPr>
            <a:r>
              <a:rPr lang="en-GB" dirty="0" smtClean="0">
                <a:solidFill>
                  <a:schemeClr val="bg1"/>
                </a:solidFill>
              </a:rPr>
              <a:t>6. Landscape professionals - Raise </a:t>
            </a:r>
            <a:r>
              <a:rPr lang="en-GB" dirty="0">
                <a:solidFill>
                  <a:schemeClr val="bg1"/>
                </a:solidFill>
              </a:rPr>
              <a:t>awareness of how GI can deliver multiple benefits </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
        <p:nvSpPr>
          <p:cNvPr id="4" name="Footer Placeholder 3"/>
          <p:cNvSpPr>
            <a:spLocks noGrp="1"/>
          </p:cNvSpPr>
          <p:nvPr>
            <p:ph type="ftr" sz="quarter" idx="11"/>
          </p:nvPr>
        </p:nvSpPr>
        <p:spPr/>
        <p:txBody>
          <a:bodyPr/>
          <a:lstStyle/>
          <a:p>
            <a:r>
              <a:rPr lang="en-GB" smtClean="0"/>
              <a:t>landscapeinstitute.org  @talklandscape</a:t>
            </a:r>
            <a:endParaRPr lang="en-GB"/>
          </a:p>
        </p:txBody>
      </p:sp>
    </p:spTree>
    <p:extLst>
      <p:ext uri="{BB962C8B-B14F-4D97-AF65-F5344CB8AC3E}">
        <p14:creationId xmlns:p14="http://schemas.microsoft.com/office/powerpoint/2010/main" val="161099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r>
              <a:rPr lang="en-GB" dirty="0" smtClean="0">
                <a:solidFill>
                  <a:schemeClr val="tx1"/>
                </a:solidFill>
              </a:rPr>
              <a:t>landscapeinstitute.org  @</a:t>
            </a:r>
            <a:r>
              <a:rPr lang="en-GB" dirty="0" err="1" smtClean="0">
                <a:solidFill>
                  <a:schemeClr val="tx1"/>
                </a:solidFill>
              </a:rPr>
              <a:t>talklandscape</a:t>
            </a:r>
            <a:endParaRPr lang="en-GB" dirty="0">
              <a:solidFill>
                <a:schemeClr val="tx1"/>
              </a:solidFill>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162283"/>
            <a:ext cx="10515600" cy="1678021"/>
          </a:xfrm>
        </p:spPr>
      </p:pic>
    </p:spTree>
    <p:extLst>
      <p:ext uri="{BB962C8B-B14F-4D97-AF65-F5344CB8AC3E}">
        <p14:creationId xmlns:p14="http://schemas.microsoft.com/office/powerpoint/2010/main" val="97458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39634" y="188140"/>
            <a:ext cx="7703321" cy="1600200"/>
          </a:xfrm>
        </p:spPr>
        <p:txBody>
          <a:bodyPr>
            <a:normAutofit/>
          </a:bodyPr>
          <a:lstStyle/>
          <a:p>
            <a:r>
              <a:rPr lang="en-GB" sz="6000" dirty="0">
                <a:solidFill>
                  <a:prstClr val="white"/>
                </a:solidFill>
                <a:latin typeface="Calibri" panose="020F0502020204030204"/>
              </a:rPr>
              <a:t>Place-Based Solutions</a:t>
            </a:r>
            <a:endParaRPr lang="en-GB" dirty="0"/>
          </a:p>
        </p:txBody>
      </p:sp>
      <p:pic>
        <p:nvPicPr>
          <p:cNvPr id="8" name="Picture Placeholder 7"/>
          <p:cNvPicPr>
            <a:picLocks noGrp="1"/>
          </p:cNvPicPr>
          <p:nvPr>
            <p:ph type="pic" idx="1"/>
          </p:nvPr>
        </p:nvPicPr>
        <p:blipFill>
          <a:blip r:embed="rId3">
            <a:extLst>
              <a:ext uri="{28A0092B-C50C-407E-A947-70E740481C1C}">
                <a14:useLocalDpi xmlns:a14="http://schemas.microsoft.com/office/drawing/2010/main" val="0"/>
              </a:ext>
            </a:extLst>
          </a:blip>
          <a:srcRect l="14497" r="14497"/>
          <a:stretch>
            <a:fillRect/>
          </a:stretch>
        </p:blipFill>
        <p:spPr bwMode="auto">
          <a:xfrm>
            <a:off x="7001691" y="2057399"/>
            <a:ext cx="5062857" cy="4029892"/>
          </a:xfrm>
          <a:prstGeom prst="rect">
            <a:avLst/>
          </a:prstGeom>
          <a:noFill/>
          <a:ln>
            <a:noFill/>
          </a:ln>
        </p:spPr>
      </p:pic>
      <p:sp>
        <p:nvSpPr>
          <p:cNvPr id="3" name="Subtitle 2"/>
          <p:cNvSpPr>
            <a:spLocks noGrp="1"/>
          </p:cNvSpPr>
          <p:nvPr>
            <p:ph type="body" sz="half" idx="2"/>
          </p:nvPr>
        </p:nvSpPr>
        <p:spPr>
          <a:xfrm>
            <a:off x="339634" y="2057399"/>
            <a:ext cx="6374675" cy="4664075"/>
          </a:xfrm>
        </p:spPr>
        <p:txBody>
          <a:bodyPr>
            <a:normAutofit fontScale="92500" lnSpcReduction="20000"/>
          </a:bodyPr>
          <a:lstStyle/>
          <a:p>
            <a:pPr marL="342900" indent="-342900" algn="just">
              <a:buFont typeface="Arial" panose="020B0604020202020204" pitchFamily="34" charset="0"/>
              <a:buChar char="•"/>
            </a:pPr>
            <a:r>
              <a:rPr lang="en-GB" sz="2000" dirty="0">
                <a:solidFill>
                  <a:schemeClr val="bg1"/>
                </a:solidFill>
              </a:rPr>
              <a:t>Landscape Institute commissioned a report to identify the spatial dimensions </a:t>
            </a:r>
            <a:r>
              <a:rPr lang="en-GB" sz="2000" dirty="0" smtClean="0">
                <a:solidFill>
                  <a:schemeClr val="bg1"/>
                </a:solidFill>
              </a:rPr>
              <a:t>of new Welsh </a:t>
            </a:r>
            <a:r>
              <a:rPr lang="en-GB" sz="2000" dirty="0">
                <a:solidFill>
                  <a:schemeClr val="bg1"/>
                </a:solidFill>
              </a:rPr>
              <a:t>legislation that can be delivered by the wider adoption of Green Infrastructure solutions.</a:t>
            </a:r>
          </a:p>
          <a:p>
            <a:pPr marL="342900" indent="-342900" algn="just">
              <a:buFont typeface="Arial" panose="020B0604020202020204" pitchFamily="34" charset="0"/>
              <a:buChar char="•"/>
            </a:pPr>
            <a:endParaRPr lang="en-GB" sz="2000" dirty="0">
              <a:solidFill>
                <a:schemeClr val="bg1"/>
              </a:solidFill>
            </a:endParaRPr>
          </a:p>
          <a:p>
            <a:pPr marL="342900" indent="-342900" algn="just">
              <a:buFont typeface="Arial" panose="020B0604020202020204" pitchFamily="34" charset="0"/>
              <a:buChar char="•"/>
            </a:pPr>
            <a:r>
              <a:rPr lang="en-GB" sz="2000" dirty="0">
                <a:solidFill>
                  <a:schemeClr val="bg1"/>
                </a:solidFill>
              </a:rPr>
              <a:t>The report analysed five Acts </a:t>
            </a:r>
            <a:r>
              <a:rPr lang="en-GB" sz="2000" dirty="0" smtClean="0">
                <a:solidFill>
                  <a:schemeClr val="bg1"/>
                </a:solidFill>
              </a:rPr>
              <a:t>and </a:t>
            </a:r>
            <a:r>
              <a:rPr lang="en-GB" sz="2000" dirty="0">
                <a:solidFill>
                  <a:schemeClr val="bg1"/>
                </a:solidFill>
              </a:rPr>
              <a:t>identified 15 key legislative ambitions where Green Infrastructure solutions have a unique ability to deliver. </a:t>
            </a:r>
          </a:p>
          <a:p>
            <a:pPr algn="just">
              <a:spcAft>
                <a:spcPts val="0"/>
              </a:spcAft>
            </a:pPr>
            <a:endParaRPr lang="en-GB"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Vision – </a:t>
            </a:r>
          </a:p>
          <a:p>
            <a:pPr algn="just">
              <a:spcAft>
                <a:spcPts val="0"/>
              </a:spcAft>
            </a:pPr>
            <a:r>
              <a:rPr lang="en-GB"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Wales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has a well-connected multifunctional green infrastructure network of high </a:t>
            </a:r>
            <a:r>
              <a:rPr lang="en-GB"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quality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green spaces which offer benefits for people and </a:t>
            </a:r>
            <a:r>
              <a:rPr lang="en-GB"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wildlife. The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network’s integrity and connectivity is maintained, protected and enhanced in a planned and managed way, which recognises the interdependency and multi-functionality of landscape, heritage and biodiversity. </a:t>
            </a:r>
            <a:endParaRPr lang="en-GB" sz="2000" dirty="0">
              <a:solidFill>
                <a:schemeClr val="bg1"/>
              </a:solidFill>
              <a:latin typeface="Times New Roman" panose="02020603050405020304" pitchFamily="18" charset="0"/>
              <a:ea typeface="Calibri" panose="020F0502020204030204" pitchFamily="34" charset="0"/>
            </a:endParaRPr>
          </a:p>
          <a:p>
            <a:pPr algn="l"/>
            <a:endParaRPr lang="en-GB" dirty="0" smtClean="0">
              <a:solidFill>
                <a:schemeClr val="bg1"/>
              </a:solidFill>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a:t>
            </a:r>
            <a:r>
              <a:rPr lang="en-GB" dirty="0" smtClean="0"/>
              <a:t>  </a:t>
            </a:r>
            <a:r>
              <a:rPr lang="en-GB" dirty="0" smtClean="0">
                <a:solidFill>
                  <a:schemeClr val="bg1"/>
                </a:solidFill>
              </a:rPr>
              <a:t>@</a:t>
            </a:r>
            <a:r>
              <a:rPr lang="en-GB" dirty="0" err="1" smtClean="0">
                <a:solidFill>
                  <a:schemeClr val="bg1"/>
                </a:solidFill>
              </a:rPr>
              <a:t>talklandscape</a:t>
            </a:r>
            <a:endParaRPr lang="en-GB" dirty="0">
              <a:solidFill>
                <a:schemeClr val="bg1"/>
              </a:solidFill>
            </a:endParaRPr>
          </a:p>
        </p:txBody>
      </p:sp>
    </p:spTree>
    <p:extLst>
      <p:ext uri="{BB962C8B-B14F-4D97-AF65-F5344CB8AC3E}">
        <p14:creationId xmlns:p14="http://schemas.microsoft.com/office/powerpoint/2010/main" val="262490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chemeClr val="bg1"/>
                </a:solidFill>
                <a:latin typeface="+mn-lt"/>
              </a:rPr>
              <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pic>
        <p:nvPicPr>
          <p:cNvPr id="3" name="Picture 2"/>
          <p:cNvPicPr>
            <a:picLocks noChangeAspect="1"/>
          </p:cNvPicPr>
          <p:nvPr/>
        </p:nvPicPr>
        <p:blipFill>
          <a:blip r:embed="rId3"/>
          <a:stretch>
            <a:fillRect/>
          </a:stretch>
        </p:blipFill>
        <p:spPr>
          <a:xfrm>
            <a:off x="3062248" y="234993"/>
            <a:ext cx="6067503" cy="6121357"/>
          </a:xfrm>
          <a:prstGeom prst="rect">
            <a:avLst/>
          </a:prstGeom>
        </p:spPr>
      </p:pic>
    </p:spTree>
    <p:extLst>
      <p:ext uri="{BB962C8B-B14F-4D97-AF65-F5344CB8AC3E}">
        <p14:creationId xmlns:p14="http://schemas.microsoft.com/office/powerpoint/2010/main" val="1163011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chemeClr val="bg1"/>
                </a:solidFill>
                <a:latin typeface="+mn-lt"/>
              </a:rPr>
              <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228975" y="822590"/>
            <a:ext cx="5734050" cy="4686300"/>
          </a:xfrm>
          <a:prstGeom prst="rect">
            <a:avLst/>
          </a:prstGeom>
          <a:noFill/>
          <a:ln>
            <a:noFill/>
          </a:ln>
        </p:spPr>
      </p:pic>
    </p:spTree>
    <p:extLst>
      <p:ext uri="{BB962C8B-B14F-4D97-AF65-F5344CB8AC3E}">
        <p14:creationId xmlns:p14="http://schemas.microsoft.com/office/powerpoint/2010/main" val="420730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15888"/>
            <a:ext cx="11458575" cy="2375522"/>
          </a:xfrm>
        </p:spPr>
        <p:txBody>
          <a:bodyPr>
            <a:normAutofit fontScale="90000"/>
          </a:bodyPr>
          <a:lstStyle/>
          <a:p>
            <a:pPr algn="l"/>
            <a:r>
              <a:rPr lang="en-GB" dirty="0" smtClean="0">
                <a:solidFill>
                  <a:schemeClr val="bg1"/>
                </a:solidFill>
                <a:latin typeface="+mn-lt"/>
              </a:rPr>
              <a:t>Water Management : Llanelli </a:t>
            </a:r>
            <a:r>
              <a:rPr lang="en-GB" dirty="0" err="1" smtClean="0">
                <a:solidFill>
                  <a:schemeClr val="bg1"/>
                </a:solidFill>
                <a:latin typeface="+mn-lt"/>
              </a:rPr>
              <a:t>Rainscape</a:t>
            </a:r>
            <a:r>
              <a:rPr lang="en-GB" dirty="0" smtClean="0">
                <a:solidFill>
                  <a:schemeClr val="bg1"/>
                </a:solidFill>
                <a:latin typeface="+mn-lt"/>
              </a:rPr>
              <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3" name="Subtitle 2"/>
          <p:cNvSpPr>
            <a:spLocks noGrp="1"/>
          </p:cNvSpPr>
          <p:nvPr>
            <p:ph type="subTitle" idx="1"/>
          </p:nvPr>
        </p:nvSpPr>
        <p:spPr>
          <a:xfrm>
            <a:off x="5194300" y="966651"/>
            <a:ext cx="6997700" cy="5535749"/>
          </a:xfrm>
        </p:spPr>
        <p:txBody>
          <a:bodyPr>
            <a:normAutofit lnSpcReduction="10000"/>
          </a:bodyPr>
          <a:lstStyle/>
          <a:p>
            <a:pPr marL="342900" indent="-342900" algn="just">
              <a:buFont typeface="Arial" panose="020B0604020202020204" pitchFamily="34" charset="0"/>
              <a:buChar char="•"/>
            </a:pPr>
            <a:r>
              <a:rPr lang="en-GB" dirty="0" smtClean="0">
                <a:solidFill>
                  <a:schemeClr val="bg1"/>
                </a:solidFill>
              </a:rPr>
              <a:t>Llanelli - </a:t>
            </a:r>
            <a:r>
              <a:rPr lang="en-GB" dirty="0">
                <a:solidFill>
                  <a:schemeClr val="bg1"/>
                </a:solidFill>
              </a:rPr>
              <a:t>risk from surface water flooding </a:t>
            </a:r>
            <a:r>
              <a:rPr lang="en-GB" dirty="0" smtClean="0">
                <a:solidFill>
                  <a:schemeClr val="bg1"/>
                </a:solidFill>
              </a:rPr>
              <a:t>due to its combined surface &amp; waste water sewers. </a:t>
            </a:r>
          </a:p>
          <a:p>
            <a:pPr marL="342900" indent="-342900" algn="just">
              <a:buFont typeface="Arial" panose="020B0604020202020204" pitchFamily="34" charset="0"/>
              <a:buChar char="•"/>
            </a:pPr>
            <a:r>
              <a:rPr lang="en-GB" dirty="0">
                <a:solidFill>
                  <a:schemeClr val="bg1"/>
                </a:solidFill>
              </a:rPr>
              <a:t>In response </a:t>
            </a:r>
            <a:r>
              <a:rPr lang="en-GB" dirty="0" err="1">
                <a:solidFill>
                  <a:schemeClr val="bg1"/>
                </a:solidFill>
              </a:rPr>
              <a:t>Dwr</a:t>
            </a:r>
            <a:r>
              <a:rPr lang="en-GB" dirty="0">
                <a:solidFill>
                  <a:schemeClr val="bg1"/>
                </a:solidFill>
              </a:rPr>
              <a:t> Cymru – Welsh Water designed a £15m programme to better manage rainwater</a:t>
            </a:r>
            <a:r>
              <a:rPr lang="en-GB" dirty="0" smtClean="0">
                <a:solidFill>
                  <a:schemeClr val="bg1"/>
                </a:solidFill>
              </a:rPr>
              <a:t>.</a:t>
            </a:r>
          </a:p>
          <a:p>
            <a:pPr marL="342900" indent="-342900" algn="just">
              <a:buFont typeface="Arial" panose="020B0604020202020204" pitchFamily="34" charset="0"/>
              <a:buChar char="•"/>
            </a:pPr>
            <a:r>
              <a:rPr lang="en-GB" dirty="0">
                <a:solidFill>
                  <a:schemeClr val="bg1"/>
                </a:solidFill>
              </a:rPr>
              <a:t>The plan </a:t>
            </a:r>
            <a:r>
              <a:rPr lang="en-GB" dirty="0" smtClean="0">
                <a:solidFill>
                  <a:schemeClr val="bg1"/>
                </a:solidFill>
              </a:rPr>
              <a:t>delivered a </a:t>
            </a:r>
            <a:r>
              <a:rPr lang="en-GB" dirty="0">
                <a:solidFill>
                  <a:schemeClr val="bg1"/>
                </a:solidFill>
              </a:rPr>
              <a:t>range of green infrastructure projects to “catch, redirect and slow down the speed at which rainwater enters the local sewer network. At the same time, it [helped] create a greener, cleaner place to live.” </a:t>
            </a:r>
            <a:endParaRPr lang="en-GB" dirty="0" smtClean="0">
              <a:solidFill>
                <a:schemeClr val="bg1"/>
              </a:solidFill>
            </a:endParaRPr>
          </a:p>
          <a:p>
            <a:pPr marL="342900" indent="-342900" algn="just">
              <a:buFont typeface="Arial" panose="020B0604020202020204" pitchFamily="34" charset="0"/>
              <a:buChar char="•"/>
            </a:pPr>
            <a:endParaRPr lang="en-GB" dirty="0">
              <a:solidFill>
                <a:schemeClr val="bg1"/>
              </a:solidFill>
            </a:endParaRPr>
          </a:p>
          <a:p>
            <a:pPr marL="342900" indent="-342900" algn="just">
              <a:buFont typeface="Arial" panose="020B0604020202020204" pitchFamily="34" charset="0"/>
              <a:buChar char="•"/>
            </a:pPr>
            <a:r>
              <a:rPr lang="en-GB" dirty="0">
                <a:solidFill>
                  <a:schemeClr val="bg1"/>
                </a:solidFill>
              </a:rPr>
              <a:t>Basins and </a:t>
            </a:r>
            <a:r>
              <a:rPr lang="en-GB" dirty="0" smtClean="0">
                <a:solidFill>
                  <a:schemeClr val="bg1"/>
                </a:solidFill>
              </a:rPr>
              <a:t>Planters</a:t>
            </a:r>
          </a:p>
          <a:p>
            <a:pPr marL="342900" indent="-342900" algn="just">
              <a:buFont typeface="Arial" panose="020B0604020202020204" pitchFamily="34" charset="0"/>
              <a:buChar char="•"/>
            </a:pPr>
            <a:r>
              <a:rPr lang="en-GB" dirty="0">
                <a:solidFill>
                  <a:schemeClr val="bg1"/>
                </a:solidFill>
              </a:rPr>
              <a:t>Swales and Grass </a:t>
            </a:r>
            <a:r>
              <a:rPr lang="en-GB" dirty="0" smtClean="0">
                <a:solidFill>
                  <a:schemeClr val="bg1"/>
                </a:solidFill>
              </a:rPr>
              <a:t>Channels</a:t>
            </a:r>
          </a:p>
          <a:p>
            <a:pPr marL="342900" indent="-342900" algn="just">
              <a:buFont typeface="Arial" panose="020B0604020202020204" pitchFamily="34" charset="0"/>
              <a:buChar char="•"/>
            </a:pPr>
            <a:r>
              <a:rPr lang="en-GB" dirty="0">
                <a:solidFill>
                  <a:schemeClr val="bg1"/>
                </a:solidFill>
              </a:rPr>
              <a:t>Porous </a:t>
            </a:r>
            <a:r>
              <a:rPr lang="en-GB" dirty="0" smtClean="0">
                <a:solidFill>
                  <a:schemeClr val="bg1"/>
                </a:solidFill>
              </a:rPr>
              <a:t>Paving</a:t>
            </a:r>
          </a:p>
          <a:p>
            <a:pPr marL="342900" indent="-342900" algn="just">
              <a:buFont typeface="Arial" panose="020B0604020202020204" pitchFamily="34" charset="0"/>
              <a:buChar char="•"/>
            </a:pPr>
            <a:r>
              <a:rPr lang="en-GB" dirty="0">
                <a:solidFill>
                  <a:schemeClr val="bg1"/>
                </a:solidFill>
              </a:rPr>
              <a:t>Below Ground Storage</a:t>
            </a:r>
          </a:p>
          <a:p>
            <a:pPr marL="342900" indent="-342900" algn="just">
              <a:buFont typeface="Arial" panose="020B0604020202020204" pitchFamily="34" charset="0"/>
              <a:buChar char="•"/>
            </a:pPr>
            <a:endParaRPr lang="en-GB" dirty="0" smtClean="0">
              <a:solidFill>
                <a:schemeClr val="bg1"/>
              </a:solidFill>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pic>
        <p:nvPicPr>
          <p:cNvPr id="6" name="Picture 5" descr="Image result for llanelli rainscape"/>
          <p:cNvPicPr/>
          <p:nvPr/>
        </p:nvPicPr>
        <p:blipFill>
          <a:blip r:embed="rId3">
            <a:extLst>
              <a:ext uri="{28A0092B-C50C-407E-A947-70E740481C1C}">
                <a14:useLocalDpi xmlns:a14="http://schemas.microsoft.com/office/drawing/2010/main" val="0"/>
              </a:ext>
            </a:extLst>
          </a:blip>
          <a:srcRect/>
          <a:stretch>
            <a:fillRect/>
          </a:stretch>
        </p:blipFill>
        <p:spPr bwMode="auto">
          <a:xfrm>
            <a:off x="532685" y="1008164"/>
            <a:ext cx="4103688" cy="3234727"/>
          </a:xfrm>
          <a:prstGeom prst="rect">
            <a:avLst/>
          </a:prstGeom>
          <a:noFill/>
          <a:ln>
            <a:noFill/>
          </a:ln>
        </p:spPr>
      </p:pic>
      <p:sp>
        <p:nvSpPr>
          <p:cNvPr id="7"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8" name="Rectángulo redondeado 42"/>
          <p:cNvSpPr/>
          <p:nvPr/>
        </p:nvSpPr>
        <p:spPr>
          <a:xfrm>
            <a:off x="1846529"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9" name="Rectángulo redondeado 43"/>
          <p:cNvSpPr/>
          <p:nvPr/>
        </p:nvSpPr>
        <p:spPr>
          <a:xfrm>
            <a:off x="3340895"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10"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11" name="Rectángulo redondeado 45"/>
          <p:cNvSpPr/>
          <p:nvPr/>
        </p:nvSpPr>
        <p:spPr>
          <a:xfrm>
            <a:off x="1846529"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12" name="Rectángulo redondeado 46"/>
          <p:cNvSpPr/>
          <p:nvPr/>
        </p:nvSpPr>
        <p:spPr>
          <a:xfrm>
            <a:off x="3340895"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13"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14"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15" name="Rectángulo redondeado 49"/>
          <p:cNvSpPr/>
          <p:nvPr/>
        </p:nvSpPr>
        <p:spPr>
          <a:xfrm>
            <a:off x="3340895"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16"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17"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18"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19"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20" name="Rectángulo redondeado 54"/>
          <p:cNvSpPr/>
          <p:nvPr/>
        </p:nvSpPr>
        <p:spPr>
          <a:xfrm>
            <a:off x="1846529" y="450615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21"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
        <p:nvSpPr>
          <p:cNvPr id="5" name="TextBox 4"/>
          <p:cNvSpPr txBox="1"/>
          <p:nvPr/>
        </p:nvSpPr>
        <p:spPr>
          <a:xfrm>
            <a:off x="352163" y="4506158"/>
            <a:ext cx="4464732" cy="2215317"/>
          </a:xfrm>
          <a:prstGeom prst="rect">
            <a:avLst/>
          </a:prstGeom>
          <a:solidFill>
            <a:schemeClr val="bg1"/>
          </a:solidFill>
        </p:spPr>
        <p:txBody>
          <a:bodyPr wrap="square" rtlCol="0">
            <a:spAutoFit/>
          </a:bodyPr>
          <a:lstStyle/>
          <a:p>
            <a:endParaRPr lang="en-GB" dirty="0"/>
          </a:p>
        </p:txBody>
      </p:sp>
      <p:sp>
        <p:nvSpPr>
          <p:cNvPr id="22"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23" name="Rectángulo redondeado 42"/>
          <p:cNvSpPr/>
          <p:nvPr/>
        </p:nvSpPr>
        <p:spPr>
          <a:xfrm>
            <a:off x="1846529"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24" name="Rectángulo redondeado 43"/>
          <p:cNvSpPr/>
          <p:nvPr/>
        </p:nvSpPr>
        <p:spPr>
          <a:xfrm>
            <a:off x="3340895"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25"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26" name="Rectángulo redondeado 45"/>
          <p:cNvSpPr/>
          <p:nvPr/>
        </p:nvSpPr>
        <p:spPr>
          <a:xfrm>
            <a:off x="1846529"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27" name="Rectángulo redondeado 46"/>
          <p:cNvSpPr/>
          <p:nvPr/>
        </p:nvSpPr>
        <p:spPr>
          <a:xfrm>
            <a:off x="3340895"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28"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29"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30" name="Rectángulo redondeado 49"/>
          <p:cNvSpPr/>
          <p:nvPr/>
        </p:nvSpPr>
        <p:spPr>
          <a:xfrm>
            <a:off x="3340895"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31"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32"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33"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34"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35" name="Rectángulo redondeado 54"/>
          <p:cNvSpPr/>
          <p:nvPr/>
        </p:nvSpPr>
        <p:spPr>
          <a:xfrm>
            <a:off x="1846529"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36"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Tree>
    <p:extLst>
      <p:ext uri="{BB962C8B-B14F-4D97-AF65-F5344CB8AC3E}">
        <p14:creationId xmlns:p14="http://schemas.microsoft.com/office/powerpoint/2010/main" val="1256530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15888"/>
            <a:ext cx="12068175" cy="2387600"/>
          </a:xfrm>
        </p:spPr>
        <p:txBody>
          <a:bodyPr>
            <a:normAutofit fontScale="90000"/>
          </a:bodyPr>
          <a:lstStyle/>
          <a:p>
            <a:pPr algn="l"/>
            <a:r>
              <a:rPr lang="en-GB" dirty="0" smtClean="0">
                <a:solidFill>
                  <a:schemeClr val="bg1"/>
                </a:solidFill>
                <a:latin typeface="+mn-lt"/>
              </a:rPr>
              <a:t>Flood Risk: Lower Swansea Valley FRMS</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3" name="Subtitle 2"/>
          <p:cNvSpPr>
            <a:spLocks noGrp="1"/>
          </p:cNvSpPr>
          <p:nvPr>
            <p:ph type="subTitle" idx="1"/>
          </p:nvPr>
        </p:nvSpPr>
        <p:spPr>
          <a:xfrm>
            <a:off x="4807131" y="1123405"/>
            <a:ext cx="7171509" cy="5107577"/>
          </a:xfrm>
        </p:spPr>
        <p:txBody>
          <a:bodyPr>
            <a:normAutofit/>
          </a:bodyPr>
          <a:lstStyle/>
          <a:p>
            <a:pPr marL="342900" indent="-342900" algn="l">
              <a:buFont typeface="Arial" panose="020B0604020202020204" pitchFamily="34" charset="0"/>
              <a:buChar char="•"/>
            </a:pPr>
            <a:r>
              <a:rPr lang="en-GB" dirty="0" smtClean="0">
                <a:solidFill>
                  <a:schemeClr val="bg1"/>
                </a:solidFill>
              </a:rPr>
              <a:t>A </a:t>
            </a:r>
            <a:r>
              <a:rPr lang="en-GB" dirty="0">
                <a:solidFill>
                  <a:schemeClr val="bg1"/>
                </a:solidFill>
              </a:rPr>
              <a:t>densely wooded river corridor flanked with public footpaths / </a:t>
            </a:r>
            <a:r>
              <a:rPr lang="en-GB" dirty="0" err="1">
                <a:solidFill>
                  <a:schemeClr val="bg1"/>
                </a:solidFill>
              </a:rPr>
              <a:t>cycleways</a:t>
            </a:r>
            <a:r>
              <a:rPr lang="en-GB" dirty="0">
                <a:solidFill>
                  <a:schemeClr val="bg1"/>
                </a:solidFill>
              </a:rPr>
              <a:t> and linear green spaces, </a:t>
            </a:r>
            <a:r>
              <a:rPr lang="en-GB" dirty="0" smtClean="0">
                <a:solidFill>
                  <a:schemeClr val="bg1"/>
                </a:solidFill>
              </a:rPr>
              <a:t>connecting </a:t>
            </a:r>
            <a:r>
              <a:rPr lang="en-GB" dirty="0">
                <a:solidFill>
                  <a:schemeClr val="bg1"/>
                </a:solidFill>
              </a:rPr>
              <a:t>a series of enterprise parks, industrial estates, residential areas &amp;</a:t>
            </a:r>
            <a:r>
              <a:rPr lang="en-GB" dirty="0" smtClean="0">
                <a:solidFill>
                  <a:schemeClr val="bg1"/>
                </a:solidFill>
              </a:rPr>
              <a:t> </a:t>
            </a:r>
            <a:r>
              <a:rPr lang="en-GB" dirty="0">
                <a:solidFill>
                  <a:schemeClr val="bg1"/>
                </a:solidFill>
              </a:rPr>
              <a:t>economic development sites. </a:t>
            </a:r>
            <a:endParaRPr lang="en-GB" dirty="0" smtClean="0">
              <a:solidFill>
                <a:schemeClr val="bg1"/>
              </a:solidFill>
            </a:endParaRPr>
          </a:p>
          <a:p>
            <a:pPr marL="342900" indent="-342900" algn="l">
              <a:buFont typeface="Arial" panose="020B0604020202020204" pitchFamily="34" charset="0"/>
              <a:buChar char="•"/>
            </a:pPr>
            <a:endParaRPr lang="en-GB" dirty="0">
              <a:solidFill>
                <a:schemeClr val="bg1"/>
              </a:solidFill>
            </a:endParaRPr>
          </a:p>
          <a:p>
            <a:pPr marL="342900" indent="-342900" algn="l">
              <a:buFont typeface="Arial" panose="020B0604020202020204" pitchFamily="34" charset="0"/>
              <a:buChar char="•"/>
            </a:pPr>
            <a:r>
              <a:rPr lang="en-GB" dirty="0">
                <a:solidFill>
                  <a:schemeClr val="bg1"/>
                </a:solidFill>
              </a:rPr>
              <a:t>A </a:t>
            </a:r>
            <a:r>
              <a:rPr lang="en-GB" dirty="0" smtClean="0">
                <a:solidFill>
                  <a:schemeClr val="bg1"/>
                </a:solidFill>
              </a:rPr>
              <a:t>key </a:t>
            </a:r>
            <a:r>
              <a:rPr lang="en-GB" dirty="0">
                <a:solidFill>
                  <a:schemeClr val="bg1"/>
                </a:solidFill>
              </a:rPr>
              <a:t>landscape design </a:t>
            </a:r>
            <a:r>
              <a:rPr lang="en-GB" dirty="0" smtClean="0">
                <a:solidFill>
                  <a:schemeClr val="bg1"/>
                </a:solidFill>
              </a:rPr>
              <a:t>priority </a:t>
            </a:r>
            <a:r>
              <a:rPr lang="en-GB" dirty="0">
                <a:solidFill>
                  <a:schemeClr val="bg1"/>
                </a:solidFill>
              </a:rPr>
              <a:t>was to minimise the landscape and visual effects of the new engineered structures. </a:t>
            </a:r>
            <a:r>
              <a:rPr lang="en-GB" dirty="0" smtClean="0">
                <a:solidFill>
                  <a:schemeClr val="bg1"/>
                </a:solidFill>
              </a:rPr>
              <a:t>It </a:t>
            </a:r>
            <a:r>
              <a:rPr lang="en-GB" dirty="0">
                <a:solidFill>
                  <a:schemeClr val="bg1"/>
                </a:solidFill>
              </a:rPr>
              <a:t>worked well </a:t>
            </a:r>
            <a:r>
              <a:rPr lang="en-GB" dirty="0" smtClean="0">
                <a:solidFill>
                  <a:schemeClr val="bg1"/>
                </a:solidFill>
              </a:rPr>
              <a:t>because </a:t>
            </a:r>
            <a:r>
              <a:rPr lang="en-GB" dirty="0">
                <a:solidFill>
                  <a:schemeClr val="bg1"/>
                </a:solidFill>
              </a:rPr>
              <a:t>the programme </a:t>
            </a:r>
            <a:r>
              <a:rPr lang="en-GB" dirty="0" smtClean="0">
                <a:solidFill>
                  <a:schemeClr val="bg1"/>
                </a:solidFill>
              </a:rPr>
              <a:t>allowed overlap </a:t>
            </a:r>
            <a:r>
              <a:rPr lang="en-GB" dirty="0">
                <a:solidFill>
                  <a:schemeClr val="bg1"/>
                </a:solidFill>
              </a:rPr>
              <a:t>between design development and the Landscape and Visual Impact Assessment processes, and because the landscape team was well integrated.</a:t>
            </a:r>
            <a:endParaRPr lang="en-GB" dirty="0" smtClean="0">
              <a:solidFill>
                <a:schemeClr val="bg1"/>
              </a:solidFill>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sp>
        <p:nvSpPr>
          <p:cNvPr id="8"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9" name="Rectángulo redondeado 42"/>
          <p:cNvSpPr/>
          <p:nvPr/>
        </p:nvSpPr>
        <p:spPr>
          <a:xfrm>
            <a:off x="1846529"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10" name="Rectángulo redondeado 43"/>
          <p:cNvSpPr/>
          <p:nvPr/>
        </p:nvSpPr>
        <p:spPr>
          <a:xfrm>
            <a:off x="3340895"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11"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12" name="Rectángulo redondeado 45"/>
          <p:cNvSpPr/>
          <p:nvPr/>
        </p:nvSpPr>
        <p:spPr>
          <a:xfrm>
            <a:off x="1846529"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13" name="Rectángulo redondeado 46"/>
          <p:cNvSpPr/>
          <p:nvPr/>
        </p:nvSpPr>
        <p:spPr>
          <a:xfrm>
            <a:off x="3340895"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14"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15"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16" name="Rectángulo redondeado 49"/>
          <p:cNvSpPr/>
          <p:nvPr/>
        </p:nvSpPr>
        <p:spPr>
          <a:xfrm>
            <a:off x="3340895"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17"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18"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19"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20"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21" name="Rectángulo redondeado 54"/>
          <p:cNvSpPr/>
          <p:nvPr/>
        </p:nvSpPr>
        <p:spPr>
          <a:xfrm>
            <a:off x="1846529"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22"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pic>
        <p:nvPicPr>
          <p:cNvPr id="23" name="Picture 22"/>
          <p:cNvPicPr/>
          <p:nvPr/>
        </p:nvPicPr>
        <p:blipFill>
          <a:blip r:embed="rId3" cstate="print">
            <a:extLst>
              <a:ext uri="{28A0092B-C50C-407E-A947-70E740481C1C}">
                <a14:useLocalDpi xmlns:a14="http://schemas.microsoft.com/office/drawing/2010/main" val="0"/>
              </a:ext>
            </a:extLst>
          </a:blip>
          <a:stretch>
            <a:fillRect/>
          </a:stretch>
        </p:blipFill>
        <p:spPr>
          <a:xfrm>
            <a:off x="123823" y="1019938"/>
            <a:ext cx="4683307" cy="3197220"/>
          </a:xfrm>
          <a:prstGeom prst="rect">
            <a:avLst/>
          </a:prstGeom>
        </p:spPr>
      </p:pic>
      <p:sp>
        <p:nvSpPr>
          <p:cNvPr id="5" name="TextBox 4"/>
          <p:cNvSpPr txBox="1"/>
          <p:nvPr/>
        </p:nvSpPr>
        <p:spPr>
          <a:xfrm>
            <a:off x="352163" y="4506158"/>
            <a:ext cx="4454967" cy="2215317"/>
          </a:xfrm>
          <a:prstGeom prst="rect">
            <a:avLst/>
          </a:prstGeom>
          <a:solidFill>
            <a:schemeClr val="bg1"/>
          </a:solidFill>
        </p:spPr>
        <p:txBody>
          <a:bodyPr wrap="square" rtlCol="0">
            <a:spAutoFit/>
          </a:bodyPr>
          <a:lstStyle/>
          <a:p>
            <a:endParaRPr lang="en-GB" dirty="0"/>
          </a:p>
        </p:txBody>
      </p:sp>
      <p:sp>
        <p:nvSpPr>
          <p:cNvPr id="24" name="Rectángulo redondeado 41"/>
          <p:cNvSpPr/>
          <p:nvPr/>
        </p:nvSpPr>
        <p:spPr>
          <a:xfrm>
            <a:off x="333216"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25" name="Rectángulo redondeado 42"/>
          <p:cNvSpPr/>
          <p:nvPr/>
        </p:nvSpPr>
        <p:spPr>
          <a:xfrm>
            <a:off x="1827582"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26" name="Rectángulo redondeado 43"/>
          <p:cNvSpPr/>
          <p:nvPr/>
        </p:nvSpPr>
        <p:spPr>
          <a:xfrm>
            <a:off x="3321948"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27" name="Rectángulo redondeado 44"/>
          <p:cNvSpPr/>
          <p:nvPr/>
        </p:nvSpPr>
        <p:spPr>
          <a:xfrm>
            <a:off x="333216"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28" name="Rectángulo redondeado 45"/>
          <p:cNvSpPr/>
          <p:nvPr/>
        </p:nvSpPr>
        <p:spPr>
          <a:xfrm>
            <a:off x="1827582"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29" name="Rectángulo redondeado 46"/>
          <p:cNvSpPr/>
          <p:nvPr/>
        </p:nvSpPr>
        <p:spPr>
          <a:xfrm>
            <a:off x="3321948"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30" name="Rectángulo redondeado 47"/>
          <p:cNvSpPr/>
          <p:nvPr/>
        </p:nvSpPr>
        <p:spPr>
          <a:xfrm>
            <a:off x="333216"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31" name="Rectángulo redondeado 48"/>
          <p:cNvSpPr/>
          <p:nvPr/>
        </p:nvSpPr>
        <p:spPr>
          <a:xfrm>
            <a:off x="1827582"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32" name="Rectángulo redondeado 49"/>
          <p:cNvSpPr/>
          <p:nvPr/>
        </p:nvSpPr>
        <p:spPr>
          <a:xfrm>
            <a:off x="3321948"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33" name="Rectángulo redondeado 50"/>
          <p:cNvSpPr/>
          <p:nvPr/>
        </p:nvSpPr>
        <p:spPr>
          <a:xfrm>
            <a:off x="333216"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34" name="Rectángulo redondeado 51"/>
          <p:cNvSpPr/>
          <p:nvPr/>
        </p:nvSpPr>
        <p:spPr>
          <a:xfrm>
            <a:off x="1827582"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35" name="Rectángulo redondeado 52"/>
          <p:cNvSpPr/>
          <p:nvPr/>
        </p:nvSpPr>
        <p:spPr>
          <a:xfrm>
            <a:off x="3321948"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36" name="Rectángulo redondeado 53"/>
          <p:cNvSpPr/>
          <p:nvPr/>
        </p:nvSpPr>
        <p:spPr>
          <a:xfrm>
            <a:off x="333216"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37" name="Rectángulo redondeado 54"/>
          <p:cNvSpPr/>
          <p:nvPr/>
        </p:nvSpPr>
        <p:spPr>
          <a:xfrm>
            <a:off x="1827582"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38" name="Rectángulo redondeado 55"/>
          <p:cNvSpPr/>
          <p:nvPr/>
        </p:nvSpPr>
        <p:spPr>
          <a:xfrm>
            <a:off x="3321948"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Tree>
    <p:extLst>
      <p:ext uri="{BB962C8B-B14F-4D97-AF65-F5344CB8AC3E}">
        <p14:creationId xmlns:p14="http://schemas.microsoft.com/office/powerpoint/2010/main" val="197330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15888"/>
            <a:ext cx="12068175" cy="2387600"/>
          </a:xfrm>
        </p:spPr>
        <p:txBody>
          <a:bodyPr>
            <a:normAutofit fontScale="90000"/>
          </a:bodyPr>
          <a:lstStyle/>
          <a:p>
            <a:pPr algn="l"/>
            <a:r>
              <a:rPr lang="en-GB" dirty="0" smtClean="0">
                <a:solidFill>
                  <a:schemeClr val="bg1"/>
                </a:solidFill>
                <a:latin typeface="+mn-lt"/>
              </a:rPr>
              <a:t>Promote Open Spaces: Merthyr’s Strategy</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3" name="Subtitle 2"/>
          <p:cNvSpPr>
            <a:spLocks noGrp="1"/>
          </p:cNvSpPr>
          <p:nvPr>
            <p:ph type="subTitle" idx="1"/>
          </p:nvPr>
        </p:nvSpPr>
        <p:spPr>
          <a:xfrm>
            <a:off x="4787900" y="1267097"/>
            <a:ext cx="7151551" cy="5089253"/>
          </a:xfrm>
        </p:spPr>
        <p:txBody>
          <a:bodyPr>
            <a:normAutofit fontScale="92500"/>
          </a:bodyPr>
          <a:lstStyle/>
          <a:p>
            <a:pPr marL="342900" indent="-342900" algn="just">
              <a:buFont typeface="Arial" panose="020B0604020202020204" pitchFamily="34" charset="0"/>
              <a:buChar char="•"/>
            </a:pPr>
            <a:r>
              <a:rPr lang="en-GB" dirty="0">
                <a:solidFill>
                  <a:schemeClr val="bg1"/>
                </a:solidFill>
              </a:rPr>
              <a:t>I</a:t>
            </a:r>
            <a:r>
              <a:rPr lang="en-GB" dirty="0" smtClean="0">
                <a:solidFill>
                  <a:schemeClr val="bg1"/>
                </a:solidFill>
              </a:rPr>
              <a:t>dentifies types </a:t>
            </a:r>
            <a:r>
              <a:rPr lang="en-GB" dirty="0">
                <a:solidFill>
                  <a:schemeClr val="bg1"/>
                </a:solidFill>
              </a:rPr>
              <a:t>of </a:t>
            </a:r>
            <a:r>
              <a:rPr lang="en-GB" dirty="0" smtClean="0">
                <a:solidFill>
                  <a:schemeClr val="bg1"/>
                </a:solidFill>
              </a:rPr>
              <a:t>locally important open space, setting </a:t>
            </a:r>
            <a:r>
              <a:rPr lang="en-GB" dirty="0">
                <a:solidFill>
                  <a:schemeClr val="bg1"/>
                </a:solidFill>
              </a:rPr>
              <a:t>out locally derived quantity, quality and access </a:t>
            </a:r>
            <a:r>
              <a:rPr lang="en-GB" dirty="0" smtClean="0">
                <a:solidFill>
                  <a:schemeClr val="bg1"/>
                </a:solidFill>
              </a:rPr>
              <a:t>standards.</a:t>
            </a:r>
          </a:p>
          <a:p>
            <a:pPr marL="342900" indent="-342900" algn="just">
              <a:buFont typeface="Arial" panose="020B0604020202020204" pitchFamily="34" charset="0"/>
              <a:buChar char="•"/>
            </a:pPr>
            <a:r>
              <a:rPr lang="en-GB" dirty="0" smtClean="0">
                <a:solidFill>
                  <a:schemeClr val="bg1"/>
                </a:solidFill>
              </a:rPr>
              <a:t>Recommends improvements </a:t>
            </a:r>
            <a:r>
              <a:rPr lang="en-GB" dirty="0">
                <a:solidFill>
                  <a:schemeClr val="bg1"/>
                </a:solidFill>
              </a:rPr>
              <a:t>in the quantity, quality and accessibility of open spaces </a:t>
            </a:r>
            <a:r>
              <a:rPr lang="en-GB" dirty="0" smtClean="0">
                <a:solidFill>
                  <a:schemeClr val="bg1"/>
                </a:solidFill>
              </a:rPr>
              <a:t>through </a:t>
            </a:r>
            <a:r>
              <a:rPr lang="en-GB" dirty="0">
                <a:solidFill>
                  <a:schemeClr val="bg1"/>
                </a:solidFill>
              </a:rPr>
              <a:t>associated Action </a:t>
            </a:r>
            <a:r>
              <a:rPr lang="en-GB" dirty="0" smtClean="0">
                <a:solidFill>
                  <a:schemeClr val="bg1"/>
                </a:solidFill>
              </a:rPr>
              <a:t>Plans based </a:t>
            </a:r>
            <a:r>
              <a:rPr lang="en-GB" dirty="0">
                <a:solidFill>
                  <a:schemeClr val="bg1"/>
                </a:solidFill>
              </a:rPr>
              <a:t>on the key themes and aims of the </a:t>
            </a:r>
            <a:r>
              <a:rPr lang="en-GB" dirty="0" smtClean="0">
                <a:solidFill>
                  <a:schemeClr val="bg1"/>
                </a:solidFill>
              </a:rPr>
              <a:t>Strategy</a:t>
            </a:r>
            <a:r>
              <a:rPr lang="en-GB" dirty="0">
                <a:solidFill>
                  <a:schemeClr val="bg1"/>
                </a:solidFill>
              </a:rPr>
              <a:t>:</a:t>
            </a:r>
            <a:endParaRPr lang="en-GB" dirty="0" smtClean="0">
              <a:solidFill>
                <a:schemeClr val="bg1"/>
              </a:solidFill>
            </a:endParaRPr>
          </a:p>
          <a:p>
            <a:pPr marL="342900" indent="-342900" algn="just">
              <a:buFont typeface="Arial" panose="020B0604020202020204" pitchFamily="34" charset="0"/>
              <a:buChar char="•"/>
            </a:pPr>
            <a:endParaRPr lang="en-GB" dirty="0">
              <a:solidFill>
                <a:schemeClr val="bg1"/>
              </a:solidFill>
            </a:endParaRPr>
          </a:p>
          <a:p>
            <a:pPr marL="342900" indent="-342900" algn="just">
              <a:buFont typeface="Arial" panose="020B0604020202020204" pitchFamily="34" charset="0"/>
              <a:buChar char="•"/>
            </a:pPr>
            <a:r>
              <a:rPr lang="en-GB" dirty="0" smtClean="0">
                <a:solidFill>
                  <a:schemeClr val="bg1"/>
                </a:solidFill>
              </a:rPr>
              <a:t>To </a:t>
            </a:r>
            <a:r>
              <a:rPr lang="en-GB" dirty="0">
                <a:solidFill>
                  <a:schemeClr val="bg1"/>
                </a:solidFill>
              </a:rPr>
              <a:t>inform and help interpret the Council’s local development plan (LDP) policies relating to the provision of open space in new developments and the protection of existing open space.</a:t>
            </a:r>
          </a:p>
          <a:p>
            <a:pPr marL="342900" indent="-342900" algn="just">
              <a:buFont typeface="Arial" panose="020B0604020202020204" pitchFamily="34" charset="0"/>
              <a:buChar char="•"/>
            </a:pPr>
            <a:r>
              <a:rPr lang="en-GB" dirty="0" smtClean="0">
                <a:solidFill>
                  <a:schemeClr val="bg1"/>
                </a:solidFill>
              </a:rPr>
              <a:t>To </a:t>
            </a:r>
            <a:r>
              <a:rPr lang="en-GB" dirty="0">
                <a:solidFill>
                  <a:schemeClr val="bg1"/>
                </a:solidFill>
              </a:rPr>
              <a:t>inform the site-management of open spaces</a:t>
            </a:r>
          </a:p>
          <a:p>
            <a:pPr marL="342900" indent="-342900" algn="just">
              <a:buFont typeface="Arial" panose="020B0604020202020204" pitchFamily="34" charset="0"/>
              <a:buChar char="•"/>
            </a:pPr>
            <a:r>
              <a:rPr lang="en-GB" dirty="0" smtClean="0">
                <a:solidFill>
                  <a:schemeClr val="bg1"/>
                </a:solidFill>
              </a:rPr>
              <a:t>As </a:t>
            </a:r>
            <a:r>
              <a:rPr lang="en-GB" dirty="0">
                <a:solidFill>
                  <a:schemeClr val="bg1"/>
                </a:solidFill>
              </a:rPr>
              <a:t>a mechanism for directing funding to appropriate sites where improvements to the quantity, quality and accessibility of open spaces can be made.</a:t>
            </a: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53" y="1127381"/>
            <a:ext cx="4052752" cy="3046186"/>
          </a:xfrm>
          <a:prstGeom prst="rect">
            <a:avLst/>
          </a:prstGeom>
        </p:spPr>
      </p:pic>
      <p:sp>
        <p:nvSpPr>
          <p:cNvPr id="7"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8" name="Rectángulo redondeado 42"/>
          <p:cNvSpPr/>
          <p:nvPr/>
        </p:nvSpPr>
        <p:spPr>
          <a:xfrm>
            <a:off x="1846529"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9" name="Rectángulo redondeado 43"/>
          <p:cNvSpPr/>
          <p:nvPr/>
        </p:nvSpPr>
        <p:spPr>
          <a:xfrm>
            <a:off x="3340895"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10"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11" name="Rectángulo redondeado 45"/>
          <p:cNvSpPr/>
          <p:nvPr/>
        </p:nvSpPr>
        <p:spPr>
          <a:xfrm>
            <a:off x="1846529"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12" name="Rectángulo redondeado 46"/>
          <p:cNvSpPr/>
          <p:nvPr/>
        </p:nvSpPr>
        <p:spPr>
          <a:xfrm>
            <a:off x="3340895"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13"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14" name="Rectángulo redondeado 48"/>
          <p:cNvSpPr/>
          <p:nvPr/>
        </p:nvSpPr>
        <p:spPr>
          <a:xfrm>
            <a:off x="1846529"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15" name="Rectángulo redondeado 49"/>
          <p:cNvSpPr/>
          <p:nvPr/>
        </p:nvSpPr>
        <p:spPr>
          <a:xfrm>
            <a:off x="3340895"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16"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17"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18"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19"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20" name="Rectángulo redondeado 54"/>
          <p:cNvSpPr/>
          <p:nvPr/>
        </p:nvSpPr>
        <p:spPr>
          <a:xfrm>
            <a:off x="1846529"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21"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
        <p:nvSpPr>
          <p:cNvPr id="5" name="TextBox 4"/>
          <p:cNvSpPr txBox="1"/>
          <p:nvPr/>
        </p:nvSpPr>
        <p:spPr>
          <a:xfrm>
            <a:off x="352163" y="4506158"/>
            <a:ext cx="4464732" cy="2215317"/>
          </a:xfrm>
          <a:prstGeom prst="rect">
            <a:avLst/>
          </a:prstGeom>
          <a:solidFill>
            <a:schemeClr val="bg1"/>
          </a:solidFill>
        </p:spPr>
        <p:txBody>
          <a:bodyPr wrap="square" rtlCol="0">
            <a:spAutoFit/>
          </a:bodyPr>
          <a:lstStyle/>
          <a:p>
            <a:endParaRPr lang="en-GB" dirty="0"/>
          </a:p>
        </p:txBody>
      </p:sp>
      <p:sp>
        <p:nvSpPr>
          <p:cNvPr id="22"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23" name="Rectángulo redondeado 42"/>
          <p:cNvSpPr/>
          <p:nvPr/>
        </p:nvSpPr>
        <p:spPr>
          <a:xfrm>
            <a:off x="1846529"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24" name="Rectángulo redondeado 43"/>
          <p:cNvSpPr/>
          <p:nvPr/>
        </p:nvSpPr>
        <p:spPr>
          <a:xfrm>
            <a:off x="3340895"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25"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26" name="Rectángulo redondeado 45"/>
          <p:cNvSpPr/>
          <p:nvPr/>
        </p:nvSpPr>
        <p:spPr>
          <a:xfrm>
            <a:off x="1846529"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27" name="Rectángulo redondeado 46"/>
          <p:cNvSpPr/>
          <p:nvPr/>
        </p:nvSpPr>
        <p:spPr>
          <a:xfrm>
            <a:off x="3340895"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28"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29" name="Rectángulo redondeado 48"/>
          <p:cNvSpPr/>
          <p:nvPr/>
        </p:nvSpPr>
        <p:spPr>
          <a:xfrm>
            <a:off x="1846529"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30" name="Rectángulo redondeado 49"/>
          <p:cNvSpPr/>
          <p:nvPr/>
        </p:nvSpPr>
        <p:spPr>
          <a:xfrm>
            <a:off x="3340895"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31"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32"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33"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34"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35" name="Rectángulo redondeado 54"/>
          <p:cNvSpPr/>
          <p:nvPr/>
        </p:nvSpPr>
        <p:spPr>
          <a:xfrm>
            <a:off x="1846529"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36"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Tree>
    <p:extLst>
      <p:ext uri="{BB962C8B-B14F-4D97-AF65-F5344CB8AC3E}">
        <p14:creationId xmlns:p14="http://schemas.microsoft.com/office/powerpoint/2010/main" val="197312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15888"/>
            <a:ext cx="12068175" cy="2387600"/>
          </a:xfrm>
        </p:spPr>
        <p:txBody>
          <a:bodyPr>
            <a:normAutofit fontScale="90000"/>
          </a:bodyPr>
          <a:lstStyle/>
          <a:p>
            <a:pPr algn="l"/>
            <a:r>
              <a:rPr lang="en-GB" dirty="0" smtClean="0">
                <a:solidFill>
                  <a:schemeClr val="bg1"/>
                </a:solidFill>
                <a:latin typeface="+mn-lt"/>
              </a:rPr>
              <a:t>Industrial Heritage: Tanner Springs Park</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3" name="Subtitle 2"/>
          <p:cNvSpPr>
            <a:spLocks noGrp="1"/>
          </p:cNvSpPr>
          <p:nvPr>
            <p:ph type="subTitle" idx="1"/>
          </p:nvPr>
        </p:nvSpPr>
        <p:spPr>
          <a:xfrm>
            <a:off x="5105400" y="1267097"/>
            <a:ext cx="6834051" cy="5089253"/>
          </a:xfrm>
        </p:spPr>
        <p:txBody>
          <a:bodyPr>
            <a:normAutofit/>
          </a:bodyPr>
          <a:lstStyle/>
          <a:p>
            <a:pPr marL="342900" indent="-342900" algn="just">
              <a:buFont typeface="Arial" panose="020B0604020202020204" pitchFamily="34" charset="0"/>
              <a:buChar char="•"/>
            </a:pPr>
            <a:r>
              <a:rPr lang="en-GB" dirty="0" smtClean="0">
                <a:solidFill>
                  <a:schemeClr val="bg1"/>
                </a:solidFill>
              </a:rPr>
              <a:t>Tanner Springs Park in Portland, Oregon was constructed on a disused and contaminated industrial site that was a wetland before human settlement. </a:t>
            </a:r>
          </a:p>
          <a:p>
            <a:pPr marL="342900" indent="-342900" algn="just">
              <a:buFont typeface="Arial" panose="020B0604020202020204" pitchFamily="34" charset="0"/>
              <a:buChar char="•"/>
            </a:pPr>
            <a:endParaRPr lang="en-GB" dirty="0" smtClean="0">
              <a:solidFill>
                <a:schemeClr val="bg1"/>
              </a:solidFill>
            </a:endParaRPr>
          </a:p>
          <a:p>
            <a:pPr marL="342900" indent="-342900" algn="just">
              <a:buFont typeface="Arial" panose="020B0604020202020204" pitchFamily="34" charset="0"/>
              <a:buChar char="•"/>
            </a:pPr>
            <a:r>
              <a:rPr lang="en-GB" dirty="0" smtClean="0">
                <a:solidFill>
                  <a:schemeClr val="bg1"/>
                </a:solidFill>
              </a:rPr>
              <a:t>The project grew from a local desire to reconnect Portland with both its ecological and industrial history.</a:t>
            </a:r>
          </a:p>
          <a:p>
            <a:pPr marL="342900" indent="-342900" algn="just">
              <a:buFont typeface="Arial" panose="020B0604020202020204" pitchFamily="34" charset="0"/>
              <a:buChar char="•"/>
            </a:pPr>
            <a:endParaRPr lang="en-GB" dirty="0" smtClean="0">
              <a:solidFill>
                <a:schemeClr val="bg1"/>
              </a:solidFill>
            </a:endParaRPr>
          </a:p>
          <a:p>
            <a:pPr marL="342900" indent="-342900" algn="just">
              <a:buFont typeface="Arial" panose="020B0604020202020204" pitchFamily="34" charset="0"/>
              <a:buChar char="•"/>
            </a:pPr>
            <a:r>
              <a:rPr lang="en-GB" dirty="0" smtClean="0">
                <a:solidFill>
                  <a:schemeClr val="bg1"/>
                </a:solidFill>
              </a:rPr>
              <a:t>It recreates industrial landscapes through the use of  materials such as rail tracks and basalt blocks combining them with a closed-loop rainwater system which stores excess water.</a:t>
            </a:r>
          </a:p>
          <a:p>
            <a:pPr marL="342900" indent="-342900" algn="just">
              <a:buFont typeface="Arial" panose="020B0604020202020204" pitchFamily="34" charset="0"/>
              <a:buChar char="•"/>
            </a:pPr>
            <a:endParaRPr lang="en-GB" dirty="0">
              <a:solidFill>
                <a:schemeClr val="bg1"/>
              </a:solidFill>
            </a:endParaRPr>
          </a:p>
          <a:p>
            <a:pPr marL="342900" indent="-342900" algn="just">
              <a:buFont typeface="Arial" panose="020B0604020202020204" pitchFamily="34" charset="0"/>
              <a:buChar char="•"/>
            </a:pPr>
            <a:endParaRPr lang="en-GB" dirty="0">
              <a:solidFill>
                <a:schemeClr val="bg1"/>
              </a:solidFill>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sp>
        <p:nvSpPr>
          <p:cNvPr id="7"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8" name="Rectángulo redondeado 42"/>
          <p:cNvSpPr/>
          <p:nvPr/>
        </p:nvSpPr>
        <p:spPr>
          <a:xfrm>
            <a:off x="1846529"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9" name="Rectángulo redondeado 43"/>
          <p:cNvSpPr/>
          <p:nvPr/>
        </p:nvSpPr>
        <p:spPr>
          <a:xfrm>
            <a:off x="3340895"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10"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11" name="Rectángulo redondeado 45"/>
          <p:cNvSpPr/>
          <p:nvPr/>
        </p:nvSpPr>
        <p:spPr>
          <a:xfrm>
            <a:off x="1846529"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12" name="Rectángulo redondeado 46"/>
          <p:cNvSpPr/>
          <p:nvPr/>
        </p:nvSpPr>
        <p:spPr>
          <a:xfrm>
            <a:off x="3340895"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13"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14"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15" name="Rectángulo redondeado 49"/>
          <p:cNvSpPr/>
          <p:nvPr/>
        </p:nvSpPr>
        <p:spPr>
          <a:xfrm>
            <a:off x="3340895"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16"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17"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18"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19" name="Rectángulo redondeado 53"/>
          <p:cNvSpPr/>
          <p:nvPr/>
        </p:nvSpPr>
        <p:spPr>
          <a:xfrm>
            <a:off x="352163" y="4506158"/>
            <a:ext cx="1476000" cy="432000"/>
          </a:xfrm>
          <a:prstGeom prst="roundRect">
            <a:avLst>
              <a:gd name="adj" fmla="val 24015"/>
            </a:avLst>
          </a:prstGeom>
          <a:solidFill>
            <a:srgbClr val="FAB22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20" name="Rectángulo redondeado 54"/>
          <p:cNvSpPr/>
          <p:nvPr/>
        </p:nvSpPr>
        <p:spPr>
          <a:xfrm>
            <a:off x="1846529"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21"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pic>
        <p:nvPicPr>
          <p:cNvPr id="1028" name="Picture 4" descr="Tanner Springs P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08" y="1029641"/>
            <a:ext cx="4413798" cy="33103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2163" y="4506158"/>
            <a:ext cx="4464732" cy="2215317"/>
          </a:xfrm>
          <a:prstGeom prst="rect">
            <a:avLst/>
          </a:prstGeom>
          <a:solidFill>
            <a:schemeClr val="bg1"/>
          </a:solidFill>
        </p:spPr>
        <p:txBody>
          <a:bodyPr wrap="square" rtlCol="0">
            <a:spAutoFit/>
          </a:bodyPr>
          <a:lstStyle/>
          <a:p>
            <a:endParaRPr lang="en-GB" dirty="0"/>
          </a:p>
        </p:txBody>
      </p:sp>
      <p:sp>
        <p:nvSpPr>
          <p:cNvPr id="22"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23" name="Rectángulo redondeado 42"/>
          <p:cNvSpPr/>
          <p:nvPr/>
        </p:nvSpPr>
        <p:spPr>
          <a:xfrm>
            <a:off x="1846529"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24" name="Rectángulo redondeado 43"/>
          <p:cNvSpPr/>
          <p:nvPr/>
        </p:nvSpPr>
        <p:spPr>
          <a:xfrm>
            <a:off x="3340895"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25" name="Rectángulo redondeado 44"/>
          <p:cNvSpPr/>
          <p:nvPr/>
        </p:nvSpPr>
        <p:spPr>
          <a:xfrm>
            <a:off x="352163"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26" name="Rectángulo redondeado 45"/>
          <p:cNvSpPr/>
          <p:nvPr/>
        </p:nvSpPr>
        <p:spPr>
          <a:xfrm>
            <a:off x="1846529"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27" name="Rectángulo redondeado 46"/>
          <p:cNvSpPr/>
          <p:nvPr/>
        </p:nvSpPr>
        <p:spPr>
          <a:xfrm>
            <a:off x="3340895"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28"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29"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30" name="Rectángulo redondeado 49"/>
          <p:cNvSpPr/>
          <p:nvPr/>
        </p:nvSpPr>
        <p:spPr>
          <a:xfrm>
            <a:off x="3340895"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31"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32"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33"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34"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35" name="Rectángulo redondeado 54"/>
          <p:cNvSpPr/>
          <p:nvPr/>
        </p:nvSpPr>
        <p:spPr>
          <a:xfrm>
            <a:off x="1846529" y="450615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36"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Tree>
    <p:extLst>
      <p:ext uri="{BB962C8B-B14F-4D97-AF65-F5344CB8AC3E}">
        <p14:creationId xmlns:p14="http://schemas.microsoft.com/office/powerpoint/2010/main" val="1039485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15888"/>
            <a:ext cx="12068175" cy="2387600"/>
          </a:xfrm>
        </p:spPr>
        <p:txBody>
          <a:bodyPr>
            <a:normAutofit fontScale="90000"/>
          </a:bodyPr>
          <a:lstStyle/>
          <a:p>
            <a:pPr algn="l"/>
            <a:r>
              <a:rPr lang="en-GB" dirty="0" smtClean="0">
                <a:solidFill>
                  <a:schemeClr val="bg1"/>
                </a:solidFill>
                <a:latin typeface="+mn-lt"/>
              </a:rPr>
              <a:t>Biodiversity: Shanghai </a:t>
            </a:r>
            <a:r>
              <a:rPr lang="en-GB" dirty="0" err="1" smtClean="0">
                <a:solidFill>
                  <a:schemeClr val="bg1"/>
                </a:solidFill>
                <a:latin typeface="+mn-lt"/>
              </a:rPr>
              <a:t>Houtan</a:t>
            </a:r>
            <a:r>
              <a:rPr lang="en-GB" dirty="0" smtClean="0">
                <a:solidFill>
                  <a:schemeClr val="bg1"/>
                </a:solidFill>
                <a:latin typeface="+mn-lt"/>
              </a:rPr>
              <a:t> Park</a:t>
            </a:r>
            <a:br>
              <a:rPr lang="en-GB" dirty="0" smtClean="0">
                <a:solidFill>
                  <a:schemeClr val="bg1"/>
                </a:solidFill>
                <a:latin typeface="+mn-lt"/>
              </a:rPr>
            </a:br>
            <a:r>
              <a:rPr lang="en-GB" dirty="0">
                <a:solidFill>
                  <a:schemeClr val="bg1"/>
                </a:solidFill>
                <a:latin typeface="+mn-lt"/>
              </a:rPr>
              <a:t/>
            </a:r>
            <a:br>
              <a:rPr lang="en-GB" dirty="0">
                <a:solidFill>
                  <a:schemeClr val="bg1"/>
                </a:solidFill>
                <a:latin typeface="+mn-lt"/>
              </a:rPr>
            </a:br>
            <a:endParaRPr lang="en-GB" dirty="0">
              <a:solidFill>
                <a:schemeClr val="bg1"/>
              </a:solidFill>
              <a:latin typeface="+mn-lt"/>
            </a:endParaRPr>
          </a:p>
        </p:txBody>
      </p:sp>
      <p:sp>
        <p:nvSpPr>
          <p:cNvPr id="3" name="Subtitle 2"/>
          <p:cNvSpPr>
            <a:spLocks noGrp="1"/>
          </p:cNvSpPr>
          <p:nvPr>
            <p:ph type="subTitle" idx="1"/>
          </p:nvPr>
        </p:nvSpPr>
        <p:spPr>
          <a:xfrm>
            <a:off x="5105400" y="1102683"/>
            <a:ext cx="6834051" cy="5253668"/>
          </a:xfrm>
        </p:spPr>
        <p:txBody>
          <a:bodyPr>
            <a:normAutofit lnSpcReduction="10000"/>
          </a:bodyPr>
          <a:lstStyle/>
          <a:p>
            <a:pPr marL="342900" indent="-342900" algn="just">
              <a:buFont typeface="Arial" panose="020B0604020202020204" pitchFamily="34" charset="0"/>
              <a:buChar char="•"/>
            </a:pPr>
            <a:r>
              <a:rPr lang="en-GB" dirty="0" smtClean="0">
                <a:solidFill>
                  <a:schemeClr val="bg1"/>
                </a:solidFill>
              </a:rPr>
              <a:t>Cleans </a:t>
            </a:r>
            <a:r>
              <a:rPr lang="en-GB" dirty="0">
                <a:solidFill>
                  <a:schemeClr val="bg1"/>
                </a:solidFill>
              </a:rPr>
              <a:t>up to 634,000 gallons of polluted river water daily, improving the water’s quality from Grade V (unsuitable for human contact) to Grade II (suitable for landscape irrigation) using only biological processes.</a:t>
            </a:r>
          </a:p>
          <a:p>
            <a:pPr marL="342900" indent="-342900" algn="just">
              <a:buFont typeface="Arial" panose="020B0604020202020204" pitchFamily="34" charset="0"/>
              <a:buChar char="•"/>
            </a:pPr>
            <a:r>
              <a:rPr lang="en-GB" dirty="0" smtClean="0">
                <a:solidFill>
                  <a:schemeClr val="bg1"/>
                </a:solidFill>
              </a:rPr>
              <a:t>Increased </a:t>
            </a:r>
            <a:r>
              <a:rPr lang="en-GB" dirty="0">
                <a:solidFill>
                  <a:schemeClr val="bg1"/>
                </a:solidFill>
              </a:rPr>
              <a:t>the biodiversity of the site dramatically, with 93 species of plants and over 200 species of animals observed.</a:t>
            </a:r>
          </a:p>
          <a:p>
            <a:pPr marL="342900" indent="-342900" algn="just">
              <a:buFont typeface="Arial" panose="020B0604020202020204" pitchFamily="34" charset="0"/>
              <a:buChar char="•"/>
            </a:pPr>
            <a:r>
              <a:rPr lang="en-GB" dirty="0" smtClean="0">
                <a:solidFill>
                  <a:schemeClr val="bg1"/>
                </a:solidFill>
              </a:rPr>
              <a:t>Saves </a:t>
            </a:r>
            <a:r>
              <a:rPr lang="en-GB" dirty="0">
                <a:solidFill>
                  <a:schemeClr val="bg1"/>
                </a:solidFill>
              </a:rPr>
              <a:t>$116,800/year in water </a:t>
            </a:r>
            <a:r>
              <a:rPr lang="en-GB" dirty="0" smtClean="0">
                <a:solidFill>
                  <a:schemeClr val="bg1"/>
                </a:solidFill>
              </a:rPr>
              <a:t>treatment costs </a:t>
            </a:r>
            <a:r>
              <a:rPr lang="en-GB" dirty="0">
                <a:solidFill>
                  <a:schemeClr val="bg1"/>
                </a:solidFill>
              </a:rPr>
              <a:t>at the adjacent Expo Park where 264,000 gallons of water </a:t>
            </a:r>
            <a:r>
              <a:rPr lang="en-GB" dirty="0" smtClean="0">
                <a:solidFill>
                  <a:schemeClr val="bg1"/>
                </a:solidFill>
              </a:rPr>
              <a:t>is treated </a:t>
            </a:r>
            <a:r>
              <a:rPr lang="en-GB" dirty="0">
                <a:solidFill>
                  <a:schemeClr val="bg1"/>
                </a:solidFill>
              </a:rPr>
              <a:t>by </a:t>
            </a:r>
            <a:r>
              <a:rPr lang="en-GB" dirty="0" err="1">
                <a:solidFill>
                  <a:schemeClr val="bg1"/>
                </a:solidFill>
              </a:rPr>
              <a:t>Houtan</a:t>
            </a:r>
            <a:r>
              <a:rPr lang="en-GB" dirty="0">
                <a:solidFill>
                  <a:schemeClr val="bg1"/>
                </a:solidFill>
              </a:rPr>
              <a:t> Park’s wetland purification system </a:t>
            </a:r>
            <a:r>
              <a:rPr lang="en-GB" dirty="0" smtClean="0">
                <a:solidFill>
                  <a:schemeClr val="bg1"/>
                </a:solidFill>
              </a:rPr>
              <a:t>for use in </a:t>
            </a:r>
            <a:r>
              <a:rPr lang="en-GB" dirty="0">
                <a:solidFill>
                  <a:schemeClr val="bg1"/>
                </a:solidFill>
              </a:rPr>
              <a:t>the water features.﻿﻿</a:t>
            </a:r>
          </a:p>
          <a:p>
            <a:pPr marL="342900" indent="-342900" algn="just">
              <a:buFont typeface="Arial" panose="020B0604020202020204" pitchFamily="34" charset="0"/>
              <a:buChar char="•"/>
            </a:pPr>
            <a:r>
              <a:rPr lang="en-GB" dirty="0" smtClean="0">
                <a:solidFill>
                  <a:schemeClr val="bg1"/>
                </a:solidFill>
              </a:rPr>
              <a:t>Reduced </a:t>
            </a:r>
            <a:r>
              <a:rPr lang="en-GB" dirty="0">
                <a:solidFill>
                  <a:schemeClr val="bg1"/>
                </a:solidFill>
              </a:rPr>
              <a:t>waste and saved an estimated $17,300 by reusing 37 tons of steel and roughly 34,000 post-industrial bricks found on the site</a:t>
            </a:r>
          </a:p>
          <a:p>
            <a:pPr marL="342900" indent="-342900" algn="just">
              <a:buFont typeface="Arial" panose="020B0604020202020204" pitchFamily="34" charset="0"/>
              <a:buChar char="•"/>
            </a:pPr>
            <a:endParaRPr lang="en-GB" dirty="0">
              <a:solidFill>
                <a:schemeClr val="bg1"/>
              </a:solidFill>
            </a:endParaRPr>
          </a:p>
          <a:p>
            <a:pPr marL="342900" indent="-342900" algn="just">
              <a:buFont typeface="Arial" panose="020B0604020202020204" pitchFamily="34" charset="0"/>
              <a:buChar char="•"/>
            </a:pPr>
            <a:endParaRPr lang="en-GB" dirty="0">
              <a:solidFill>
                <a:schemeClr val="bg1"/>
              </a:solidFill>
            </a:endParaRPr>
          </a:p>
        </p:txBody>
      </p:sp>
      <p:sp>
        <p:nvSpPr>
          <p:cNvPr id="4" name="Footer Placeholder 3"/>
          <p:cNvSpPr>
            <a:spLocks noGrp="1"/>
          </p:cNvSpPr>
          <p:nvPr>
            <p:ph type="ftr" sz="quarter" idx="11"/>
          </p:nvPr>
        </p:nvSpPr>
        <p:spPr/>
        <p:txBody>
          <a:bodyPr/>
          <a:lstStyle/>
          <a:p>
            <a:r>
              <a:rPr lang="en-GB" dirty="0">
                <a:solidFill>
                  <a:schemeClr val="bg1"/>
                </a:solidFill>
              </a:rPr>
              <a:t>l</a:t>
            </a:r>
            <a:r>
              <a:rPr lang="en-GB" dirty="0" smtClean="0">
                <a:solidFill>
                  <a:schemeClr val="bg1"/>
                </a:solidFill>
              </a:rPr>
              <a:t>andscapeinstitute.org  @</a:t>
            </a:r>
            <a:r>
              <a:rPr lang="en-GB" dirty="0" err="1" smtClean="0">
                <a:solidFill>
                  <a:schemeClr val="bg1"/>
                </a:solidFill>
              </a:rPr>
              <a:t>talklandscape</a:t>
            </a:r>
            <a:endParaRPr lang="en-GB"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11" y="1008086"/>
            <a:ext cx="4370252" cy="3369615"/>
          </a:xfrm>
          <a:prstGeom prst="rect">
            <a:avLst/>
          </a:prstGeom>
        </p:spPr>
      </p:pic>
      <p:sp>
        <p:nvSpPr>
          <p:cNvPr id="8"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9" name="Rectángulo redondeado 42"/>
          <p:cNvSpPr/>
          <p:nvPr/>
        </p:nvSpPr>
        <p:spPr>
          <a:xfrm>
            <a:off x="1846529"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10" name="Rectángulo redondeado 43"/>
          <p:cNvSpPr/>
          <p:nvPr/>
        </p:nvSpPr>
        <p:spPr>
          <a:xfrm>
            <a:off x="3340895"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11" name="Rectángulo redondeado 44"/>
          <p:cNvSpPr/>
          <p:nvPr/>
        </p:nvSpPr>
        <p:spPr>
          <a:xfrm>
            <a:off x="352163"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12" name="Rectángulo redondeado 45"/>
          <p:cNvSpPr/>
          <p:nvPr/>
        </p:nvSpPr>
        <p:spPr>
          <a:xfrm>
            <a:off x="1846529"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13" name="Rectángulo redondeado 46"/>
          <p:cNvSpPr/>
          <p:nvPr/>
        </p:nvSpPr>
        <p:spPr>
          <a:xfrm>
            <a:off x="3340895"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14"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15"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16" name="Rectángulo redondeado 49"/>
          <p:cNvSpPr/>
          <p:nvPr/>
        </p:nvSpPr>
        <p:spPr>
          <a:xfrm>
            <a:off x="3340895" y="5843646"/>
            <a:ext cx="1476000" cy="432000"/>
          </a:xfrm>
          <a:prstGeom prst="roundRect">
            <a:avLst>
              <a:gd name="adj" fmla="val 24015"/>
            </a:avLst>
          </a:prstGeom>
          <a:solidFill>
            <a:srgbClr val="559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17"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18"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19"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20" name="Rectángulo redondeado 53"/>
          <p:cNvSpPr/>
          <p:nvPr/>
        </p:nvSpPr>
        <p:spPr>
          <a:xfrm>
            <a:off x="352163" y="4506158"/>
            <a:ext cx="1476000" cy="432000"/>
          </a:xfrm>
          <a:prstGeom prst="roundRect">
            <a:avLst>
              <a:gd name="adj" fmla="val 24015"/>
            </a:avLst>
          </a:prstGeom>
          <a:solidFill>
            <a:srgbClr val="FAB22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21" name="Rectángulo redondeado 54"/>
          <p:cNvSpPr/>
          <p:nvPr/>
        </p:nvSpPr>
        <p:spPr>
          <a:xfrm>
            <a:off x="1846529" y="450615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22" name="Rectángulo redondeado 55"/>
          <p:cNvSpPr/>
          <p:nvPr/>
        </p:nvSpPr>
        <p:spPr>
          <a:xfrm>
            <a:off x="3340895" y="4506158"/>
            <a:ext cx="1476000" cy="432000"/>
          </a:xfrm>
          <a:prstGeom prst="roundRect">
            <a:avLst>
              <a:gd name="adj" fmla="val 24015"/>
            </a:avLst>
          </a:prstGeom>
          <a:solidFill>
            <a:srgbClr val="B00C1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
        <p:nvSpPr>
          <p:cNvPr id="5" name="TextBox 4"/>
          <p:cNvSpPr txBox="1"/>
          <p:nvPr/>
        </p:nvSpPr>
        <p:spPr>
          <a:xfrm>
            <a:off x="352163" y="4506158"/>
            <a:ext cx="4464732" cy="2215317"/>
          </a:xfrm>
          <a:prstGeom prst="rect">
            <a:avLst/>
          </a:prstGeom>
          <a:solidFill>
            <a:schemeClr val="bg1"/>
          </a:solidFill>
        </p:spPr>
        <p:txBody>
          <a:bodyPr wrap="square" rtlCol="0">
            <a:spAutoFit/>
          </a:bodyPr>
          <a:lstStyle/>
          <a:p>
            <a:endParaRPr lang="en-GB" dirty="0"/>
          </a:p>
        </p:txBody>
      </p:sp>
      <p:sp>
        <p:nvSpPr>
          <p:cNvPr id="23" name="Rectángulo redondeado 41"/>
          <p:cNvSpPr/>
          <p:nvPr/>
        </p:nvSpPr>
        <p:spPr>
          <a:xfrm>
            <a:off x="352163" y="4951988"/>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Resilient Wales</a:t>
            </a:r>
          </a:p>
        </p:txBody>
      </p:sp>
      <p:sp>
        <p:nvSpPr>
          <p:cNvPr id="24" name="Rectángulo redondeado 42"/>
          <p:cNvSpPr/>
          <p:nvPr/>
        </p:nvSpPr>
        <p:spPr>
          <a:xfrm>
            <a:off x="1846529"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Healthier Wales</a:t>
            </a:r>
          </a:p>
        </p:txBody>
      </p:sp>
      <p:sp>
        <p:nvSpPr>
          <p:cNvPr id="25" name="Rectángulo redondeado 43"/>
          <p:cNvSpPr/>
          <p:nvPr/>
        </p:nvSpPr>
        <p:spPr>
          <a:xfrm>
            <a:off x="3340895" y="495198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More Equal Wales</a:t>
            </a:r>
          </a:p>
        </p:txBody>
      </p:sp>
      <p:sp>
        <p:nvSpPr>
          <p:cNvPr id="26" name="Rectángulo redondeado 44"/>
          <p:cNvSpPr/>
          <p:nvPr/>
        </p:nvSpPr>
        <p:spPr>
          <a:xfrm>
            <a:off x="352163" y="5397817"/>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A Wales Of Cohesive Communities</a:t>
            </a:r>
          </a:p>
        </p:txBody>
      </p:sp>
      <p:sp>
        <p:nvSpPr>
          <p:cNvPr id="27" name="Rectángulo redondeado 45"/>
          <p:cNvSpPr/>
          <p:nvPr/>
        </p:nvSpPr>
        <p:spPr>
          <a:xfrm>
            <a:off x="1846529"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Wales Of Vibrant Culture And Thriving Welsh Language</a:t>
            </a:r>
          </a:p>
        </p:txBody>
      </p:sp>
      <p:sp>
        <p:nvSpPr>
          <p:cNvPr id="28" name="Rectángulo redondeado 46"/>
          <p:cNvSpPr/>
          <p:nvPr/>
        </p:nvSpPr>
        <p:spPr>
          <a:xfrm>
            <a:off x="3340895" y="5397817"/>
            <a:ext cx="1476000" cy="432000"/>
          </a:xfrm>
          <a:prstGeom prst="roundRect">
            <a:avLst>
              <a:gd name="adj" fmla="val 24015"/>
            </a:avLst>
          </a:prstGeom>
          <a:solidFill>
            <a:srgbClr val="AF57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A Globally Responsible Wales</a:t>
            </a:r>
          </a:p>
        </p:txBody>
      </p:sp>
      <p:sp>
        <p:nvSpPr>
          <p:cNvPr id="29" name="Rectángulo redondeado 47"/>
          <p:cNvSpPr/>
          <p:nvPr/>
        </p:nvSpPr>
        <p:spPr>
          <a:xfrm>
            <a:off x="352163"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GB" sz="900" dirty="0">
                <a:latin typeface="Arial"/>
                <a:cs typeface="Arial"/>
              </a:rPr>
              <a:t> </a:t>
            </a:r>
            <a:r>
              <a:rPr lang="en-GB" sz="900" dirty="0" smtClean="0">
                <a:latin typeface="Arial"/>
                <a:cs typeface="Arial"/>
              </a:rPr>
              <a:t>Landscape Stewardship</a:t>
            </a:r>
            <a:endParaRPr lang="en-GB" sz="900" dirty="0">
              <a:latin typeface="Arial"/>
              <a:cs typeface="Arial"/>
            </a:endParaRPr>
          </a:p>
        </p:txBody>
      </p:sp>
      <p:sp>
        <p:nvSpPr>
          <p:cNvPr id="30" name="Rectángulo redondeado 48"/>
          <p:cNvSpPr/>
          <p:nvPr/>
        </p:nvSpPr>
        <p:spPr>
          <a:xfrm>
            <a:off x="1846529"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Catalyst for Regeneration</a:t>
            </a:r>
          </a:p>
        </p:txBody>
      </p:sp>
      <p:sp>
        <p:nvSpPr>
          <p:cNvPr id="31" name="Rectángulo redondeado 49"/>
          <p:cNvSpPr/>
          <p:nvPr/>
        </p:nvSpPr>
        <p:spPr>
          <a:xfrm>
            <a:off x="3340895" y="5843646"/>
            <a:ext cx="1476000" cy="432000"/>
          </a:xfrm>
          <a:prstGeom prst="roundRect">
            <a:avLst>
              <a:gd name="adj" fmla="val 24015"/>
            </a:avLst>
          </a:prstGeom>
          <a:solidFill>
            <a:srgbClr val="559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Landscape Protection</a:t>
            </a:r>
          </a:p>
        </p:txBody>
      </p:sp>
      <p:sp>
        <p:nvSpPr>
          <p:cNvPr id="32" name="Rectángulo redondeado 50"/>
          <p:cNvSpPr/>
          <p:nvPr/>
        </p:nvSpPr>
        <p:spPr>
          <a:xfrm>
            <a:off x="352163"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 National Development Framework</a:t>
            </a:r>
          </a:p>
        </p:txBody>
      </p:sp>
      <p:sp>
        <p:nvSpPr>
          <p:cNvPr id="33" name="Rectángulo redondeado 51"/>
          <p:cNvSpPr/>
          <p:nvPr/>
        </p:nvSpPr>
        <p:spPr>
          <a:xfrm>
            <a:off x="1846529"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Strategic Planning Areas</a:t>
            </a:r>
          </a:p>
        </p:txBody>
      </p:sp>
      <p:sp>
        <p:nvSpPr>
          <p:cNvPr id="34" name="Rectángulo redondeado 52"/>
          <p:cNvSpPr/>
          <p:nvPr/>
        </p:nvSpPr>
        <p:spPr>
          <a:xfrm>
            <a:off x="3340895" y="6289476"/>
            <a:ext cx="1476000" cy="431999"/>
          </a:xfrm>
          <a:prstGeom prst="roundRect">
            <a:avLst>
              <a:gd name="adj" fmla="val 24015"/>
            </a:avLst>
          </a:prstGeom>
          <a:solidFill>
            <a:srgbClr val="6C6D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Planning Policy Wales</a:t>
            </a:r>
          </a:p>
        </p:txBody>
      </p:sp>
      <p:sp>
        <p:nvSpPr>
          <p:cNvPr id="35" name="Rectángulo redondeado 53"/>
          <p:cNvSpPr/>
          <p:nvPr/>
        </p:nvSpPr>
        <p:spPr>
          <a:xfrm>
            <a:off x="352163" y="4506158"/>
            <a:ext cx="1476000" cy="432000"/>
          </a:xfrm>
          <a:prstGeom prst="roundRect">
            <a:avLst>
              <a:gd name="adj" fmla="val 24015"/>
            </a:avLst>
          </a:prstGeom>
          <a:solidFill>
            <a:srgbClr val="FAB2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 An Ecosystem Approach</a:t>
            </a:r>
            <a:endParaRPr lang="en-GB" sz="900" dirty="0">
              <a:latin typeface="Arial"/>
              <a:cs typeface="Arial"/>
            </a:endParaRPr>
          </a:p>
        </p:txBody>
      </p:sp>
      <p:sp>
        <p:nvSpPr>
          <p:cNvPr id="36" name="Rectángulo redondeado 54"/>
          <p:cNvSpPr/>
          <p:nvPr/>
        </p:nvSpPr>
        <p:spPr>
          <a:xfrm>
            <a:off x="1846529" y="4506158"/>
            <a:ext cx="1476000" cy="432000"/>
          </a:xfrm>
          <a:prstGeom prst="roundRect">
            <a:avLst>
              <a:gd name="adj" fmla="val 24015"/>
            </a:avLst>
          </a:prstGeom>
          <a:solidFill>
            <a:srgbClr val="AF579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latin typeface="Arial"/>
                <a:cs typeface="Arial"/>
              </a:rPr>
              <a:t>A Prosperous Wales</a:t>
            </a:r>
            <a:endParaRPr lang="en-GB" sz="900" dirty="0"/>
          </a:p>
        </p:txBody>
      </p:sp>
      <p:sp>
        <p:nvSpPr>
          <p:cNvPr id="37" name="Rectángulo redondeado 55"/>
          <p:cNvSpPr/>
          <p:nvPr/>
        </p:nvSpPr>
        <p:spPr>
          <a:xfrm>
            <a:off x="3340895" y="4506158"/>
            <a:ext cx="1476000" cy="432000"/>
          </a:xfrm>
          <a:prstGeom prst="roundRect">
            <a:avLst>
              <a:gd name="adj" fmla="val 24015"/>
            </a:avLst>
          </a:prstGeom>
          <a:solidFill>
            <a:srgbClr val="B0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a:cs typeface="Arial"/>
              </a:rPr>
              <a:t>Provision of Active Travel Route</a:t>
            </a:r>
          </a:p>
        </p:txBody>
      </p:sp>
    </p:spTree>
    <p:extLst>
      <p:ext uri="{BB962C8B-B14F-4D97-AF65-F5344CB8AC3E}">
        <p14:creationId xmlns:p14="http://schemas.microsoft.com/office/powerpoint/2010/main" val="389946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3921</Words>
  <Application>Microsoft Office PowerPoint</Application>
  <PresentationFormat>Widescreen</PresentationFormat>
  <Paragraphs>455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Landscape Architects Delivering Green Infrastructure Solutions</vt:lpstr>
      <vt:lpstr>Place-Based Solutions</vt:lpstr>
      <vt:lpstr>  </vt:lpstr>
      <vt:lpstr>  </vt:lpstr>
      <vt:lpstr>Water Management : Llanelli Rainscape  </vt:lpstr>
      <vt:lpstr>Flood Risk: Lower Swansea Valley FRMS  </vt:lpstr>
      <vt:lpstr>Promote Open Spaces: Merthyr’s Strategy  </vt:lpstr>
      <vt:lpstr>Industrial Heritage: Tanner Springs Park  </vt:lpstr>
      <vt:lpstr>Biodiversity: Shanghai Houtan Park  </vt:lpstr>
      <vt:lpstr>Place-Based Solutions</vt:lpstr>
      <vt:lpstr>Six recommendations for how to deliver the next generation of green infrastructure</vt:lpstr>
      <vt:lpstr>PowerPoint Presentation</vt:lpstr>
    </vt:vector>
  </TitlesOfParts>
  <Company>Landscape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Alexander Phillips</dc:creator>
  <cp:lastModifiedBy>Evans, Alison</cp:lastModifiedBy>
  <cp:revision>100</cp:revision>
  <cp:lastPrinted>2016-10-18T09:59:29Z</cp:lastPrinted>
  <dcterms:created xsi:type="dcterms:W3CDTF">2016-09-28T15:18:01Z</dcterms:created>
  <dcterms:modified xsi:type="dcterms:W3CDTF">2016-11-30T12:01:38Z</dcterms:modified>
</cp:coreProperties>
</file>