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9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54"/>
  </p:notesMasterIdLst>
  <p:sldIdLst>
    <p:sldId id="256" r:id="rId2"/>
    <p:sldId id="325" r:id="rId3"/>
    <p:sldId id="331" r:id="rId4"/>
    <p:sldId id="257" r:id="rId5"/>
    <p:sldId id="321" r:id="rId6"/>
    <p:sldId id="322" r:id="rId7"/>
    <p:sldId id="344" r:id="rId8"/>
    <p:sldId id="282" r:id="rId9"/>
    <p:sldId id="259" r:id="rId10"/>
    <p:sldId id="266" r:id="rId11"/>
    <p:sldId id="267" r:id="rId12"/>
    <p:sldId id="269" r:id="rId13"/>
    <p:sldId id="288" r:id="rId14"/>
    <p:sldId id="308" r:id="rId15"/>
    <p:sldId id="289" r:id="rId16"/>
    <p:sldId id="328" r:id="rId17"/>
    <p:sldId id="329" r:id="rId18"/>
    <p:sldId id="309" r:id="rId19"/>
    <p:sldId id="290" r:id="rId20"/>
    <p:sldId id="310" r:id="rId21"/>
    <p:sldId id="270" r:id="rId22"/>
    <p:sldId id="291" r:id="rId23"/>
    <p:sldId id="347" r:id="rId24"/>
    <p:sldId id="303" r:id="rId25"/>
    <p:sldId id="304" r:id="rId26"/>
    <p:sldId id="305" r:id="rId27"/>
    <p:sldId id="348" r:id="rId28"/>
    <p:sldId id="345" r:id="rId29"/>
    <p:sldId id="349" r:id="rId30"/>
    <p:sldId id="352" r:id="rId31"/>
    <p:sldId id="354" r:id="rId32"/>
    <p:sldId id="357" r:id="rId33"/>
    <p:sldId id="358" r:id="rId34"/>
    <p:sldId id="258" r:id="rId35"/>
    <p:sldId id="316" r:id="rId36"/>
    <p:sldId id="356" r:id="rId37"/>
    <p:sldId id="271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334" r:id="rId48"/>
    <p:sldId id="335" r:id="rId49"/>
    <p:sldId id="337" r:id="rId50"/>
    <p:sldId id="339" r:id="rId51"/>
    <p:sldId id="341" r:id="rId52"/>
    <p:sldId id="326" r:id="rId5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323" autoAdjust="0"/>
  </p:normalViewPr>
  <p:slideViewPr>
    <p:cSldViewPr showGuides="1">
      <p:cViewPr varScale="1">
        <p:scale>
          <a:sx n="60" d="100"/>
          <a:sy n="60" d="100"/>
        </p:scale>
        <p:origin x="-72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374"/>
    </p:cViewPr>
  </p:sorterViewPr>
  <p:notesViewPr>
    <p:cSldViewPr showGuides="1">
      <p:cViewPr varScale="1">
        <p:scale>
          <a:sx n="55" d="100"/>
          <a:sy n="55" d="100"/>
        </p:scale>
        <p:origin x="-1771" y="-77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63" Type="http://schemas.openxmlformats.org/officeDocument/2006/relationships/customXml" Target="../customXml/item5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customXml" Target="../customXml/item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347CA-ACE9-4532-A09A-2BBF5918A31F}" type="datetimeFigureOut">
              <a:rPr lang="en-GB" smtClean="0"/>
              <a:t>21/10/2015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736E5-32BB-4454-A410-49C514D852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886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310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367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GB" dirty="0" smtClean="0"/>
              <a:t>Tick sheet for site assessments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dirty="0" smtClean="0"/>
              <a:t>Find</a:t>
            </a:r>
            <a:r>
              <a:rPr lang="en-GB" baseline="0" dirty="0" smtClean="0"/>
              <a:t> tractor sites </a:t>
            </a:r>
          </a:p>
          <a:p>
            <a:pPr marL="171450" indent="-171450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285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029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GB" dirty="0" smtClean="0"/>
              <a:t>Cut grass with small mower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dirty="0" smtClean="0"/>
              <a:t>Or marking paint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01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GB" dirty="0" err="1" smtClean="0"/>
              <a:t>Glyphosade</a:t>
            </a:r>
            <a:r>
              <a:rPr lang="en-GB" dirty="0" smtClean="0"/>
              <a:t> based spray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476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6322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27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46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746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GB" dirty="0" smtClean="0"/>
              <a:t>Seed can be mixed with sand and applied with seed spreader – increase costs and makes transport</a:t>
            </a:r>
            <a:r>
              <a:rPr lang="en-GB" baseline="0" dirty="0" smtClean="0"/>
              <a:t> more difficult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81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126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GB" dirty="0" smtClean="0"/>
              <a:t>Weather difficulties in autumn planting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124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707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GB" dirty="0" smtClean="0"/>
              <a:t>And walk away is what we do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636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556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7892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 small areas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66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203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776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GB" dirty="0" smtClean="0"/>
              <a:t>Garden perennials germination varies</a:t>
            </a:r>
            <a:r>
              <a:rPr lang="en-GB" baseline="0" dirty="0" smtClean="0"/>
              <a:t> – annuals with them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dirty="0" smtClean="0"/>
              <a:t>Wild flower sites are traditionally maintained – maintenance not sexy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2660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Repeat flower a lucky ‘mistake’ – works in South West with the right microclimate </a:t>
            </a:r>
          </a:p>
          <a:p>
            <a:r>
              <a:rPr lang="en-GB" dirty="0" smtClean="0"/>
              <a:t>None of the alternative installation worked – waiting for mulch trial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Parks Friends of groups done theirs – keep it simple (internet advice – full moon and that)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dirty="0" smtClean="0"/>
              <a:t>Scrape soil and damage tree roots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dirty="0" smtClean="0"/>
              <a:t>Create trip</a:t>
            </a:r>
            <a:r>
              <a:rPr lang="en-GB" baseline="0" dirty="0" smtClean="0"/>
              <a:t> hazards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baseline="0" dirty="0" smtClean="0"/>
              <a:t>Hard work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66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9835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 been reseeded in three</a:t>
            </a:r>
            <a:r>
              <a:rPr lang="en-GB" baseline="0" dirty="0" smtClean="0"/>
              <a:t> years </a:t>
            </a:r>
          </a:p>
          <a:p>
            <a:r>
              <a:rPr lang="en-GB" baseline="0" dirty="0" smtClean="0"/>
              <a:t>Stripes and shapes rather than large areas – got over the ‘proper meadow’ image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9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Maintenance: - weeding with cutting?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94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6608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www.getbristolbuzzing.org (http://www.avonwildlifetrust.org.uk/node/3808 hosted by AWT)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dirty="0" smtClean="0"/>
              <a:t>Five steps in info pack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507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Defra’s</a:t>
            </a:r>
            <a:r>
              <a:rPr lang="en-GB" dirty="0" smtClean="0"/>
              <a:t> National Strategy</a:t>
            </a:r>
          </a:p>
          <a:p>
            <a:endParaRPr lang="en-GB" dirty="0" smtClean="0"/>
          </a:p>
          <a:p>
            <a:r>
              <a:rPr lang="en-GB" dirty="0" smtClean="0"/>
              <a:t>GBPS - All partners will work together to:</a:t>
            </a:r>
          </a:p>
          <a:p>
            <a:r>
              <a:rPr lang="en-GB" dirty="0" smtClean="0"/>
              <a:t>1. Protect existing habitat and increase the amount of pollinator habitat across the Greater Bristol urban area.</a:t>
            </a:r>
          </a:p>
          <a:p>
            <a:r>
              <a:rPr lang="en-GB" dirty="0" smtClean="0"/>
              <a:t>2. Raise awareness of the importance of insect pollinators among the public, business and private landowners.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2418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Pictures I wanted to see at the start.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6140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1288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7677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0174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346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197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70355-D82B-4C85-ACD6-0CF6F8C8E16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3450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9897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2934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7395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1154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5301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8104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208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5702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484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GB" dirty="0" smtClean="0"/>
              <a:t>No funding </a:t>
            </a:r>
            <a:r>
              <a:rPr lang="en-GB" dirty="0" smtClean="0">
                <a:sym typeface="Wingdings" pitchFamily="2" charset="2"/>
              </a:rPr>
              <a:t> keep costs low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dirty="0" smtClean="0">
                <a:sym typeface="Wingdings" pitchFamily="2" charset="2"/>
              </a:rPr>
              <a:t>Seed and work donated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dirty="0" smtClean="0">
                <a:sym typeface="Wingdings" pitchFamily="2" charset="2"/>
              </a:rPr>
              <a:t>M32 worked, </a:t>
            </a:r>
            <a:r>
              <a:rPr lang="en-GB" dirty="0" err="1" smtClean="0">
                <a:sym typeface="Wingdings" pitchFamily="2" charset="2"/>
              </a:rPr>
              <a:t>Hengrove</a:t>
            </a:r>
            <a:r>
              <a:rPr lang="en-GB" dirty="0" smtClean="0">
                <a:sym typeface="Wingdings" pitchFamily="2" charset="2"/>
              </a:rPr>
              <a:t> Way </a:t>
            </a:r>
            <a:r>
              <a:rPr lang="en-GB" dirty="0" err="1" smtClean="0">
                <a:sym typeface="Wingdings" pitchFamily="2" charset="2"/>
              </a:rPr>
              <a:t>didin’t</a:t>
            </a:r>
            <a:r>
              <a:rPr lang="en-GB" dirty="0" smtClean="0">
                <a:sym typeface="Wingdings" pitchFamily="2" charset="2"/>
              </a:rPr>
              <a:t> – wind dry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dirty="0" smtClean="0">
                <a:sym typeface="Wingdings" pitchFamily="2" charset="2"/>
              </a:rPr>
              <a:t>UPP original – remove soil, seed and plugs – too </a:t>
            </a:r>
            <a:r>
              <a:rPr lang="en-GB" dirty="0" err="1" smtClean="0">
                <a:sym typeface="Wingdings" pitchFamily="2" charset="2"/>
              </a:rPr>
              <a:t>expencive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1837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550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736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GB" dirty="0" smtClean="0"/>
              <a:t>Same price for all – seed</a:t>
            </a:r>
            <a:r>
              <a:rPr lang="en-GB" baseline="0" dirty="0" smtClean="0"/>
              <a:t> costs vary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dirty="0" smtClean="0"/>
              <a:t>Might have to go to overtime rates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dirty="0" smtClean="0"/>
              <a:t>Neighbourhood Partnerships, Caretaking, </a:t>
            </a:r>
            <a:r>
              <a:rPr lang="en-GB" baseline="0" dirty="0" err="1" smtClean="0"/>
              <a:t>Defra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869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GB" dirty="0" smtClean="0"/>
              <a:t>Rigby Taylor Rainbow Annual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dirty="0" smtClean="0"/>
              <a:t>Emorsgate EMF4</a:t>
            </a:r>
            <a:r>
              <a:rPr lang="en-GB" baseline="0" dirty="0" smtClean="0"/>
              <a:t> clay mixture with cornfield annuals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dirty="0" smtClean="0"/>
              <a:t>Annual flower longer than native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dirty="0" smtClean="0"/>
              <a:t>Added later flowering species to native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dirty="0" smtClean="0"/>
              <a:t>The public don’t get the difference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GB" baseline="0" dirty="0" smtClean="0"/>
              <a:t>The annual looks better on rich soil – fertilized one site this year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056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36E5-32BB-4454-A410-49C514D852D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35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E776-819B-4985-94D9-5F42DC4F1713}" type="datetime1">
              <a:rPr lang="en-GB" smtClean="0"/>
              <a:t>21/10/2015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2A61-7708-40D3-AA88-81E0D882FE95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836320"/>
          </a:xfrm>
        </p:spPr>
        <p:txBody>
          <a:bodyPr anchor="b">
            <a:noAutofit/>
          </a:bodyPr>
          <a:lstStyle>
            <a:lvl1pPr algn="l">
              <a:defRPr sz="22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700213"/>
            <a:ext cx="2087562" cy="433387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274320" indent="0">
              <a:buNone/>
              <a:defRPr/>
            </a:lvl2pPr>
          </a:lstStyle>
          <a:p>
            <a:pPr lvl="0"/>
            <a:r>
              <a:rPr lang="en-US" dirty="0" smtClean="0"/>
              <a:t>Second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2A5444-0D77-4E3C-A6CE-D806FECAA245}" type="datetime1">
              <a:rPr lang="en-GB" smtClean="0"/>
              <a:t>21/10/2015</a:t>
            </a:fld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9FE2A61-7708-40D3-AA88-81E0D882F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92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8396-FE63-4B0B-831F-F86F9E8077E1}" type="datetime1">
              <a:rPr lang="en-GB" smtClean="0"/>
              <a:t>21/10/2015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2A61-7708-40D3-AA88-81E0D882FE9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66F93-AD8D-4F4F-953F-6E55845715DB}" type="datetime1">
              <a:rPr lang="en-GB" smtClean="0"/>
              <a:t>21/10/2015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2A61-7708-40D3-AA88-81E0D882FE9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20AD-40F1-4602-A879-55BC64AE796D}" type="datetime1">
              <a:rPr lang="en-GB" smtClean="0"/>
              <a:t>21/10/2015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2A61-7708-40D3-AA88-81E0D882FE9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B9000-31AC-49F6-BFE5-5D7FD5FE6144}" type="datetime1">
              <a:rPr lang="en-GB" smtClean="0"/>
              <a:t>21/10/2015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2A61-7708-40D3-AA88-81E0D882FE9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E4038-6593-4678-B82F-A7C03A25B365}" type="datetime1">
              <a:rPr lang="en-GB" smtClean="0"/>
              <a:t>21/10/2015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2A61-7708-40D3-AA88-81E0D882FE9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3CD26-67FD-4AC2-90EE-B6F9E378836D}" type="datetime1">
              <a:rPr lang="en-GB" smtClean="0"/>
              <a:t>21/10/2015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2A61-7708-40D3-AA88-81E0D882FE95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79ACB-029F-4158-8698-E2374E02C7BB}" type="datetime1">
              <a:rPr lang="en-GB" smtClean="0"/>
              <a:t>21/10/2015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2A61-7708-40D3-AA88-81E0D882FE9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10C49-8A4B-498D-B3D1-AB09E97A5625}" type="datetime1">
              <a:rPr lang="en-GB" smtClean="0"/>
              <a:t>21/10/2015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2A61-7708-40D3-AA88-81E0D882FE9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EC9E0-7F9A-46E3-9084-774A5F7336DD}" type="datetime1">
              <a:rPr lang="en-GB" smtClean="0"/>
              <a:t>21/10/2015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2A61-7708-40D3-AA88-81E0D882FE95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F5609-0BC9-4046-B405-0715DB79D056}" type="datetime1">
              <a:rPr lang="en-GB" smtClean="0"/>
              <a:t>21/10/2015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E2A61-7708-40D3-AA88-81E0D882FE9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B2A5444-0D77-4E3C-A6CE-D806FECAA245}" type="datetime1">
              <a:rPr lang="en-GB" smtClean="0"/>
              <a:t>21/10/2015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Meadow Bristol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9FE2A61-7708-40D3-AA88-81E0D882FE95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596" y="6517061"/>
            <a:ext cx="1242404" cy="34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10" y="70319"/>
            <a:ext cx="137884" cy="24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80" r:id="rId10"/>
    <p:sldLayoutId id="2147483778" r:id="rId11"/>
    <p:sldLayoutId id="214748377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Urban Meadows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Creating </a:t>
            </a:r>
            <a:r>
              <a:rPr lang="en-GB" dirty="0" smtClean="0"/>
              <a:t>floral meadows in amenity</a:t>
            </a:r>
          </a:p>
          <a:p>
            <a:r>
              <a:rPr lang="en-GB" dirty="0"/>
              <a:t>g</a:t>
            </a:r>
            <a:r>
              <a:rPr lang="en-GB" dirty="0" smtClean="0"/>
              <a:t>rass – Meadow Bristol              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512" y="3645021"/>
            <a:ext cx="862885" cy="136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4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Site selection</a:t>
            </a:r>
            <a:endParaRPr lang="en-GB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fontAlgn="t"/>
            <a:r>
              <a:rPr lang="en-GB" sz="1600" dirty="0"/>
              <a:t>Site</a:t>
            </a:r>
          </a:p>
          <a:p>
            <a:pPr marL="177800" lvl="1" fontAlgn="t">
              <a:spcBef>
                <a:spcPts val="0"/>
              </a:spcBef>
              <a:buClr>
                <a:srgbClr val="93A299"/>
              </a:buClr>
            </a:pPr>
            <a:r>
              <a:rPr lang="en-GB" sz="1400" dirty="0">
                <a:solidFill>
                  <a:srgbClr val="292934"/>
                </a:solidFill>
              </a:rPr>
              <a:t>SNCI</a:t>
            </a:r>
          </a:p>
          <a:p>
            <a:pPr marL="177800" lvl="1" fontAlgn="t">
              <a:spcBef>
                <a:spcPts val="0"/>
              </a:spcBef>
              <a:buClr>
                <a:srgbClr val="93A299"/>
              </a:buClr>
            </a:pPr>
            <a:r>
              <a:rPr lang="en-GB" sz="1400" dirty="0">
                <a:solidFill>
                  <a:srgbClr val="292934"/>
                </a:solidFill>
              </a:rPr>
              <a:t>WNS</a:t>
            </a:r>
          </a:p>
          <a:p>
            <a:pPr marL="177800" lvl="1" fontAlgn="t">
              <a:spcBef>
                <a:spcPts val="0"/>
              </a:spcBef>
              <a:buClr>
                <a:srgbClr val="93A299"/>
              </a:buClr>
            </a:pPr>
            <a:r>
              <a:rPr lang="en-GB" sz="1400" dirty="0">
                <a:solidFill>
                  <a:srgbClr val="292934"/>
                </a:solidFill>
              </a:rPr>
              <a:t>Typography</a:t>
            </a:r>
          </a:p>
          <a:p>
            <a:pPr marL="177800" lvl="1" fontAlgn="t">
              <a:spcBef>
                <a:spcPts val="0"/>
              </a:spcBef>
              <a:buClr>
                <a:srgbClr val="93A299"/>
              </a:buClr>
            </a:pPr>
            <a:r>
              <a:rPr lang="en-GB" sz="1400" dirty="0">
                <a:solidFill>
                  <a:srgbClr val="292934"/>
                </a:solidFill>
              </a:rPr>
              <a:t>Light conditions</a:t>
            </a:r>
          </a:p>
          <a:p>
            <a:pPr fontAlgn="t"/>
            <a:r>
              <a:rPr lang="en-GB" sz="1600" dirty="0"/>
              <a:t>Consultation need</a:t>
            </a:r>
          </a:p>
          <a:p>
            <a:pPr fontAlgn="t"/>
            <a:r>
              <a:rPr lang="en-GB" sz="1600" dirty="0"/>
              <a:t>Soil</a:t>
            </a:r>
          </a:p>
          <a:p>
            <a:pPr marL="187325" lvl="1" fontAlgn="t">
              <a:spcBef>
                <a:spcPts val="0"/>
              </a:spcBef>
            </a:pPr>
            <a:r>
              <a:rPr lang="en-GB" sz="1400" dirty="0"/>
              <a:t>Debris in soil</a:t>
            </a:r>
          </a:p>
          <a:p>
            <a:pPr marL="187325" lvl="1" fontAlgn="t">
              <a:spcBef>
                <a:spcPts val="0"/>
              </a:spcBef>
            </a:pPr>
            <a:r>
              <a:rPr lang="en-GB" sz="1400" dirty="0"/>
              <a:t>Roots</a:t>
            </a:r>
          </a:p>
          <a:p>
            <a:pPr marL="187325" lvl="1" fontAlgn="t">
              <a:spcBef>
                <a:spcPts val="0"/>
              </a:spcBef>
            </a:pPr>
            <a:r>
              <a:rPr lang="en-GB" sz="1400" dirty="0"/>
              <a:t>Pollution</a:t>
            </a:r>
          </a:p>
          <a:p>
            <a:pPr marL="187325" lvl="1" fontAlgn="t">
              <a:spcBef>
                <a:spcPts val="0"/>
              </a:spcBef>
            </a:pPr>
            <a:r>
              <a:rPr lang="en-GB" sz="1400" dirty="0"/>
              <a:t>General</a:t>
            </a:r>
          </a:p>
          <a:p>
            <a:pPr fontAlgn="b"/>
            <a:r>
              <a:rPr lang="en-GB" sz="1600" dirty="0"/>
              <a:t>Operational </a:t>
            </a:r>
          </a:p>
          <a:p>
            <a:pPr marL="187325" lvl="1" fontAlgn="b">
              <a:spcBef>
                <a:spcPts val="0"/>
              </a:spcBef>
            </a:pPr>
            <a:r>
              <a:rPr lang="en-GB" sz="1400" dirty="0"/>
              <a:t>Grass cutting</a:t>
            </a:r>
          </a:p>
          <a:p>
            <a:pPr marL="187325" lvl="1" fontAlgn="t">
              <a:spcBef>
                <a:spcPts val="0"/>
              </a:spcBef>
            </a:pPr>
            <a:r>
              <a:rPr lang="en-GB" sz="1400" dirty="0"/>
              <a:t>Ball games</a:t>
            </a:r>
          </a:p>
          <a:p>
            <a:pPr marL="187325" lvl="1" fontAlgn="t">
              <a:spcBef>
                <a:spcPts val="0"/>
              </a:spcBef>
            </a:pPr>
            <a:r>
              <a:rPr lang="en-GB" sz="1400" dirty="0"/>
              <a:t>Desire lines</a:t>
            </a:r>
          </a:p>
          <a:p>
            <a:pPr marL="187325" lvl="1" fontAlgn="t">
              <a:spcBef>
                <a:spcPts val="0"/>
              </a:spcBef>
            </a:pPr>
            <a:r>
              <a:rPr lang="en-GB" sz="1400" dirty="0"/>
              <a:t>Machine access</a:t>
            </a:r>
            <a:endParaRPr lang="en-GB" sz="1800" dirty="0">
              <a:solidFill>
                <a:srgbClr val="292934"/>
              </a:solidFill>
            </a:endParaRPr>
          </a:p>
          <a:p>
            <a:endParaRPr lang="en-GB" sz="1600" dirty="0"/>
          </a:p>
          <a:p>
            <a:endParaRPr lang="en-GB" sz="1600" dirty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67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Site selection</a:t>
            </a:r>
            <a:endParaRPr lang="en-GB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fontAlgn="t"/>
            <a:r>
              <a:rPr lang="en-GB" sz="1600" dirty="0"/>
              <a:t>Site</a:t>
            </a:r>
          </a:p>
          <a:p>
            <a:pPr marL="177800" lvl="1" fontAlgn="t">
              <a:spcBef>
                <a:spcPts val="0"/>
              </a:spcBef>
              <a:buClr>
                <a:srgbClr val="93A299"/>
              </a:buClr>
            </a:pPr>
            <a:r>
              <a:rPr lang="en-GB" sz="1400" dirty="0">
                <a:solidFill>
                  <a:srgbClr val="292934"/>
                </a:solidFill>
              </a:rPr>
              <a:t>SNCI</a:t>
            </a:r>
          </a:p>
          <a:p>
            <a:pPr marL="177800" lvl="1" fontAlgn="t">
              <a:spcBef>
                <a:spcPts val="0"/>
              </a:spcBef>
              <a:buClr>
                <a:srgbClr val="93A299"/>
              </a:buClr>
            </a:pPr>
            <a:r>
              <a:rPr lang="en-GB" sz="1400" dirty="0">
                <a:solidFill>
                  <a:srgbClr val="292934"/>
                </a:solidFill>
              </a:rPr>
              <a:t>WNS</a:t>
            </a:r>
          </a:p>
          <a:p>
            <a:pPr marL="177800" lvl="1" fontAlgn="t">
              <a:spcBef>
                <a:spcPts val="0"/>
              </a:spcBef>
              <a:buClr>
                <a:srgbClr val="93A299"/>
              </a:buClr>
            </a:pPr>
            <a:r>
              <a:rPr lang="en-GB" sz="1400" dirty="0">
                <a:solidFill>
                  <a:srgbClr val="292934"/>
                </a:solidFill>
              </a:rPr>
              <a:t>Typography</a:t>
            </a:r>
          </a:p>
          <a:p>
            <a:pPr marL="177800" lvl="1" fontAlgn="t">
              <a:spcBef>
                <a:spcPts val="0"/>
              </a:spcBef>
              <a:buClr>
                <a:srgbClr val="93A299"/>
              </a:buClr>
            </a:pPr>
            <a:r>
              <a:rPr lang="en-GB" sz="1400" dirty="0">
                <a:solidFill>
                  <a:srgbClr val="292934"/>
                </a:solidFill>
              </a:rPr>
              <a:t>Light conditions</a:t>
            </a:r>
          </a:p>
          <a:p>
            <a:pPr fontAlgn="t"/>
            <a:r>
              <a:rPr lang="en-GB" sz="1600" dirty="0" smtClean="0"/>
              <a:t>Consultation </a:t>
            </a:r>
            <a:r>
              <a:rPr lang="en-GB" sz="1600" dirty="0"/>
              <a:t>need</a:t>
            </a:r>
          </a:p>
          <a:p>
            <a:pPr fontAlgn="t"/>
            <a:r>
              <a:rPr lang="en-GB" sz="1600" dirty="0"/>
              <a:t>Soil</a:t>
            </a:r>
          </a:p>
          <a:p>
            <a:pPr marL="187325" lvl="1" fontAlgn="t">
              <a:spcBef>
                <a:spcPts val="0"/>
              </a:spcBef>
            </a:pPr>
            <a:r>
              <a:rPr lang="en-GB" sz="1400" dirty="0"/>
              <a:t>Debris in soil</a:t>
            </a:r>
          </a:p>
          <a:p>
            <a:pPr marL="187325" lvl="1" fontAlgn="t">
              <a:spcBef>
                <a:spcPts val="0"/>
              </a:spcBef>
            </a:pPr>
            <a:r>
              <a:rPr lang="en-GB" sz="1400" dirty="0"/>
              <a:t>Roots</a:t>
            </a:r>
          </a:p>
          <a:p>
            <a:pPr marL="187325" lvl="1" fontAlgn="t">
              <a:spcBef>
                <a:spcPts val="0"/>
              </a:spcBef>
            </a:pPr>
            <a:r>
              <a:rPr lang="en-GB" sz="1400" dirty="0"/>
              <a:t>Pollution</a:t>
            </a:r>
          </a:p>
          <a:p>
            <a:pPr marL="187325" lvl="1" fontAlgn="t">
              <a:spcBef>
                <a:spcPts val="0"/>
              </a:spcBef>
            </a:pPr>
            <a:r>
              <a:rPr lang="en-GB" sz="1400" dirty="0"/>
              <a:t>General</a:t>
            </a:r>
          </a:p>
          <a:p>
            <a:pPr fontAlgn="b"/>
            <a:r>
              <a:rPr lang="en-GB" sz="1600" dirty="0"/>
              <a:t>Operational </a:t>
            </a:r>
          </a:p>
          <a:p>
            <a:pPr marL="187325" lvl="1" fontAlgn="b">
              <a:spcBef>
                <a:spcPts val="0"/>
              </a:spcBef>
            </a:pPr>
            <a:r>
              <a:rPr lang="en-GB" sz="1400" dirty="0"/>
              <a:t>Grass cutting</a:t>
            </a:r>
          </a:p>
          <a:p>
            <a:pPr marL="187325" lvl="1" fontAlgn="t">
              <a:spcBef>
                <a:spcPts val="0"/>
              </a:spcBef>
            </a:pPr>
            <a:r>
              <a:rPr lang="en-GB" sz="1400" dirty="0"/>
              <a:t>Ball games</a:t>
            </a:r>
          </a:p>
          <a:p>
            <a:pPr marL="187325" lvl="1" fontAlgn="t">
              <a:spcBef>
                <a:spcPts val="0"/>
              </a:spcBef>
            </a:pPr>
            <a:r>
              <a:rPr lang="en-GB" sz="1400" dirty="0"/>
              <a:t>Desire lines</a:t>
            </a:r>
          </a:p>
          <a:p>
            <a:pPr marL="187325" lvl="1" fontAlgn="t">
              <a:spcBef>
                <a:spcPts val="0"/>
              </a:spcBef>
            </a:pPr>
            <a:r>
              <a:rPr lang="en-GB" sz="1400" dirty="0"/>
              <a:t>Machine </a:t>
            </a:r>
            <a:r>
              <a:rPr lang="en-GB" sz="1400" dirty="0" smtClean="0"/>
              <a:t>access</a:t>
            </a:r>
            <a:endParaRPr lang="en-GB" sz="1800" dirty="0">
              <a:solidFill>
                <a:srgbClr val="29293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06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Recourse and cost based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7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</a:t>
            </a:r>
            <a:r>
              <a:rPr lang="en-GB" dirty="0" smtClean="0"/>
              <a:t>nstallation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r="9765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Mark out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53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 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Mark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Spray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5211763" y="1676400"/>
            <a:ext cx="3932237" cy="639763"/>
          </a:xfrm>
        </p:spPr>
        <p:txBody>
          <a:bodyPr/>
          <a:lstStyle/>
          <a:p>
            <a:r>
              <a:rPr lang="en-GB" dirty="0" smtClean="0"/>
              <a:t>Spray</a:t>
            </a:r>
            <a:endParaRPr lang="en-GB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781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r="976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Mark out</a:t>
            </a: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Spray </a:t>
            </a:r>
            <a:endParaRPr lang="en-GB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 err="1" smtClean="0"/>
              <a:t>Rotovate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9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</a:t>
            </a:r>
            <a:endParaRPr lang="en-GB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Mark out</a:t>
            </a: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Spray </a:t>
            </a: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 err="1"/>
              <a:t>Rotovate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Manual – </a:t>
            </a:r>
            <a:r>
              <a:rPr lang="en-GB" dirty="0" err="1" smtClean="0"/>
              <a:t>rotovator</a:t>
            </a:r>
            <a:endParaRPr lang="en-GB" dirty="0"/>
          </a:p>
          <a:p>
            <a:r>
              <a:rPr lang="en-GB" dirty="0" smtClean="0"/>
              <a:t>Installation time 100m², 30min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96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</a:t>
            </a:r>
            <a:endParaRPr lang="en-GB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Mark out</a:t>
            </a: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Spray </a:t>
            </a: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 err="1" smtClean="0"/>
              <a:t>Rotovate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Machine – tractor mounted stone burrier</a:t>
            </a:r>
          </a:p>
          <a:p>
            <a:r>
              <a:rPr lang="en-GB" dirty="0" smtClean="0"/>
              <a:t>Installation time100m²</a:t>
            </a:r>
            <a:r>
              <a:rPr lang="en-GB" dirty="0"/>
              <a:t>, </a:t>
            </a:r>
            <a:r>
              <a:rPr lang="en-GB" dirty="0" smtClean="0"/>
              <a:t>10min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82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</a:t>
            </a:r>
            <a:endParaRPr lang="en-GB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Mark out</a:t>
            </a: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Spray </a:t>
            </a: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Rotovate</a:t>
            </a:r>
            <a:endParaRPr lang="en-GB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 smtClean="0"/>
              <a:t>Level </a:t>
            </a:r>
          </a:p>
          <a:p>
            <a:pPr lvl="0">
              <a:buClr>
                <a:srgbClr val="93A299"/>
              </a:buClr>
            </a:pPr>
            <a:r>
              <a:rPr lang="en-GB" dirty="0" err="1" smtClean="0"/>
              <a:t>Rotovator</a:t>
            </a:r>
            <a:r>
              <a:rPr lang="en-GB" dirty="0" smtClean="0"/>
              <a:t> only</a:t>
            </a:r>
            <a:endParaRPr lang="en-GB" dirty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82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</a:t>
            </a:r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r="972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Mark out</a:t>
            </a: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Spray </a:t>
            </a: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Rotovate</a:t>
            </a:r>
            <a:endParaRPr lang="en-GB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Level</a:t>
            </a: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 smtClean="0"/>
              <a:t>Seed</a:t>
            </a:r>
          </a:p>
          <a:p>
            <a:pPr lvl="0">
              <a:buClr>
                <a:srgbClr val="93A299"/>
              </a:buClr>
            </a:pPr>
            <a:r>
              <a:rPr lang="en-GB" dirty="0" smtClean="0"/>
              <a:t>Seed weighed and bagged per area.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23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42" y="323975"/>
            <a:ext cx="6759516" cy="635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2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Installation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Mark out</a:t>
            </a: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Spray </a:t>
            </a: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Rotovate</a:t>
            </a:r>
            <a:endParaRPr lang="en-GB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Level</a:t>
            </a: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Seed</a:t>
            </a:r>
          </a:p>
          <a:p>
            <a:pPr marL="285750" lvl="0" indent="-285750">
              <a:buClr>
                <a:srgbClr val="93A299"/>
              </a:buClr>
              <a:buFont typeface="Arial" pitchFamily="34" charset="0"/>
              <a:buChar char="•"/>
            </a:pPr>
            <a:r>
              <a:rPr lang="en-GB" dirty="0" smtClean="0">
                <a:solidFill>
                  <a:srgbClr val="292934"/>
                </a:solidFill>
              </a:rPr>
              <a:t>Rake in</a:t>
            </a:r>
          </a:p>
          <a:p>
            <a:pPr lvl="0">
              <a:buClr>
                <a:srgbClr val="93A299"/>
              </a:buClr>
            </a:pPr>
            <a:r>
              <a:rPr lang="en-GB" dirty="0" smtClean="0"/>
              <a:t>Installation time, spring - when </a:t>
            </a:r>
            <a:r>
              <a:rPr lang="en-GB" dirty="0"/>
              <a:t>weather allows</a:t>
            </a:r>
          </a:p>
          <a:p>
            <a:pPr lvl="0">
              <a:buClr>
                <a:srgbClr val="93A299"/>
              </a:buClr>
            </a:pPr>
            <a:endParaRPr lang="en-GB" dirty="0">
              <a:solidFill>
                <a:srgbClr val="292934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211763" y="1676400"/>
            <a:ext cx="3932237" cy="639763"/>
          </a:xfrm>
        </p:spPr>
        <p:txBody>
          <a:bodyPr/>
          <a:lstStyle/>
          <a:p>
            <a:r>
              <a:rPr lang="en-GB" dirty="0" smtClean="0"/>
              <a:t>Rake in</a:t>
            </a:r>
            <a:endParaRPr lang="en-GB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266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maintenance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Resource and cost based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62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Maintenance</a:t>
            </a:r>
            <a:endParaRPr lang="en-GB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Litter pick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Cut and drop in January/February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73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rgbClr val="D2533C"/>
                </a:solidFill>
              </a:rPr>
              <a:t>Maintenance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All seed mixes receive same maintenance</a:t>
            </a:r>
          </a:p>
          <a:p>
            <a:r>
              <a:rPr lang="en-GB" dirty="0" smtClean="0"/>
              <a:t>Operational and cost implications prevent the use of traditional wildflower installation and maintenance methods.</a:t>
            </a:r>
          </a:p>
          <a:p>
            <a:r>
              <a:rPr lang="en-GB" dirty="0" smtClean="0"/>
              <a:t>Perennial mixes estimated to last 3 – 5 years </a:t>
            </a:r>
            <a:r>
              <a:rPr lang="en-GB" dirty="0" smtClean="0">
                <a:sym typeface="Wingdings" pitchFamily="2" charset="2"/>
              </a:rPr>
              <a:t> reseed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9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Optional maintenance – weeding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High cut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64904"/>
            <a:ext cx="3932238" cy="294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Pull out or cut seed heads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64904"/>
            <a:ext cx="3932237" cy="2949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Optional maintenance – watering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Germination 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64904"/>
            <a:ext cx="3932238" cy="294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Dry spell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64904"/>
            <a:ext cx="3932237" cy="2949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937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Optional maintenance – over seeding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Trampling 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64904"/>
            <a:ext cx="3932238" cy="294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Wrong seed mix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64904"/>
            <a:ext cx="3932237" cy="2949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1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Trials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Exploring possibilities 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16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dirty="0" smtClean="0"/>
              <a:t>Trials</a:t>
            </a:r>
            <a:endParaRPr lang="en-GB" sz="2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1600" dirty="0"/>
              <a:t>Test areas 2015 for </a:t>
            </a:r>
            <a:r>
              <a:rPr lang="en-GB" sz="1600" dirty="0" smtClean="0"/>
              <a:t>perennial </a:t>
            </a:r>
            <a:r>
              <a:rPr lang="en-GB" sz="1600" dirty="0"/>
              <a:t>garden mixes and flowering </a:t>
            </a:r>
            <a:r>
              <a:rPr lang="en-GB" sz="1600" dirty="0" smtClean="0"/>
              <a:t>lawns.</a:t>
            </a:r>
            <a:endParaRPr lang="en-GB" sz="1600" dirty="0"/>
          </a:p>
          <a:p>
            <a:r>
              <a:rPr lang="en-GB" sz="1600" dirty="0"/>
              <a:t>Plug planting on wildflower meadows to increase species richness. </a:t>
            </a:r>
            <a:endParaRPr lang="en-GB" sz="1600" dirty="0" smtClean="0"/>
          </a:p>
          <a:p>
            <a:r>
              <a:rPr lang="en-GB" sz="1600" dirty="0" smtClean="0"/>
              <a:t>Summer flowering bulb “meadow”.</a:t>
            </a:r>
            <a:endParaRPr lang="en-GB" sz="1600" dirty="0"/>
          </a:p>
          <a:p>
            <a:endParaRPr lang="en-GB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176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Trials</a:t>
            </a:r>
            <a:endParaRPr lang="en-GB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1" b="15121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1600" dirty="0" smtClean="0"/>
              <a:t>Repeat flower from annual seed.</a:t>
            </a:r>
          </a:p>
          <a:p>
            <a:r>
              <a:rPr lang="en-GB" sz="1600" dirty="0" smtClean="0"/>
              <a:t>Installation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Scarify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No spray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Spot spray only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1600" dirty="0" smtClean="0"/>
              <a:t>Rake only on existing sites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42" y="323975"/>
            <a:ext cx="6759516" cy="635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03648" y="548680"/>
            <a:ext cx="7283152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Content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403648" y="1567394"/>
            <a:ext cx="4536504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4"/>
                </a:solidFill>
              </a:rPr>
              <a:t>Meadow Bristol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4"/>
                </a:solidFill>
              </a:rPr>
              <a:t>Site selection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4"/>
                </a:solidFill>
              </a:rPr>
              <a:t>Installation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4"/>
                </a:solidFill>
              </a:rPr>
              <a:t>Maintenance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4"/>
                </a:solidFill>
              </a:rPr>
              <a:t>Trials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4"/>
                </a:solidFill>
              </a:rPr>
              <a:t>Greater Bristol Pollinator Network (GBPN)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4"/>
                </a:solidFill>
              </a:rPr>
              <a:t>Year on M32</a:t>
            </a:r>
            <a:endParaRPr lang="en-GB" dirty="0" smtClean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Trials 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" y="2558819"/>
            <a:ext cx="3927764" cy="294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48200" y="2195402"/>
            <a:ext cx="4038600" cy="367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90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Trials</a:t>
            </a:r>
            <a:endParaRPr lang="en-GB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5" r="25575"/>
          <a:stretch>
            <a:fillRect/>
          </a:stretch>
        </p:blipFill>
        <p:spPr>
          <a:xfrm>
            <a:off x="2771800" y="836712"/>
            <a:ext cx="5904390" cy="55004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Installation:</a:t>
            </a:r>
          </a:p>
          <a:p>
            <a:r>
              <a:rPr lang="en-GB" dirty="0" smtClean="0"/>
              <a:t>Seeding on top of mulch.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9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Trials</a:t>
            </a:r>
            <a:endParaRPr lang="en-GB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83" y="2529724"/>
            <a:ext cx="3940233" cy="3005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40" y="2434128"/>
            <a:ext cx="3931920" cy="3196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55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Trials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" y="2835217"/>
            <a:ext cx="3927764" cy="2394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838" y="2926657"/>
            <a:ext cx="4139618" cy="2325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16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Greater Bristol Pollinator Network (GBPN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Get Bristol </a:t>
            </a:r>
            <a:r>
              <a:rPr lang="en-GB" dirty="0" smtClean="0"/>
              <a:t>buzzing</a:t>
            </a:r>
          </a:p>
          <a:p>
            <a:r>
              <a:rPr lang="en-GB" sz="1800" dirty="0" smtClean="0"/>
              <a:t>University </a:t>
            </a:r>
            <a:r>
              <a:rPr lang="en-GB" sz="1800" dirty="0"/>
              <a:t>of Bristol, Bristol City Council, Avon Wildlife Trust, University of the West of England, </a:t>
            </a:r>
            <a:r>
              <a:rPr lang="en-GB" sz="1800" dirty="0" err="1"/>
              <a:t>Buglife</a:t>
            </a:r>
            <a:r>
              <a:rPr lang="en-GB" sz="1800" dirty="0"/>
              <a:t>, South Gloucestershire Council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9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GBPN</a:t>
            </a:r>
            <a:endParaRPr lang="en-GB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8" b="402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Strategy </a:t>
            </a:r>
          </a:p>
          <a:p>
            <a:pPr marL="182563" lvl="0">
              <a:buClr>
                <a:srgbClr val="93A299"/>
              </a:buClr>
            </a:pPr>
            <a:r>
              <a:rPr lang="en-GB" sz="1300" dirty="0">
                <a:solidFill>
                  <a:srgbClr val="292934"/>
                </a:solidFill>
              </a:rPr>
              <a:t>Evidence-gathering on pollinator status and impacts of pressures</a:t>
            </a:r>
            <a:r>
              <a:rPr lang="en-GB" dirty="0">
                <a:solidFill>
                  <a:srgbClr val="292934"/>
                </a:solidFill>
              </a:rPr>
              <a:t>. </a:t>
            </a:r>
            <a:endParaRPr lang="en-GB" dirty="0" smtClean="0"/>
          </a:p>
          <a:p>
            <a:r>
              <a:rPr lang="en-GB" dirty="0" smtClean="0"/>
              <a:t>Implementation plan</a:t>
            </a:r>
          </a:p>
          <a:p>
            <a:pPr marL="182563"/>
            <a:r>
              <a:rPr lang="en-GB" sz="1300" dirty="0"/>
              <a:t>Increase the amount of pollinator </a:t>
            </a:r>
            <a:r>
              <a:rPr lang="en-GB" sz="1300" dirty="0" smtClean="0"/>
              <a:t>habitats.</a:t>
            </a:r>
          </a:p>
          <a:p>
            <a:r>
              <a:rPr lang="en-GB" dirty="0" smtClean="0"/>
              <a:t>Pollinator forum</a:t>
            </a:r>
          </a:p>
          <a:p>
            <a:pPr marL="182563"/>
            <a:r>
              <a:rPr lang="en-GB" sz="1300" dirty="0" smtClean="0"/>
              <a:t>Raise </a:t>
            </a:r>
            <a:r>
              <a:rPr lang="en-GB" sz="1300" dirty="0"/>
              <a:t>awareness of the importance of insect </a:t>
            </a:r>
            <a:r>
              <a:rPr lang="en-GB" sz="1300" dirty="0" smtClean="0"/>
              <a:t>pollinators.</a:t>
            </a:r>
            <a:endParaRPr lang="en-GB" sz="1300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8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" b="3608"/>
          <a:stretch>
            <a:fillRect/>
          </a:stretch>
        </p:blipFill>
        <p:spPr>
          <a:xfrm>
            <a:off x="395288" y="838200"/>
            <a:ext cx="8367712" cy="5500688"/>
          </a:xfrm>
        </p:spPr>
      </p:pic>
    </p:spTree>
    <p:extLst>
      <p:ext uri="{BB962C8B-B14F-4D97-AF65-F5344CB8AC3E}">
        <p14:creationId xmlns:p14="http://schemas.microsoft.com/office/powerpoint/2010/main" val="136076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12 months </a:t>
            </a:r>
            <a:r>
              <a:rPr lang="en-GB" dirty="0" smtClean="0"/>
              <a:t>on </a:t>
            </a:r>
            <a:r>
              <a:rPr lang="en-GB" dirty="0"/>
              <a:t>the M32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Meadow year in pictures </a:t>
            </a:r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68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Meadow Bristol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8" y="585371"/>
            <a:ext cx="7585025" cy="5687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65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Picture 066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52670"/>
            <a:ext cx="4464496" cy="5952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04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Meadow Bristol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Project overview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57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Picture 195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85" y="441514"/>
            <a:ext cx="4481230" cy="5974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03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027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020" y="454360"/>
            <a:ext cx="4461960" cy="594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4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Picture 067 (2)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020" y="454360"/>
            <a:ext cx="4461960" cy="594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7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 dirty="0"/>
          </a:p>
        </p:txBody>
      </p:sp>
      <p:pic>
        <p:nvPicPr>
          <p:cNvPr id="50181" name="Picture 5" descr="Picture 27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463" y="473869"/>
            <a:ext cx="4537075" cy="5910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8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pic>
        <p:nvPicPr>
          <p:cNvPr id="51205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25" y="427831"/>
            <a:ext cx="4654550" cy="6002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32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pic>
        <p:nvPicPr>
          <p:cNvPr id="52229" name="Picture 5" descr="Picture 014c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125" y="428625"/>
            <a:ext cx="4603750" cy="6000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5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pic>
        <p:nvPicPr>
          <p:cNvPr id="55301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446881"/>
            <a:ext cx="4699000" cy="5964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71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Public voices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2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248048"/>
            <a:ext cx="6984776" cy="656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7009" y="2276872"/>
            <a:ext cx="662473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93A299"/>
              </a:buClr>
              <a:buSzPct val="85000"/>
            </a:pPr>
            <a:r>
              <a:rPr lang="en-GB" sz="2600" i="1" dirty="0">
                <a:solidFill>
                  <a:srgbClr val="292934"/>
                </a:solidFill>
              </a:rPr>
              <a:t>“</a:t>
            </a:r>
            <a:r>
              <a:rPr lang="en-GB" sz="2600" i="1" dirty="0">
                <a:solidFill>
                  <a:srgbClr val="292934"/>
                </a:solidFill>
                <a:latin typeface="Linux Biolinum G" pitchFamily="2" charset="0"/>
                <a:ea typeface="Linux Biolinum G" pitchFamily="2" charset="0"/>
                <a:cs typeface="Linux Biolinum G" pitchFamily="2" charset="0"/>
              </a:rPr>
              <a:t>I was recently returning from Bristol Airport and driving out from the City Centre to the M32 I noticed the most beautifully planted grass verges, with wild flower meadow themes, they looked amazing. It is so lovely to see a Council that makes so much difference to normally very plain grassed areas.”</a:t>
            </a:r>
          </a:p>
        </p:txBody>
      </p:sp>
    </p:spTree>
    <p:extLst>
      <p:ext uri="{BB962C8B-B14F-4D97-AF65-F5344CB8AC3E}">
        <p14:creationId xmlns:p14="http://schemas.microsoft.com/office/powerpoint/2010/main" val="344587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248048"/>
            <a:ext cx="6984776" cy="656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7009" y="2276872"/>
            <a:ext cx="662473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en-GB" sz="2600" i="1" dirty="0">
                <a:solidFill>
                  <a:srgbClr val="564B3C"/>
                </a:solidFill>
                <a:latin typeface="Linux Biolinum G" pitchFamily="2" charset="0"/>
                <a:ea typeface="Linux Biolinum G" pitchFamily="2" charset="0"/>
                <a:cs typeface="Linux Biolinum G" pitchFamily="2" charset="0"/>
              </a:rPr>
              <a:t>“Dear parks and gardens, I wanted to let you know how much I have enjoyed the wild flowers that were planted along the embankment at the bottom of the M32. They have given me a lot of pleasure over the summer months and are still blooming now! I hope to see them again next year.”</a:t>
            </a:r>
          </a:p>
        </p:txBody>
      </p:sp>
    </p:spTree>
    <p:extLst>
      <p:ext uri="{BB962C8B-B14F-4D97-AF65-F5344CB8AC3E}">
        <p14:creationId xmlns:p14="http://schemas.microsoft.com/office/powerpoint/2010/main" val="415004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200" dirty="0" smtClean="0"/>
              <a:t>Meadow Bristol</a:t>
            </a:r>
            <a:br>
              <a:rPr lang="en-GB" sz="2200" dirty="0" smtClean="0"/>
            </a:br>
            <a:r>
              <a:rPr lang="en-GB" sz="2200" dirty="0" err="1" smtClean="0"/>
              <a:t>Startup</a:t>
            </a:r>
            <a:r>
              <a:rPr lang="en-GB" sz="2200" dirty="0" smtClean="0"/>
              <a:t>:</a:t>
            </a:r>
            <a:endParaRPr lang="en-GB" sz="2200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GB" sz="1700" dirty="0" smtClean="0"/>
              <a:t>Aims to enhance entrances to the city and benefit the pollinators.</a:t>
            </a:r>
          </a:p>
          <a:p>
            <a:r>
              <a:rPr lang="en-GB" sz="1700" dirty="0" smtClean="0"/>
              <a:t>First installation in 2011 sponsored by maintenance contractors – 2 sites, 1,600m²</a:t>
            </a:r>
            <a:endParaRPr lang="en-GB" dirty="0"/>
          </a:p>
          <a:p>
            <a:r>
              <a:rPr lang="en-GB" sz="1700" dirty="0" smtClean="0"/>
              <a:t>Urban </a:t>
            </a:r>
            <a:r>
              <a:rPr lang="en-GB" sz="1700" dirty="0"/>
              <a:t>Pollinator </a:t>
            </a:r>
            <a:r>
              <a:rPr lang="en-GB" sz="1700" dirty="0" smtClean="0"/>
              <a:t>Project </a:t>
            </a:r>
            <a:r>
              <a:rPr lang="en-GB" sz="1700" dirty="0"/>
              <a:t>adopted </a:t>
            </a:r>
            <a:r>
              <a:rPr lang="en-GB" sz="1700" dirty="0" smtClean="0"/>
              <a:t>installation technique.</a:t>
            </a:r>
            <a:endParaRPr lang="en-GB" sz="1700" dirty="0"/>
          </a:p>
          <a:p>
            <a:endParaRPr lang="en-GB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6" r="188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176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248048"/>
            <a:ext cx="6984776" cy="656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7009" y="2276872"/>
            <a:ext cx="66247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93A299"/>
              </a:buClr>
              <a:buSzPct val="85000"/>
            </a:pPr>
            <a:r>
              <a:rPr lang="en-GB" sz="2600" i="1" dirty="0">
                <a:solidFill>
                  <a:srgbClr val="564B3C"/>
                </a:solidFill>
              </a:rPr>
              <a:t>“</a:t>
            </a:r>
            <a:r>
              <a:rPr lang="en-GB" sz="2600" i="1" dirty="0">
                <a:solidFill>
                  <a:srgbClr val="564B3C"/>
                </a:solidFill>
                <a:latin typeface="Linux Biolinum G" pitchFamily="2" charset="0"/>
                <a:ea typeface="Linux Biolinum G" pitchFamily="2" charset="0"/>
                <a:cs typeface="Linux Biolinum G" pitchFamily="2" charset="0"/>
              </a:rPr>
              <a:t>I just wanted to say how much I have enjoyed the bank of flowers at  the start of the M32 going out of Bristol. I commute daily on the M32 and  the display of  colour has given real pleasure. I enjoy  formal planting too but this bank of flowers is an unusual sight.”</a:t>
            </a:r>
          </a:p>
        </p:txBody>
      </p:sp>
    </p:spTree>
    <p:extLst>
      <p:ext uri="{BB962C8B-B14F-4D97-AF65-F5344CB8AC3E}">
        <p14:creationId xmlns:p14="http://schemas.microsoft.com/office/powerpoint/2010/main" val="14340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248048"/>
            <a:ext cx="6984776" cy="656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7009" y="2276872"/>
            <a:ext cx="662473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93A299"/>
              </a:buClr>
              <a:buSzPct val="85000"/>
            </a:pPr>
            <a:r>
              <a:rPr lang="en-GB" sz="2600" i="1" dirty="0">
                <a:solidFill>
                  <a:srgbClr val="564B3C"/>
                </a:solidFill>
                <a:latin typeface="Linux Biolinum G" pitchFamily="2" charset="0"/>
                <a:ea typeface="Linux Biolinum G" pitchFamily="2" charset="0"/>
                <a:cs typeface="Linux Biolinum G" pitchFamily="2" charset="0"/>
              </a:rPr>
              <a:t>“I wanted to say how BRILLIANT are the wild-flower planting schemes along the ring road at </a:t>
            </a:r>
            <a:r>
              <a:rPr lang="en-GB" sz="2600" i="1" dirty="0" err="1">
                <a:solidFill>
                  <a:srgbClr val="564B3C"/>
                </a:solidFill>
                <a:latin typeface="Linux Biolinum G" pitchFamily="2" charset="0"/>
                <a:ea typeface="Linux Biolinum G" pitchFamily="2" charset="0"/>
                <a:cs typeface="Linux Biolinum G" pitchFamily="2" charset="0"/>
              </a:rPr>
              <a:t>Hengrove</a:t>
            </a:r>
            <a:r>
              <a:rPr lang="en-GB" sz="2600" i="1" dirty="0">
                <a:solidFill>
                  <a:srgbClr val="564B3C"/>
                </a:solidFill>
                <a:latin typeface="Linux Biolinum G" pitchFamily="2" charset="0"/>
                <a:ea typeface="Linux Biolinum G" pitchFamily="2" charset="0"/>
                <a:cs typeface="Linux Biolinum G" pitchFamily="2" charset="0"/>
              </a:rPr>
              <a:t> </a:t>
            </a:r>
            <a:r>
              <a:rPr lang="en-GB" sz="2600" i="1" dirty="0" err="1">
                <a:solidFill>
                  <a:srgbClr val="564B3C"/>
                </a:solidFill>
                <a:latin typeface="Linux Biolinum G" pitchFamily="2" charset="0"/>
                <a:ea typeface="Linux Biolinum G" pitchFamily="2" charset="0"/>
                <a:cs typeface="Linux Biolinum G" pitchFamily="2" charset="0"/>
              </a:rPr>
              <a:t>etc</a:t>
            </a:r>
            <a:r>
              <a:rPr lang="en-GB" sz="2600" i="1" dirty="0">
                <a:solidFill>
                  <a:srgbClr val="564B3C"/>
                </a:solidFill>
                <a:latin typeface="Linux Biolinum G" pitchFamily="2" charset="0"/>
                <a:ea typeface="Linux Biolinum G" pitchFamily="2" charset="0"/>
                <a:cs typeface="Linux Biolinum G" pitchFamily="2" charset="0"/>
              </a:rPr>
              <a:t> - they look amazing, and show how easy it is to brighten up an otherwise dull area - please repeat next year, or, better still, do more of them. Far more effective than 'formal' planting. Thank you.”</a:t>
            </a:r>
            <a:endParaRPr lang="en-GB" sz="2600" i="1" dirty="0">
              <a:solidFill>
                <a:srgbClr val="564B3C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48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42" y="323975"/>
            <a:ext cx="6759516" cy="635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31640" y="2933700"/>
            <a:ext cx="648072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smtClean="0"/>
              <a:t>Thank you for listening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7998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dirty="0" smtClean="0"/>
              <a:t>Meadow Bristol Now:</a:t>
            </a:r>
            <a:endParaRPr lang="en-GB" sz="22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1700" dirty="0" smtClean="0"/>
              <a:t>12,300m² on 80 sites divided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Annual 7,800m²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Perennial </a:t>
            </a:r>
            <a:r>
              <a:rPr lang="en-GB" sz="1600" dirty="0"/>
              <a:t>native 3,780m²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Perennial garden 522m²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Flowering lawn </a:t>
            </a:r>
            <a:r>
              <a:rPr lang="en-GB" sz="1600" dirty="0" smtClean="0"/>
              <a:t>265m²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74320"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9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dirty="0" smtClean="0"/>
              <a:t>Meadow Bristol Costs:</a:t>
            </a:r>
            <a:endParaRPr lang="en-GB" sz="2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1500" dirty="0"/>
              <a:t>Various funders</a:t>
            </a:r>
          </a:p>
          <a:p>
            <a:r>
              <a:rPr lang="en-GB" sz="1500" dirty="0" smtClean="0"/>
              <a:t>Prize</a:t>
            </a:r>
            <a:r>
              <a:rPr lang="en-GB" sz="1500" dirty="0"/>
              <a:t>: £2.20/m²</a:t>
            </a:r>
          </a:p>
          <a:p>
            <a:r>
              <a:rPr lang="en-GB" sz="1500" dirty="0"/>
              <a:t>Based on core </a:t>
            </a:r>
            <a:r>
              <a:rPr lang="en-GB" sz="1500" dirty="0" smtClean="0"/>
              <a:t>hour rates, </a:t>
            </a:r>
            <a:r>
              <a:rPr lang="en-GB" sz="1500" dirty="0"/>
              <a:t>including assessment and </a:t>
            </a:r>
            <a:r>
              <a:rPr lang="en-GB" sz="1500" dirty="0" smtClean="0"/>
              <a:t>materials.</a:t>
            </a:r>
            <a:endParaRPr lang="en-GB" sz="1500" dirty="0"/>
          </a:p>
          <a:p>
            <a:endParaRPr lang="en-GB" sz="15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r="142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426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Meadow Bristol: Seed</a:t>
            </a:r>
            <a:endParaRPr lang="en-GB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Annual garden mix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Perennial native mix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31" y="2564904"/>
            <a:ext cx="3932237" cy="2949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64904"/>
            <a:ext cx="3932238" cy="294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67544" y="5589240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4"/>
                </a:solidFill>
              </a:rPr>
              <a:t>Colourful and long flowering, used on high visibility sites.</a:t>
            </a:r>
            <a:endParaRPr lang="en-GB" sz="1600" dirty="0">
              <a:solidFill>
                <a:schemeClr val="accent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1531" y="5589239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dirty="0">
                <a:solidFill>
                  <a:srgbClr val="4C5A6A"/>
                </a:solidFill>
              </a:rPr>
              <a:t>H</a:t>
            </a:r>
            <a:r>
              <a:rPr lang="en-GB" sz="1600" dirty="0" smtClean="0">
                <a:solidFill>
                  <a:srgbClr val="4C5A6A"/>
                </a:solidFill>
              </a:rPr>
              <a:t>igh pollen and nectar count, </a:t>
            </a:r>
            <a:r>
              <a:rPr lang="en-GB" sz="1600" dirty="0">
                <a:solidFill>
                  <a:srgbClr val="4C5A6A"/>
                </a:solidFill>
              </a:rPr>
              <a:t>used </a:t>
            </a:r>
            <a:r>
              <a:rPr lang="en-GB" sz="1600" dirty="0" smtClean="0">
                <a:solidFill>
                  <a:srgbClr val="4C5A6A"/>
                </a:solidFill>
              </a:rPr>
              <a:t>on SNCI sites and for naturalistic look.</a:t>
            </a:r>
            <a:endParaRPr lang="en-GB" sz="1600" dirty="0">
              <a:solidFill>
                <a:srgbClr val="4C5A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0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Site selection 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Map assessment and site visits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Meadow Bristol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21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78499d3b-94a8-4059-8763-489d4400b14a" ContentTypeId="0x01010067EB80C5FE939D4A9B3D8BA62129B7F50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NRW Word Document" ma:contentTypeID="0x01010067EB80C5FE939D4A9B3D8BA62129B7F501001198C11E11A7CB40A990F68CEC9F4B59" ma:contentTypeVersion="16" ma:contentTypeDescription="" ma:contentTypeScope="" ma:versionID="713601efb3d94f988124bb110a335ffd">
  <xsd:schema xmlns:xsd="http://www.w3.org/2001/XMLSchema" xmlns:xs="http://www.w3.org/2001/XMLSchema" xmlns:p="http://schemas.microsoft.com/office/2006/metadata/properties" xmlns:ns2="9be56660-2c31-41ef-bc00-23e72f632f2a" targetNamespace="http://schemas.microsoft.com/office/2006/metadata/properties" ma:root="true" ma:fieldsID="6c9e6145f7cdd7a9076cfd7ab770448c" ns2:_="">
    <xsd:import namespace="9be56660-2c31-41ef-bc00-23e72f632f2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e56660-2c31-41ef-bc00-23e72f632f2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be56660-2c31-41ef-bc00-23e72f632f2a">ACCE-1896523731-19</_dlc_DocId>
    <_dlc_DocIdUrl xmlns="9be56660-2c31-41ef-bc00-23e72f632f2a">
      <Url>https://cyfoethnaturiolcymru.sharepoint.com/teams/are/commu/gi/_layouts/15/DocIdRedir.aspx?ID=ACCE-1896523731-19</Url>
      <Description>ACCE-1896523731-19</Description>
    </_dlc_DocIdUrl>
  </documentManagement>
</p:properties>
</file>

<file path=customXml/itemProps1.xml><?xml version="1.0" encoding="utf-8"?>
<ds:datastoreItem xmlns:ds="http://schemas.openxmlformats.org/officeDocument/2006/customXml" ds:itemID="{094EA6EC-C174-4274-93E1-5812223853B0}"/>
</file>

<file path=customXml/itemProps2.xml><?xml version="1.0" encoding="utf-8"?>
<ds:datastoreItem xmlns:ds="http://schemas.openxmlformats.org/officeDocument/2006/customXml" ds:itemID="{5A29A135-A937-4C97-B292-49E1DFD71EBD}"/>
</file>

<file path=customXml/itemProps3.xml><?xml version="1.0" encoding="utf-8"?>
<ds:datastoreItem xmlns:ds="http://schemas.openxmlformats.org/officeDocument/2006/customXml" ds:itemID="{F450E9D2-5718-4475-BEEA-9D8C37A1FD2E}"/>
</file>

<file path=customXml/itemProps4.xml><?xml version="1.0" encoding="utf-8"?>
<ds:datastoreItem xmlns:ds="http://schemas.openxmlformats.org/officeDocument/2006/customXml" ds:itemID="{0A30D9AB-ECCB-4238-85EF-4E400077BD21}"/>
</file>

<file path=customXml/itemProps5.xml><?xml version="1.0" encoding="utf-8"?>
<ds:datastoreItem xmlns:ds="http://schemas.openxmlformats.org/officeDocument/2006/customXml" ds:itemID="{086EED38-E9A1-48AB-ADFE-CAAE7D0C89B6}"/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1236</TotalTime>
  <Words>1182</Words>
  <Application>Microsoft Office PowerPoint</Application>
  <PresentationFormat>On-screen Show (4:3)</PresentationFormat>
  <Paragraphs>317</Paragraphs>
  <Slides>52</Slides>
  <Notes>50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Clarity</vt:lpstr>
      <vt:lpstr>Urban Meadows </vt:lpstr>
      <vt:lpstr>PowerPoint Presentation</vt:lpstr>
      <vt:lpstr>PowerPoint Presentation</vt:lpstr>
      <vt:lpstr>Meadow Bristol</vt:lpstr>
      <vt:lpstr>Meadow Bristol Startup:</vt:lpstr>
      <vt:lpstr>Meadow Bristol Now:</vt:lpstr>
      <vt:lpstr>Meadow Bristol Costs:</vt:lpstr>
      <vt:lpstr>Meadow Bristol: Seed</vt:lpstr>
      <vt:lpstr>Site selection </vt:lpstr>
      <vt:lpstr>Site selection</vt:lpstr>
      <vt:lpstr>Site selection</vt:lpstr>
      <vt:lpstr>installation</vt:lpstr>
      <vt:lpstr>Installation</vt:lpstr>
      <vt:lpstr>Installation </vt:lpstr>
      <vt:lpstr>Installation</vt:lpstr>
      <vt:lpstr>Installation</vt:lpstr>
      <vt:lpstr>Installation</vt:lpstr>
      <vt:lpstr>Installation</vt:lpstr>
      <vt:lpstr>Installation</vt:lpstr>
      <vt:lpstr>Installation</vt:lpstr>
      <vt:lpstr>maintenance</vt:lpstr>
      <vt:lpstr>Maintenance</vt:lpstr>
      <vt:lpstr>Maintenance</vt:lpstr>
      <vt:lpstr>Optional maintenance – weeding </vt:lpstr>
      <vt:lpstr>Optional maintenance – watering </vt:lpstr>
      <vt:lpstr>Optional maintenance – over seeding </vt:lpstr>
      <vt:lpstr>Trials</vt:lpstr>
      <vt:lpstr>Trials</vt:lpstr>
      <vt:lpstr>Trials</vt:lpstr>
      <vt:lpstr>Trials </vt:lpstr>
      <vt:lpstr>Trials</vt:lpstr>
      <vt:lpstr>Trials</vt:lpstr>
      <vt:lpstr>Trials </vt:lpstr>
      <vt:lpstr>Greater Bristol Pollinator Network (GBPN)</vt:lpstr>
      <vt:lpstr>GBPN</vt:lpstr>
      <vt:lpstr>PowerPoint Presentation</vt:lpstr>
      <vt:lpstr>12 months on the M32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voices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Bristol City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Teija Ahjokoski</dc:creator>
  <cp:lastModifiedBy>Teija Ahjokoski</cp:lastModifiedBy>
  <cp:revision>79</cp:revision>
  <cp:lastPrinted>2015-06-22T09:37:37Z</cp:lastPrinted>
  <dcterms:created xsi:type="dcterms:W3CDTF">2015-06-10T09:21:04Z</dcterms:created>
  <dcterms:modified xsi:type="dcterms:W3CDTF">2015-10-21T15:18:33Z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0x01010067EB80C5FE939D4A9B3D8BA62129B7F501001198C11E11A7CB40A990F68CEC9F4B59</vt:lpwstr>
  </property>
  <property fmtid="{D5CDD505-2E9C-101B-9397-08002B2CF9AE}" pid="3" name="_dlc_DocIdItemGuid">
    <vt:lpwstr>796711d7-fdbd-45df-a579-762d7db52214</vt:lpwstr>
  </property>
</Properties>
</file>