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s/slide4.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3.xml" ContentType="application/vnd.openxmlformats-officedocument.presentationml.slide+xml"/>
  <Override PartName="/ppt/slides/slide27.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0.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7.xml" ContentType="application/vnd.openxmlformats-officedocument.presentationml.notesSlide+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7.xml" ContentType="application/vnd.openxmlformats-officedocument.presentationml.notesSlide+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8.xml" ContentType="application/vnd.openxmlformats-officedocument.presentationml.notesSlide+xml"/>
  <Override PartName="/ppt/notesSlides/notesSlide12.xml" ContentType="application/vnd.openxmlformats-officedocument.presentationml.notesSlide+xml"/>
  <Override PartName="/ppt/notesSlides/notesSlide17.xml" ContentType="application/vnd.openxmlformats-officedocument.presentationml.notesSlide+xml"/>
  <Override PartName="/ppt/notesSlides/notesSlide3.xml" ContentType="application/vnd.openxmlformats-officedocument.presentationml.notesSlide+xml"/>
  <Override PartName="/ppt/notesSlides/notesSlide16.xml" ContentType="application/vnd.openxmlformats-officedocument.presentationml.notesSlide+xml"/>
  <Override PartName="/ppt/notesSlides/notesSlide13.xml" ContentType="application/vnd.openxmlformats-officedocument.presentationml.notesSlide+xml"/>
  <Override PartName="/ppt/notesSlides/notesSlide11.xml" ContentType="application/vnd.openxmlformats-officedocument.presentationml.notesSlide+xml"/>
  <Override PartName="/ppt/notesSlides/notesSlide14.xml" ContentType="application/vnd.openxmlformats-officedocument.presentationml.notesSlide+xml"/>
  <Override PartName="/ppt/notesSlides/notesSlide4.xml" ContentType="application/vnd.openxmlformats-officedocument.presentationml.notesSlide+xml"/>
  <Override PartName="/ppt/notesSlides/notesSlide15.xml" ContentType="application/vnd.openxmlformats-officedocument.presentationml.notesSlide+xml"/>
  <Override PartName="/ppt/notesSlides/notesSlide6.xml" ContentType="application/vnd.openxmlformats-officedocument.presentationml.notesSlide+xml"/>
  <Override PartName="/ppt/slideLayouts/slideLayout11.xml" ContentType="application/vnd.openxmlformats-officedocument.presentationml.slideLayou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notesSlides/notesSlide22.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8.xml" ContentType="application/vnd.openxmlformats-officedocument.presentationml.notesSlide+xml"/>
  <Override PartName="/ppt/notesSlides/notesSlide23.xml" ContentType="application/vnd.openxmlformats-officedocument.presentationml.notesSlide+xml"/>
  <Override PartName="/ppt/slideLayouts/slideLayout10.xml" ContentType="application/vnd.openxmlformats-officedocument.presentationml.slideLayout+xml"/>
  <Override PartName="/ppt/notesSlides/notesSlide9.xml" ContentType="application/vnd.openxmlformats-officedocument.presentationml.notesSlide+xml"/>
  <Override PartName="/ppt/slideLayouts/slideLayout9.xml" ContentType="application/vnd.openxmlformats-officedocument.presentationml.slideLayout+xml"/>
  <Override PartName="/ppt/slideLayouts/slideLayout5.xml" ContentType="application/vnd.openxmlformats-officedocument.presentationml.slideLayout+xml"/>
  <Override PartName="/ppt/slideLayouts/slideLayout8.xml" ContentType="application/vnd.openxmlformats-officedocument.presentationml.slideLayout+xml"/>
  <Override PartName="/ppt/notesSlides/notesSlide21.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4.xml" ContentType="application/vnd.openxmlformats-officedocument.customXml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5.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315" r:id="rId2"/>
    <p:sldId id="316" r:id="rId3"/>
    <p:sldId id="317" r:id="rId4"/>
    <p:sldId id="318" r:id="rId5"/>
    <p:sldId id="298" r:id="rId6"/>
    <p:sldId id="319" r:id="rId7"/>
    <p:sldId id="261" r:id="rId8"/>
    <p:sldId id="262" r:id="rId9"/>
    <p:sldId id="293" r:id="rId10"/>
    <p:sldId id="281" r:id="rId11"/>
    <p:sldId id="290" r:id="rId12"/>
    <p:sldId id="282" r:id="rId13"/>
    <p:sldId id="296" r:id="rId14"/>
    <p:sldId id="285" r:id="rId15"/>
    <p:sldId id="292" r:id="rId16"/>
    <p:sldId id="314" r:id="rId17"/>
    <p:sldId id="302" r:id="rId18"/>
    <p:sldId id="303" r:id="rId19"/>
    <p:sldId id="305" r:id="rId20"/>
    <p:sldId id="313" r:id="rId21"/>
    <p:sldId id="312" r:id="rId22"/>
    <p:sldId id="295" r:id="rId23"/>
    <p:sldId id="309" r:id="rId24"/>
    <p:sldId id="307" r:id="rId25"/>
    <p:sldId id="283" r:id="rId26"/>
    <p:sldId id="308" r:id="rId27"/>
    <p:sldId id="274" r:id="rId28"/>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1" d="100"/>
          <a:sy n="111" d="100"/>
        </p:scale>
        <p:origin x="-1614" y="-78"/>
      </p:cViewPr>
      <p:guideLst>
        <p:guide orient="horz" pos="2160"/>
        <p:guide pos="2880"/>
      </p:guideLst>
    </p:cSldViewPr>
  </p:slideViewPr>
  <p:notesTextViewPr>
    <p:cViewPr>
      <p:scale>
        <a:sx n="1" d="1"/>
        <a:sy n="1" d="1"/>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5.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38" Type="http://schemas.openxmlformats.org/officeDocument/2006/relationships/customXml" Target="../customXml/item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sz="1200" dirty="0"/>
              <a:t>NHS daily physical</a:t>
            </a:r>
            <a:r>
              <a:rPr lang="en-GB" sz="1200" baseline="0" dirty="0"/>
              <a:t> activity guidelines compared to physical activity levels on a Forest School day</a:t>
            </a:r>
            <a:endParaRPr lang="en-GB" sz="1200" dirty="0"/>
          </a:p>
        </c:rich>
      </c:tx>
      <c:overlay val="0"/>
    </c:title>
    <c:autoTitleDeleted val="0"/>
    <c:plotArea>
      <c:layout/>
      <c:barChart>
        <c:barDir val="col"/>
        <c:grouping val="clustered"/>
        <c:varyColors val="0"/>
        <c:ser>
          <c:idx val="0"/>
          <c:order val="0"/>
          <c:tx>
            <c:strRef>
              <c:f>Sheet1!$B$1</c:f>
              <c:strCache>
                <c:ptCount val="1"/>
                <c:pt idx="0">
                  <c:v>NHS Guidelines for Ages 5-18 Years </c:v>
                </c:pt>
              </c:strCache>
            </c:strRef>
          </c:tx>
          <c:invertIfNegative val="0"/>
          <c:cat>
            <c:strRef>
              <c:f>Sheet1!$A$2</c:f>
              <c:strCache>
                <c:ptCount val="1"/>
                <c:pt idx="0">
                  <c:v>Physical Activity (Minutes)</c:v>
                </c:pt>
              </c:strCache>
            </c:strRef>
          </c:cat>
          <c:val>
            <c:numRef>
              <c:f>Sheet1!$B$2</c:f>
              <c:numCache>
                <c:formatCode>General</c:formatCode>
                <c:ptCount val="1"/>
                <c:pt idx="0">
                  <c:v>60</c:v>
                </c:pt>
              </c:numCache>
            </c:numRef>
          </c:val>
        </c:ser>
        <c:ser>
          <c:idx val="1"/>
          <c:order val="1"/>
          <c:tx>
            <c:strRef>
              <c:f>Sheet1!$C$1</c:f>
              <c:strCache>
                <c:ptCount val="1"/>
                <c:pt idx="0">
                  <c:v>Forest School Day</c:v>
                </c:pt>
              </c:strCache>
            </c:strRef>
          </c:tx>
          <c:invertIfNegative val="0"/>
          <c:cat>
            <c:strRef>
              <c:f>Sheet1!$A$2</c:f>
              <c:strCache>
                <c:ptCount val="1"/>
                <c:pt idx="0">
                  <c:v>Physical Activity (Minutes)</c:v>
                </c:pt>
              </c:strCache>
            </c:strRef>
          </c:cat>
          <c:val>
            <c:numRef>
              <c:f>Sheet1!$C$2</c:f>
              <c:numCache>
                <c:formatCode>General</c:formatCode>
                <c:ptCount val="1"/>
                <c:pt idx="0">
                  <c:v>197</c:v>
                </c:pt>
              </c:numCache>
            </c:numRef>
          </c:val>
        </c:ser>
        <c:dLbls>
          <c:showLegendKey val="0"/>
          <c:showVal val="0"/>
          <c:showCatName val="0"/>
          <c:showSerName val="0"/>
          <c:showPercent val="0"/>
          <c:showBubbleSize val="0"/>
        </c:dLbls>
        <c:gapWidth val="150"/>
        <c:axId val="69443584"/>
        <c:axId val="69445120"/>
      </c:barChart>
      <c:catAx>
        <c:axId val="69443584"/>
        <c:scaling>
          <c:orientation val="minMax"/>
        </c:scaling>
        <c:delete val="0"/>
        <c:axPos val="b"/>
        <c:majorTickMark val="none"/>
        <c:minorTickMark val="none"/>
        <c:tickLblPos val="nextTo"/>
        <c:crossAx val="69445120"/>
        <c:crosses val="autoZero"/>
        <c:auto val="1"/>
        <c:lblAlgn val="ctr"/>
        <c:lblOffset val="100"/>
        <c:noMultiLvlLbl val="0"/>
      </c:catAx>
      <c:valAx>
        <c:axId val="69445120"/>
        <c:scaling>
          <c:orientation val="minMax"/>
        </c:scaling>
        <c:delete val="0"/>
        <c:axPos val="l"/>
        <c:majorGridlines/>
        <c:numFmt formatCode="General" sourceLinked="1"/>
        <c:majorTickMark val="none"/>
        <c:minorTickMark val="none"/>
        <c:tickLblPos val="nextTo"/>
        <c:crossAx val="69443584"/>
        <c:crosses val="autoZero"/>
        <c:crossBetween val="between"/>
      </c:valAx>
      <c:spPr>
        <a:ln>
          <a:noFill/>
        </a:ln>
      </c:spPr>
    </c:plotArea>
    <c:legend>
      <c:legendPos val="r"/>
      <c:overlay val="0"/>
    </c:legend>
    <c:plotVisOnly val="1"/>
    <c:dispBlanksAs val="gap"/>
    <c:showDLblsOverMax val="0"/>
  </c:chart>
  <c:spPr>
    <a:ln>
      <a:noFill/>
    </a:ln>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5D1F7FCC-9254-414F-9599-0B72C39D8441}" type="datetimeFigureOut">
              <a:rPr lang="en-GB" smtClean="0"/>
              <a:t>21/10/2015</a:t>
            </a:fld>
            <a:endParaRPr lang="en-GB" dirty="0"/>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25DCB3BB-64D5-48ED-AFA3-01C812D77431}" type="slidenum">
              <a:rPr lang="en-GB" smtClean="0"/>
              <a:t>‹#›</a:t>
            </a:fld>
            <a:endParaRPr lang="en-GB" dirty="0"/>
          </a:p>
        </p:txBody>
      </p:sp>
    </p:spTree>
    <p:extLst>
      <p:ext uri="{BB962C8B-B14F-4D97-AF65-F5344CB8AC3E}">
        <p14:creationId xmlns:p14="http://schemas.microsoft.com/office/powerpoint/2010/main" val="37069433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347510DA-65EB-4ACC-8A87-35BFD6A4C65D}" type="datetimeFigureOut">
              <a:rPr lang="en-GB" smtClean="0"/>
              <a:t>21/10/2015</a:t>
            </a:fld>
            <a:endParaRPr lang="en-GB"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B7674604-10D8-4C79-AA94-25EC7BFDCD08}" type="slidenum">
              <a:rPr lang="en-GB" smtClean="0"/>
              <a:t>‹#›</a:t>
            </a:fld>
            <a:endParaRPr lang="en-GB" dirty="0"/>
          </a:p>
        </p:txBody>
      </p:sp>
    </p:spTree>
    <p:extLst>
      <p:ext uri="{BB962C8B-B14F-4D97-AF65-F5344CB8AC3E}">
        <p14:creationId xmlns:p14="http://schemas.microsoft.com/office/powerpoint/2010/main" val="2872065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674604-10D8-4C79-AA94-25EC7BFDCD08}" type="slidenum">
              <a:rPr lang="en-GB" smtClean="0"/>
              <a:t>1</a:t>
            </a:fld>
            <a:endParaRPr lang="en-GB" dirty="0"/>
          </a:p>
        </p:txBody>
      </p:sp>
    </p:spTree>
    <p:extLst>
      <p:ext uri="{BB962C8B-B14F-4D97-AF65-F5344CB8AC3E}">
        <p14:creationId xmlns:p14="http://schemas.microsoft.com/office/powerpoint/2010/main" val="2920528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674604-10D8-4C79-AA94-25EC7BFDCD08}" type="slidenum">
              <a:rPr lang="en-GB" smtClean="0"/>
              <a:t>10</a:t>
            </a:fld>
            <a:endParaRPr lang="en-GB" dirty="0"/>
          </a:p>
        </p:txBody>
      </p:sp>
    </p:spTree>
    <p:extLst>
      <p:ext uri="{BB962C8B-B14F-4D97-AF65-F5344CB8AC3E}">
        <p14:creationId xmlns:p14="http://schemas.microsoft.com/office/powerpoint/2010/main" val="4165717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674604-10D8-4C79-AA94-25EC7BFDCD08}" type="slidenum">
              <a:rPr lang="en-GB" smtClean="0"/>
              <a:t>11</a:t>
            </a:fld>
            <a:endParaRPr lang="en-GB" dirty="0"/>
          </a:p>
        </p:txBody>
      </p:sp>
    </p:spTree>
    <p:extLst>
      <p:ext uri="{BB962C8B-B14F-4D97-AF65-F5344CB8AC3E}">
        <p14:creationId xmlns:p14="http://schemas.microsoft.com/office/powerpoint/2010/main" val="2744248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AIMS</a:t>
            </a:r>
            <a:endParaRPr lang="en-GB" dirty="0"/>
          </a:p>
        </p:txBody>
      </p:sp>
      <p:sp>
        <p:nvSpPr>
          <p:cNvPr id="4" name="Slide Number Placeholder 3"/>
          <p:cNvSpPr>
            <a:spLocks noGrp="1"/>
          </p:cNvSpPr>
          <p:nvPr>
            <p:ph type="sldNum" sz="quarter" idx="10"/>
          </p:nvPr>
        </p:nvSpPr>
        <p:spPr/>
        <p:txBody>
          <a:bodyPr/>
          <a:lstStyle/>
          <a:p>
            <a:fld id="{B7674604-10D8-4C79-AA94-25EC7BFDCD08}" type="slidenum">
              <a:rPr lang="en-GB" smtClean="0"/>
              <a:t>12</a:t>
            </a:fld>
            <a:endParaRPr lang="en-GB" dirty="0"/>
          </a:p>
        </p:txBody>
      </p:sp>
    </p:spTree>
    <p:extLst>
      <p:ext uri="{BB962C8B-B14F-4D97-AF65-F5344CB8AC3E}">
        <p14:creationId xmlns:p14="http://schemas.microsoft.com/office/powerpoint/2010/main" val="1724815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Reduce pressure on the National Health Service</a:t>
            </a:r>
          </a:p>
          <a:p>
            <a:r>
              <a:rPr lang="en-GB" dirty="0" smtClean="0"/>
              <a:t>Enable self management of chronic conditions</a:t>
            </a:r>
          </a:p>
          <a:p>
            <a:r>
              <a:rPr lang="en-GB" dirty="0" smtClean="0"/>
              <a:t>Provide a range of opportunities to engage in activity that supports and promotes wellbeing</a:t>
            </a:r>
          </a:p>
          <a:p>
            <a:r>
              <a:rPr lang="en-GB" dirty="0" smtClean="0"/>
              <a:t>Deliver cost effective, evidence based products</a:t>
            </a:r>
          </a:p>
          <a:p>
            <a:r>
              <a:rPr lang="en-GB" dirty="0" smtClean="0"/>
              <a:t>Become a commissionable service</a:t>
            </a:r>
          </a:p>
          <a:p>
            <a:endParaRPr lang="en-GB" dirty="0"/>
          </a:p>
        </p:txBody>
      </p:sp>
      <p:sp>
        <p:nvSpPr>
          <p:cNvPr id="4" name="Slide Number Placeholder 3"/>
          <p:cNvSpPr>
            <a:spLocks noGrp="1"/>
          </p:cNvSpPr>
          <p:nvPr>
            <p:ph type="sldNum" sz="quarter" idx="10"/>
          </p:nvPr>
        </p:nvSpPr>
        <p:spPr/>
        <p:txBody>
          <a:bodyPr/>
          <a:lstStyle/>
          <a:p>
            <a:fld id="{B7674604-10D8-4C79-AA94-25EC7BFDCD08}" type="slidenum">
              <a:rPr lang="en-GB" smtClean="0"/>
              <a:t>13</a:t>
            </a:fld>
            <a:endParaRPr lang="en-GB" dirty="0"/>
          </a:p>
        </p:txBody>
      </p:sp>
    </p:spTree>
    <p:extLst>
      <p:ext uri="{BB962C8B-B14F-4D97-AF65-F5344CB8AC3E}">
        <p14:creationId xmlns:p14="http://schemas.microsoft.com/office/powerpoint/2010/main" val="781299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674604-10D8-4C79-AA94-25EC7BFDCD08}" type="slidenum">
              <a:rPr lang="en-GB" smtClean="0"/>
              <a:t>14</a:t>
            </a:fld>
            <a:endParaRPr lang="en-GB" dirty="0"/>
          </a:p>
        </p:txBody>
      </p:sp>
    </p:spTree>
    <p:extLst>
      <p:ext uri="{BB962C8B-B14F-4D97-AF65-F5344CB8AC3E}">
        <p14:creationId xmlns:p14="http://schemas.microsoft.com/office/powerpoint/2010/main" val="2949308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674604-10D8-4C79-AA94-25EC7BFDCD08}" type="slidenum">
              <a:rPr lang="en-GB" smtClean="0"/>
              <a:t>15</a:t>
            </a:fld>
            <a:endParaRPr lang="en-GB" dirty="0"/>
          </a:p>
        </p:txBody>
      </p:sp>
    </p:spTree>
    <p:extLst>
      <p:ext uri="{BB962C8B-B14F-4D97-AF65-F5344CB8AC3E}">
        <p14:creationId xmlns:p14="http://schemas.microsoft.com/office/powerpoint/2010/main" val="23549189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674604-10D8-4C79-AA94-25EC7BFDCD08}" type="slidenum">
              <a:rPr lang="en-GB" smtClean="0"/>
              <a:t>16</a:t>
            </a:fld>
            <a:endParaRPr lang="en-GB" dirty="0"/>
          </a:p>
        </p:txBody>
      </p:sp>
    </p:spTree>
    <p:extLst>
      <p:ext uri="{BB962C8B-B14F-4D97-AF65-F5344CB8AC3E}">
        <p14:creationId xmlns:p14="http://schemas.microsoft.com/office/powerpoint/2010/main" val="62784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674604-10D8-4C79-AA94-25EC7BFDCD08}" type="slidenum">
              <a:rPr lang="en-GB" smtClean="0"/>
              <a:t>17</a:t>
            </a:fld>
            <a:endParaRPr lang="en-GB" dirty="0"/>
          </a:p>
        </p:txBody>
      </p:sp>
    </p:spTree>
    <p:extLst>
      <p:ext uri="{BB962C8B-B14F-4D97-AF65-F5344CB8AC3E}">
        <p14:creationId xmlns:p14="http://schemas.microsoft.com/office/powerpoint/2010/main" val="3498521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674604-10D8-4C79-AA94-25EC7BFDCD08}" type="slidenum">
              <a:rPr lang="en-GB" smtClean="0"/>
              <a:t>18</a:t>
            </a:fld>
            <a:endParaRPr lang="en-GB" dirty="0"/>
          </a:p>
        </p:txBody>
      </p:sp>
    </p:spTree>
    <p:extLst>
      <p:ext uri="{BB962C8B-B14F-4D97-AF65-F5344CB8AC3E}">
        <p14:creationId xmlns:p14="http://schemas.microsoft.com/office/powerpoint/2010/main" val="1731746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674604-10D8-4C79-AA94-25EC7BFDCD08}" type="slidenum">
              <a:rPr lang="en-GB" smtClean="0"/>
              <a:t>19</a:t>
            </a:fld>
            <a:endParaRPr lang="en-GB" dirty="0"/>
          </a:p>
        </p:txBody>
      </p:sp>
    </p:spTree>
    <p:extLst>
      <p:ext uri="{BB962C8B-B14F-4D97-AF65-F5344CB8AC3E}">
        <p14:creationId xmlns:p14="http://schemas.microsoft.com/office/powerpoint/2010/main" val="2560201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674604-10D8-4C79-AA94-25EC7BFDCD08}" type="slidenum">
              <a:rPr lang="en-GB" smtClean="0"/>
              <a:t>2</a:t>
            </a:fld>
            <a:endParaRPr lang="en-GB" dirty="0"/>
          </a:p>
        </p:txBody>
      </p:sp>
    </p:spTree>
    <p:extLst>
      <p:ext uri="{BB962C8B-B14F-4D97-AF65-F5344CB8AC3E}">
        <p14:creationId xmlns:p14="http://schemas.microsoft.com/office/powerpoint/2010/main" val="694098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674604-10D8-4C79-AA94-25EC7BFDCD08}" type="slidenum">
              <a:rPr lang="en-GB" smtClean="0"/>
              <a:t>20</a:t>
            </a:fld>
            <a:endParaRPr lang="en-GB" dirty="0"/>
          </a:p>
        </p:txBody>
      </p:sp>
    </p:spTree>
    <p:extLst>
      <p:ext uri="{BB962C8B-B14F-4D97-AF65-F5344CB8AC3E}">
        <p14:creationId xmlns:p14="http://schemas.microsoft.com/office/powerpoint/2010/main" val="23766119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674604-10D8-4C79-AA94-25EC7BFDCD08}" type="slidenum">
              <a:rPr lang="en-GB" smtClean="0"/>
              <a:t>21</a:t>
            </a:fld>
            <a:endParaRPr lang="en-GB" dirty="0"/>
          </a:p>
        </p:txBody>
      </p:sp>
    </p:spTree>
    <p:extLst>
      <p:ext uri="{BB962C8B-B14F-4D97-AF65-F5344CB8AC3E}">
        <p14:creationId xmlns:p14="http://schemas.microsoft.com/office/powerpoint/2010/main" val="910461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REACT, A2N, Natural Choices, natural connections</a:t>
            </a:r>
            <a:endParaRPr lang="en-GB" dirty="0"/>
          </a:p>
        </p:txBody>
      </p:sp>
      <p:sp>
        <p:nvSpPr>
          <p:cNvPr id="4" name="Slide Number Placeholder 3"/>
          <p:cNvSpPr>
            <a:spLocks noGrp="1"/>
          </p:cNvSpPr>
          <p:nvPr>
            <p:ph type="sldNum" sz="quarter" idx="10"/>
          </p:nvPr>
        </p:nvSpPr>
        <p:spPr/>
        <p:txBody>
          <a:bodyPr/>
          <a:lstStyle/>
          <a:p>
            <a:fld id="{B7674604-10D8-4C79-AA94-25EC7BFDCD08}" type="slidenum">
              <a:rPr lang="en-GB" smtClean="0"/>
              <a:t>22</a:t>
            </a:fld>
            <a:endParaRPr lang="en-GB" dirty="0"/>
          </a:p>
        </p:txBody>
      </p:sp>
    </p:spTree>
    <p:extLst>
      <p:ext uri="{BB962C8B-B14F-4D97-AF65-F5344CB8AC3E}">
        <p14:creationId xmlns:p14="http://schemas.microsoft.com/office/powerpoint/2010/main" val="17454445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674604-10D8-4C79-AA94-25EC7BFDCD08}" type="slidenum">
              <a:rPr lang="en-GB" smtClean="0"/>
              <a:t>23</a:t>
            </a:fld>
            <a:endParaRPr lang="en-GB" dirty="0"/>
          </a:p>
        </p:txBody>
      </p:sp>
    </p:spTree>
    <p:extLst>
      <p:ext uri="{BB962C8B-B14F-4D97-AF65-F5344CB8AC3E}">
        <p14:creationId xmlns:p14="http://schemas.microsoft.com/office/powerpoint/2010/main" val="3486273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674604-10D8-4C79-AA94-25EC7BFDCD08}" type="slidenum">
              <a:rPr lang="en-GB" smtClean="0"/>
              <a:t>24</a:t>
            </a:fld>
            <a:endParaRPr lang="en-GB" dirty="0"/>
          </a:p>
        </p:txBody>
      </p:sp>
    </p:spTree>
    <p:extLst>
      <p:ext uri="{BB962C8B-B14F-4D97-AF65-F5344CB8AC3E}">
        <p14:creationId xmlns:p14="http://schemas.microsoft.com/office/powerpoint/2010/main" val="1238126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674604-10D8-4C79-AA94-25EC7BFDCD08}" type="slidenum">
              <a:rPr lang="en-GB" smtClean="0"/>
              <a:t>25</a:t>
            </a:fld>
            <a:endParaRPr lang="en-GB" dirty="0"/>
          </a:p>
        </p:txBody>
      </p:sp>
    </p:spTree>
    <p:extLst>
      <p:ext uri="{BB962C8B-B14F-4D97-AF65-F5344CB8AC3E}">
        <p14:creationId xmlns:p14="http://schemas.microsoft.com/office/powerpoint/2010/main" val="27036285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674604-10D8-4C79-AA94-25EC7BFDCD08}" type="slidenum">
              <a:rPr lang="en-GB" smtClean="0"/>
              <a:t>26</a:t>
            </a:fld>
            <a:endParaRPr lang="en-GB" dirty="0"/>
          </a:p>
        </p:txBody>
      </p:sp>
    </p:spTree>
    <p:extLst>
      <p:ext uri="{BB962C8B-B14F-4D97-AF65-F5344CB8AC3E}">
        <p14:creationId xmlns:p14="http://schemas.microsoft.com/office/powerpoint/2010/main" val="35933010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674604-10D8-4C79-AA94-25EC7BFDCD08}" type="slidenum">
              <a:rPr lang="en-GB" smtClean="0"/>
              <a:t>27</a:t>
            </a:fld>
            <a:endParaRPr lang="en-GB" dirty="0"/>
          </a:p>
        </p:txBody>
      </p:sp>
    </p:spTree>
    <p:extLst>
      <p:ext uri="{BB962C8B-B14F-4D97-AF65-F5344CB8AC3E}">
        <p14:creationId xmlns:p14="http://schemas.microsoft.com/office/powerpoint/2010/main" val="2482283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674604-10D8-4C79-AA94-25EC7BFDCD08}" type="slidenum">
              <a:rPr lang="en-GB" smtClean="0"/>
              <a:t>3</a:t>
            </a:fld>
            <a:endParaRPr lang="en-GB" dirty="0"/>
          </a:p>
        </p:txBody>
      </p:sp>
    </p:spTree>
    <p:extLst>
      <p:ext uri="{BB962C8B-B14F-4D97-AF65-F5344CB8AC3E}">
        <p14:creationId xmlns:p14="http://schemas.microsoft.com/office/powerpoint/2010/main" val="1265801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674604-10D8-4C79-AA94-25EC7BFDCD08}" type="slidenum">
              <a:rPr lang="en-GB" smtClean="0"/>
              <a:t>4</a:t>
            </a:fld>
            <a:endParaRPr lang="en-GB" dirty="0"/>
          </a:p>
        </p:txBody>
      </p:sp>
    </p:spTree>
    <p:extLst>
      <p:ext uri="{BB962C8B-B14F-4D97-AF65-F5344CB8AC3E}">
        <p14:creationId xmlns:p14="http://schemas.microsoft.com/office/powerpoint/2010/main" val="3211559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 first official acknowledgment of the need for a Park in the East End of London came in the 1839 Annual Report of the Registrar General of Births, Deaths and Marriages. Recording a mortality rate far higher than for the rest of London, brought about by massive overcrowding, insanitary conditions and polluted air.</a:t>
            </a:r>
          </a:p>
          <a:p>
            <a:r>
              <a:rPr lang="en-GB" dirty="0" smtClean="0"/>
              <a:t>He wrote </a:t>
            </a:r>
            <a:endParaRPr lang="en-GB" dirty="0"/>
          </a:p>
        </p:txBody>
      </p:sp>
      <p:sp>
        <p:nvSpPr>
          <p:cNvPr id="4" name="Slide Number Placeholder 3"/>
          <p:cNvSpPr>
            <a:spLocks noGrp="1"/>
          </p:cNvSpPr>
          <p:nvPr>
            <p:ph type="sldNum" sz="quarter" idx="10"/>
          </p:nvPr>
        </p:nvSpPr>
        <p:spPr/>
        <p:txBody>
          <a:bodyPr/>
          <a:lstStyle/>
          <a:p>
            <a:fld id="{0A68664F-3E9C-494A-96F4-C3C5514F28F3}" type="slidenum">
              <a:rPr lang="en-GB" smtClean="0"/>
              <a:pPr/>
              <a:t>5</a:t>
            </a:fld>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674604-10D8-4C79-AA94-25EC7BFDCD08}" type="slidenum">
              <a:rPr lang="en-GB" smtClean="0"/>
              <a:t>6</a:t>
            </a:fld>
            <a:endParaRPr lang="en-GB" dirty="0"/>
          </a:p>
        </p:txBody>
      </p:sp>
    </p:spTree>
    <p:extLst>
      <p:ext uri="{BB962C8B-B14F-4D97-AF65-F5344CB8AC3E}">
        <p14:creationId xmlns:p14="http://schemas.microsoft.com/office/powerpoint/2010/main" val="2273710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Core</a:t>
            </a:r>
            <a:r>
              <a:rPr lang="en-GB" baseline="0" dirty="0" smtClean="0"/>
              <a:t> partnership - 7 LAs, NE, FC, EA</a:t>
            </a:r>
          </a:p>
          <a:p>
            <a:r>
              <a:rPr lang="en-GB" baseline="0" dirty="0" smtClean="0"/>
              <a:t>Area expanded over the years – from 923 to 1,370 km2</a:t>
            </a:r>
          </a:p>
          <a:p>
            <a:r>
              <a:rPr lang="en-GB" baseline="0" dirty="0" smtClean="0"/>
              <a:t>Now home to 1.7 million people</a:t>
            </a:r>
          </a:p>
          <a:p>
            <a:endParaRPr lang="en-GB" baseline="0" dirty="0" smtClean="0"/>
          </a:p>
          <a:p>
            <a:r>
              <a:rPr lang="en-GB" sz="1200" b="0" i="0" u="none" strike="noStrike" kern="1200" baseline="0" dirty="0" smtClean="0">
                <a:solidFill>
                  <a:schemeClr val="tx1"/>
                </a:solidFill>
                <a:latin typeface="+mn-lt"/>
                <a:ea typeface="+mn-ea"/>
                <a:cs typeface="+mn-cs"/>
              </a:rPr>
              <a:t>2 of the top 5 most deprived districts in the country</a:t>
            </a:r>
          </a:p>
          <a:p>
            <a:r>
              <a:rPr lang="en-GB" sz="1200" b="0" i="0" u="none" strike="noStrike" kern="1200" baseline="0" dirty="0" smtClean="0">
                <a:solidFill>
                  <a:schemeClr val="tx1"/>
                </a:solidFill>
                <a:latin typeface="+mn-lt"/>
                <a:ea typeface="+mn-ea"/>
                <a:cs typeface="+mn-cs"/>
              </a:rPr>
              <a:t>17 of England’s top 40 most deprived Super Output Areas</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Per km2, 74% more derelict, underused or neglected land than the North West average</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20% urban, compared to the national average of 5%</a:t>
            </a:r>
          </a:p>
        </p:txBody>
      </p:sp>
      <p:sp>
        <p:nvSpPr>
          <p:cNvPr id="4" name="Slide Number Placeholder 3"/>
          <p:cNvSpPr>
            <a:spLocks noGrp="1"/>
          </p:cNvSpPr>
          <p:nvPr>
            <p:ph type="sldNum" sz="quarter" idx="10"/>
          </p:nvPr>
        </p:nvSpPr>
        <p:spPr/>
        <p:txBody>
          <a:bodyPr/>
          <a:lstStyle/>
          <a:p>
            <a:fld id="{C45D7DD7-AC06-4494-81B4-165F47B95E1B}" type="slidenum">
              <a:rPr lang="en-GB" smtClean="0"/>
              <a:pPr/>
              <a:t>7</a:t>
            </a:fld>
            <a:endParaRPr lang="en-GB" dirty="0"/>
          </a:p>
        </p:txBody>
      </p:sp>
    </p:spTree>
    <p:extLst>
      <p:ext uri="{BB962C8B-B14F-4D97-AF65-F5344CB8AC3E}">
        <p14:creationId xmlns:p14="http://schemas.microsoft.com/office/powerpoint/2010/main" val="1770312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Continue</a:t>
            </a:r>
            <a:r>
              <a:rPr lang="en-GB" baseline="0" dirty="0" smtClean="0"/>
              <a:t> to plant trees and woodlands – target of 20% across the area (equiv to 15,000 ha)</a:t>
            </a:r>
          </a:p>
          <a:p>
            <a:r>
              <a:rPr lang="en-GB" baseline="0" dirty="0" smtClean="0"/>
              <a:t>Ambitious target – reflects regional and national aspirations</a:t>
            </a:r>
          </a:p>
          <a:p>
            <a:r>
              <a:rPr lang="en-GB" baseline="0" dirty="0" smtClean="0"/>
              <a:t>NW Forestry Framework = radically increase tree planting and double woodland cover by 2050</a:t>
            </a:r>
          </a:p>
          <a:p>
            <a:r>
              <a:rPr lang="en-GB" baseline="0" dirty="0" smtClean="0"/>
              <a:t>National = expand from 10 to 15% by 2060 – Independent Panel on Forestry (2012), Natural Environment White Paper (2011), Read report (2009) on role of UK forests in combatting climate change</a:t>
            </a:r>
          </a:p>
          <a:p>
            <a:r>
              <a:rPr lang="en-GB" baseline="0" dirty="0" smtClean="0"/>
              <a:t>Government Forestry and Woodlands Policy Statement (2013) = less ambitious 12% by 2060</a:t>
            </a:r>
          </a:p>
          <a:p>
            <a:endParaRPr lang="en-GB" baseline="0" dirty="0" smtClean="0"/>
          </a:p>
          <a:p>
            <a:r>
              <a:rPr lang="en-GB" baseline="0" dirty="0" smtClean="0"/>
              <a:t>Increasingly urban planting </a:t>
            </a:r>
          </a:p>
          <a:p>
            <a:r>
              <a:rPr lang="en-GB" baseline="0" dirty="0" smtClean="0"/>
              <a:t>Originally urban areas were excluded</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But here where many of the benefits are felt – e.g relating to cc, health, etc</a:t>
            </a:r>
          </a:p>
          <a:p>
            <a:endParaRPr lang="en-GB" baseline="0" dirty="0" smtClean="0"/>
          </a:p>
          <a:p>
            <a:r>
              <a:rPr lang="en-GB" baseline="0" dirty="0" smtClean="0"/>
              <a:t>Management of the maturing woodland resource also important – to achieve benefits</a:t>
            </a:r>
            <a:endParaRPr lang="en-GB" dirty="0"/>
          </a:p>
        </p:txBody>
      </p:sp>
      <p:sp>
        <p:nvSpPr>
          <p:cNvPr id="4" name="Slide Number Placeholder 3"/>
          <p:cNvSpPr>
            <a:spLocks noGrp="1"/>
          </p:cNvSpPr>
          <p:nvPr>
            <p:ph type="sldNum" sz="quarter" idx="10"/>
          </p:nvPr>
        </p:nvSpPr>
        <p:spPr/>
        <p:txBody>
          <a:bodyPr/>
          <a:lstStyle/>
          <a:p>
            <a:fld id="{C45D7DD7-AC06-4494-81B4-165F47B95E1B}" type="slidenum">
              <a:rPr lang="en-GB" smtClean="0"/>
              <a:pPr/>
              <a:t>8</a:t>
            </a:fld>
            <a:endParaRPr lang="en-GB" dirty="0"/>
          </a:p>
        </p:txBody>
      </p:sp>
    </p:spTree>
    <p:extLst>
      <p:ext uri="{BB962C8B-B14F-4D97-AF65-F5344CB8AC3E}">
        <p14:creationId xmlns:p14="http://schemas.microsoft.com/office/powerpoint/2010/main" val="3081241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674604-10D8-4C79-AA94-25EC7BFDCD08}" type="slidenum">
              <a:rPr lang="en-GB" smtClean="0"/>
              <a:t>9</a:t>
            </a:fld>
            <a:endParaRPr lang="en-GB" dirty="0"/>
          </a:p>
        </p:txBody>
      </p:sp>
    </p:spTree>
    <p:extLst>
      <p:ext uri="{BB962C8B-B14F-4D97-AF65-F5344CB8AC3E}">
        <p14:creationId xmlns:p14="http://schemas.microsoft.com/office/powerpoint/2010/main" val="895920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324C27B-4D26-4B50-BE8E-68645E2672D2}" type="datetimeFigureOut">
              <a:rPr lang="en-GB" smtClean="0"/>
              <a:t>21/10/2015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EA8EB01-CEDB-4F5C-9A4B-60F06B55AF23}" type="slidenum">
              <a:rPr lang="en-GB" smtClean="0"/>
              <a:t>‹#›</a:t>
            </a:fld>
            <a:endParaRPr lang="en-GB" dirty="0"/>
          </a:p>
        </p:txBody>
      </p:sp>
    </p:spTree>
    <p:extLst>
      <p:ext uri="{BB962C8B-B14F-4D97-AF65-F5344CB8AC3E}">
        <p14:creationId xmlns:p14="http://schemas.microsoft.com/office/powerpoint/2010/main" val="4236144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324C27B-4D26-4B50-BE8E-68645E2672D2}" type="datetimeFigureOut">
              <a:rPr lang="en-GB" smtClean="0"/>
              <a:t>21/10/2015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EA8EB01-CEDB-4F5C-9A4B-60F06B55AF23}" type="slidenum">
              <a:rPr lang="en-GB" smtClean="0"/>
              <a:t>‹#›</a:t>
            </a:fld>
            <a:endParaRPr lang="en-GB" dirty="0"/>
          </a:p>
        </p:txBody>
      </p:sp>
    </p:spTree>
    <p:extLst>
      <p:ext uri="{BB962C8B-B14F-4D97-AF65-F5344CB8AC3E}">
        <p14:creationId xmlns:p14="http://schemas.microsoft.com/office/powerpoint/2010/main" val="3601517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324C27B-4D26-4B50-BE8E-68645E2672D2}" type="datetimeFigureOut">
              <a:rPr lang="en-GB" smtClean="0"/>
              <a:t>21/10/2015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EA8EB01-CEDB-4F5C-9A4B-60F06B55AF23}" type="slidenum">
              <a:rPr lang="en-GB" smtClean="0"/>
              <a:t>‹#›</a:t>
            </a:fld>
            <a:endParaRPr lang="en-GB" dirty="0"/>
          </a:p>
        </p:txBody>
      </p:sp>
    </p:spTree>
    <p:extLst>
      <p:ext uri="{BB962C8B-B14F-4D97-AF65-F5344CB8AC3E}">
        <p14:creationId xmlns:p14="http://schemas.microsoft.com/office/powerpoint/2010/main" val="369888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324C27B-4D26-4B50-BE8E-68645E2672D2}" type="datetimeFigureOut">
              <a:rPr lang="en-GB" smtClean="0"/>
              <a:t>21/10/2015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EA8EB01-CEDB-4F5C-9A4B-60F06B55AF23}" type="slidenum">
              <a:rPr lang="en-GB" smtClean="0"/>
              <a:t>‹#›</a:t>
            </a:fld>
            <a:endParaRPr lang="en-GB" dirty="0"/>
          </a:p>
        </p:txBody>
      </p:sp>
    </p:spTree>
    <p:extLst>
      <p:ext uri="{BB962C8B-B14F-4D97-AF65-F5344CB8AC3E}">
        <p14:creationId xmlns:p14="http://schemas.microsoft.com/office/powerpoint/2010/main" val="1458083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24C27B-4D26-4B50-BE8E-68645E2672D2}" type="datetimeFigureOut">
              <a:rPr lang="en-GB" smtClean="0"/>
              <a:t>21/10/2015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EA8EB01-CEDB-4F5C-9A4B-60F06B55AF23}" type="slidenum">
              <a:rPr lang="en-GB" smtClean="0"/>
              <a:t>‹#›</a:t>
            </a:fld>
            <a:endParaRPr lang="en-GB" dirty="0"/>
          </a:p>
        </p:txBody>
      </p:sp>
    </p:spTree>
    <p:extLst>
      <p:ext uri="{BB962C8B-B14F-4D97-AF65-F5344CB8AC3E}">
        <p14:creationId xmlns:p14="http://schemas.microsoft.com/office/powerpoint/2010/main" val="277409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324C27B-4D26-4B50-BE8E-68645E2672D2}" type="datetimeFigureOut">
              <a:rPr lang="en-GB" smtClean="0"/>
              <a:t>21/10/2015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EA8EB01-CEDB-4F5C-9A4B-60F06B55AF23}" type="slidenum">
              <a:rPr lang="en-GB" smtClean="0"/>
              <a:t>‹#›</a:t>
            </a:fld>
            <a:endParaRPr lang="en-GB" dirty="0"/>
          </a:p>
        </p:txBody>
      </p:sp>
    </p:spTree>
    <p:extLst>
      <p:ext uri="{BB962C8B-B14F-4D97-AF65-F5344CB8AC3E}">
        <p14:creationId xmlns:p14="http://schemas.microsoft.com/office/powerpoint/2010/main" val="3079789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324C27B-4D26-4B50-BE8E-68645E2672D2}" type="datetimeFigureOut">
              <a:rPr lang="en-GB" smtClean="0"/>
              <a:t>21/10/2015</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8EA8EB01-CEDB-4F5C-9A4B-60F06B55AF23}" type="slidenum">
              <a:rPr lang="en-GB" smtClean="0"/>
              <a:t>‹#›</a:t>
            </a:fld>
            <a:endParaRPr lang="en-GB" dirty="0"/>
          </a:p>
        </p:txBody>
      </p:sp>
    </p:spTree>
    <p:extLst>
      <p:ext uri="{BB962C8B-B14F-4D97-AF65-F5344CB8AC3E}">
        <p14:creationId xmlns:p14="http://schemas.microsoft.com/office/powerpoint/2010/main" val="3118319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324C27B-4D26-4B50-BE8E-68645E2672D2}" type="datetimeFigureOut">
              <a:rPr lang="en-GB" smtClean="0"/>
              <a:t>21/10/2015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8EA8EB01-CEDB-4F5C-9A4B-60F06B55AF23}" type="slidenum">
              <a:rPr lang="en-GB" smtClean="0"/>
              <a:t>‹#›</a:t>
            </a:fld>
            <a:endParaRPr lang="en-GB" dirty="0"/>
          </a:p>
        </p:txBody>
      </p:sp>
    </p:spTree>
    <p:extLst>
      <p:ext uri="{BB962C8B-B14F-4D97-AF65-F5344CB8AC3E}">
        <p14:creationId xmlns:p14="http://schemas.microsoft.com/office/powerpoint/2010/main" val="3611149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24C27B-4D26-4B50-BE8E-68645E2672D2}" type="datetimeFigureOut">
              <a:rPr lang="en-GB" smtClean="0"/>
              <a:t>21/10/2015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8EA8EB01-CEDB-4F5C-9A4B-60F06B55AF23}" type="slidenum">
              <a:rPr lang="en-GB" smtClean="0"/>
              <a:t>‹#›</a:t>
            </a:fld>
            <a:endParaRPr lang="en-GB" dirty="0"/>
          </a:p>
        </p:txBody>
      </p:sp>
    </p:spTree>
    <p:extLst>
      <p:ext uri="{BB962C8B-B14F-4D97-AF65-F5344CB8AC3E}">
        <p14:creationId xmlns:p14="http://schemas.microsoft.com/office/powerpoint/2010/main" val="1581492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24C27B-4D26-4B50-BE8E-68645E2672D2}" type="datetimeFigureOut">
              <a:rPr lang="en-GB" smtClean="0"/>
              <a:t>21/10/2015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EA8EB01-CEDB-4F5C-9A4B-60F06B55AF23}" type="slidenum">
              <a:rPr lang="en-GB" smtClean="0"/>
              <a:t>‹#›</a:t>
            </a:fld>
            <a:endParaRPr lang="en-GB" dirty="0"/>
          </a:p>
        </p:txBody>
      </p:sp>
    </p:spTree>
    <p:extLst>
      <p:ext uri="{BB962C8B-B14F-4D97-AF65-F5344CB8AC3E}">
        <p14:creationId xmlns:p14="http://schemas.microsoft.com/office/powerpoint/2010/main" val="912065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24C27B-4D26-4B50-BE8E-68645E2672D2}" type="datetimeFigureOut">
              <a:rPr lang="en-GB" smtClean="0"/>
              <a:t>21/10/2015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EA8EB01-CEDB-4F5C-9A4B-60F06B55AF23}" type="slidenum">
              <a:rPr lang="en-GB" smtClean="0"/>
              <a:t>‹#›</a:t>
            </a:fld>
            <a:endParaRPr lang="en-GB" dirty="0"/>
          </a:p>
        </p:txBody>
      </p:sp>
    </p:spTree>
    <p:extLst>
      <p:ext uri="{BB962C8B-B14F-4D97-AF65-F5344CB8AC3E}">
        <p14:creationId xmlns:p14="http://schemas.microsoft.com/office/powerpoint/2010/main" val="1879140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24C27B-4D26-4B50-BE8E-68645E2672D2}" type="datetimeFigureOut">
              <a:rPr lang="en-GB" smtClean="0"/>
              <a:t>21/10/2015</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A8EB01-CEDB-4F5C-9A4B-60F06B55AF23}" type="slidenum">
              <a:rPr lang="en-GB" smtClean="0"/>
              <a:t>‹#›</a:t>
            </a:fld>
            <a:endParaRPr lang="en-GB" dirty="0"/>
          </a:p>
        </p:txBody>
      </p:sp>
    </p:spTree>
    <p:extLst>
      <p:ext uri="{BB962C8B-B14F-4D97-AF65-F5344CB8AC3E}">
        <p14:creationId xmlns:p14="http://schemas.microsoft.com/office/powerpoint/2010/main" val="3960509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8820472" cy="5832648"/>
          </a:xfrm>
        </p:spPr>
        <p:txBody>
          <a:bodyPr>
            <a:normAutofit fontScale="90000"/>
          </a:bodyPr>
          <a:lstStyle/>
          <a:p>
            <a:r>
              <a:rPr lang="en-GB" sz="4900" b="1" dirty="0" smtClean="0"/>
              <a:t/>
            </a:r>
            <a:br>
              <a:rPr lang="en-GB" sz="4900" b="1" dirty="0" smtClean="0"/>
            </a:br>
            <a:r>
              <a:rPr lang="en-GB" sz="4900" b="1" dirty="0" smtClean="0"/>
              <a:t>Working </a:t>
            </a:r>
            <a:r>
              <a:rPr lang="en-GB" sz="4900" b="1" dirty="0"/>
              <a:t>with nature to improve human health and </a:t>
            </a:r>
            <a:r>
              <a:rPr lang="en-GB" sz="4900" b="1" dirty="0" smtClean="0"/>
              <a:t>wellbeing</a:t>
            </a:r>
            <a:r>
              <a:rPr lang="en-GB" sz="4900" dirty="0" smtClean="0"/>
              <a:t/>
            </a:r>
            <a:br>
              <a:rPr lang="en-GB" sz="4900" dirty="0" smtClean="0"/>
            </a:br>
            <a:r>
              <a:rPr lang="en-GB" sz="4900" dirty="0"/>
              <a:t/>
            </a:r>
            <a:br>
              <a:rPr lang="en-GB" sz="4900" dirty="0"/>
            </a:br>
            <a:r>
              <a:rPr lang="en-GB" dirty="0" smtClean="0"/>
              <a:t>Clare Olver</a:t>
            </a:r>
            <a:br>
              <a:rPr lang="en-GB" dirty="0" smtClean="0"/>
            </a:br>
            <a:r>
              <a:rPr lang="en-GB" dirty="0" smtClean="0"/>
              <a:t>The Mersey Forest</a:t>
            </a:r>
            <a:br>
              <a:rPr lang="en-GB" dirty="0" smtClean="0"/>
            </a:br>
            <a:r>
              <a:rPr lang="en-GB" dirty="0"/>
              <a:t/>
            </a:r>
            <a:br>
              <a:rPr lang="en-GB" dirty="0"/>
            </a:br>
            <a:r>
              <a:rPr lang="en-GB" dirty="0"/>
              <a:t/>
            </a:r>
            <a:br>
              <a:rPr lang="en-GB" dirty="0"/>
            </a:br>
            <a:r>
              <a:rPr lang="en-GB" dirty="0"/>
              <a:t/>
            </a:r>
            <a:br>
              <a:rPr lang="en-GB" dirty="0"/>
            </a:br>
            <a:endParaRPr lang="en-GB" dirty="0"/>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51920" y="4381500"/>
            <a:ext cx="1914525" cy="1905000"/>
          </a:xfrm>
          <a:prstGeom prst="rect">
            <a:avLst/>
          </a:prstGeom>
        </p:spPr>
      </p:pic>
    </p:spTree>
    <p:extLst>
      <p:ext uri="{BB962C8B-B14F-4D97-AF65-F5344CB8AC3E}">
        <p14:creationId xmlns:p14="http://schemas.microsoft.com/office/powerpoint/2010/main" val="1035972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7715200" cy="1143000"/>
          </a:xfrm>
        </p:spPr>
        <p:txBody>
          <a:bodyPr>
            <a:normAutofit fontScale="90000"/>
          </a:bodyPr>
          <a:lstStyle/>
          <a:p>
            <a:r>
              <a:rPr lang="en-GB" dirty="0" smtClean="0"/>
              <a:t>Our three strands to health in </a:t>
            </a:r>
            <a:br>
              <a:rPr lang="en-GB" dirty="0" smtClean="0"/>
            </a:br>
            <a:r>
              <a:rPr lang="en-GB" dirty="0" smtClean="0"/>
              <a:t>The Mersey Forest</a:t>
            </a:r>
            <a:endParaRPr lang="en-GB" dirty="0"/>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2195736" y="1340768"/>
            <a:ext cx="4998919" cy="5237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97750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075240" cy="850106"/>
          </a:xfrm>
        </p:spPr>
        <p:txBody>
          <a:bodyPr>
            <a:noAutofit/>
          </a:bodyPr>
          <a:lstStyle/>
          <a:p>
            <a:r>
              <a:rPr lang="en-GB" sz="5400" dirty="0" smtClean="0"/>
              <a:t>More people, more active, more often</a:t>
            </a:r>
            <a:endParaRPr lang="en-GB" sz="5400" dirty="0"/>
          </a:p>
        </p:txBody>
      </p:sp>
      <p:pic>
        <p:nvPicPr>
          <p:cNvPr id="3074" name="Picture 2" descr="P:\Library\Photos\CURRENT\Sites\Sefton\Sefton Coast Woodlands Ian Southerin\Low-Resolution---hi-res---ian-southerin---dscf281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5576" y="1434355"/>
            <a:ext cx="8100392" cy="5402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1081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274638"/>
            <a:ext cx="8928992" cy="1143000"/>
          </a:xfrm>
        </p:spPr>
        <p:txBody>
          <a:bodyPr>
            <a:noAutofit/>
          </a:bodyPr>
          <a:lstStyle/>
          <a:p>
            <a:r>
              <a:rPr lang="en-GB" sz="5400" dirty="0" smtClean="0"/>
              <a:t>Promoting the </a:t>
            </a:r>
            <a:r>
              <a:rPr lang="en-GB" sz="5400" dirty="0"/>
              <a:t>p</a:t>
            </a:r>
            <a:r>
              <a:rPr lang="en-GB" sz="5400" dirty="0" smtClean="0"/>
              <a:t>assive benefits of trees and woodland</a:t>
            </a:r>
            <a:endParaRPr lang="en-GB" sz="5400" dirty="0"/>
          </a:p>
        </p:txBody>
      </p:sp>
      <p:sp>
        <p:nvSpPr>
          <p:cNvPr id="4" name="Content Placeholder 3"/>
          <p:cNvSpPr>
            <a:spLocks noGrp="1"/>
          </p:cNvSpPr>
          <p:nvPr>
            <p:ph sz="half" idx="1"/>
          </p:nvPr>
        </p:nvSpPr>
        <p:spPr>
          <a:xfrm>
            <a:off x="251520" y="1988840"/>
            <a:ext cx="4038600" cy="4525963"/>
          </a:xfrm>
        </p:spPr>
        <p:txBody>
          <a:bodyPr>
            <a:normAutofit/>
          </a:bodyPr>
          <a:lstStyle/>
          <a:p>
            <a:r>
              <a:rPr lang="en-GB" sz="3200" dirty="0" smtClean="0"/>
              <a:t>Reduce air pollution</a:t>
            </a:r>
          </a:p>
          <a:p>
            <a:r>
              <a:rPr lang="en-GB" sz="3200" dirty="0" smtClean="0"/>
              <a:t>Improve water quality</a:t>
            </a:r>
          </a:p>
          <a:p>
            <a:r>
              <a:rPr lang="en-GB" sz="3200" dirty="0" smtClean="0"/>
              <a:t>Reduce noise levels</a:t>
            </a:r>
          </a:p>
          <a:p>
            <a:r>
              <a:rPr lang="en-GB" sz="3200" dirty="0" smtClean="0"/>
              <a:t>Manage air temperature</a:t>
            </a:r>
          </a:p>
          <a:p>
            <a:r>
              <a:rPr lang="en-GB" sz="3200" dirty="0" smtClean="0"/>
              <a:t>Contribute to Quality of Place</a:t>
            </a:r>
            <a:endParaRPr lang="en-GB" sz="3200" dirty="0"/>
          </a:p>
        </p:txBody>
      </p:sp>
      <p:pic>
        <p:nvPicPr>
          <p:cNvPr id="1026" name="Picture 2"/>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4283968" y="2132856"/>
            <a:ext cx="4704522"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93954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1206" y="1772816"/>
            <a:ext cx="4919663" cy="360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23528" y="274638"/>
            <a:ext cx="8496944" cy="1143000"/>
          </a:xfrm>
        </p:spPr>
        <p:txBody>
          <a:bodyPr>
            <a:noAutofit/>
          </a:bodyPr>
          <a:lstStyle/>
          <a:p>
            <a:r>
              <a:rPr lang="en-GB" dirty="0" smtClean="0"/>
              <a:t>Developing a Natural Health Service</a:t>
            </a:r>
            <a:endParaRPr lang="en-GB" dirty="0"/>
          </a:p>
        </p:txBody>
      </p:sp>
      <p:sp>
        <p:nvSpPr>
          <p:cNvPr id="3" name="Content Placeholder 2"/>
          <p:cNvSpPr>
            <a:spLocks noGrp="1"/>
          </p:cNvSpPr>
          <p:nvPr>
            <p:ph idx="1"/>
          </p:nvPr>
        </p:nvSpPr>
        <p:spPr>
          <a:xfrm>
            <a:off x="395536" y="1340768"/>
            <a:ext cx="5256584" cy="4958011"/>
          </a:xfrm>
        </p:spPr>
        <p:txBody>
          <a:bodyPr>
            <a:normAutofit fontScale="85000" lnSpcReduction="10000"/>
          </a:bodyPr>
          <a:lstStyle/>
          <a:p>
            <a:r>
              <a:rPr lang="en-GB" sz="3400" dirty="0" smtClean="0"/>
              <a:t>A consortium of organisations</a:t>
            </a:r>
          </a:p>
          <a:p>
            <a:r>
              <a:rPr lang="en-GB" sz="3400" dirty="0" smtClean="0"/>
              <a:t>Products targeted at specific conditions</a:t>
            </a:r>
          </a:p>
          <a:p>
            <a:r>
              <a:rPr lang="en-GB" sz="3400" dirty="0" smtClean="0"/>
              <a:t>10-16 weeks course (dose)</a:t>
            </a:r>
          </a:p>
          <a:p>
            <a:r>
              <a:rPr lang="en-GB" sz="3400" dirty="0" smtClean="0"/>
              <a:t>Information and corporate governance in line with other commissioned services</a:t>
            </a:r>
          </a:p>
          <a:p>
            <a:r>
              <a:rPr lang="en-GB" sz="3400" dirty="0" smtClean="0"/>
              <a:t>Framework for assessment of progress using approved &amp; validated measures</a:t>
            </a:r>
          </a:p>
          <a:p>
            <a:r>
              <a:rPr lang="en-GB" sz="3400" dirty="0" smtClean="0"/>
              <a:t>Independent evaluation</a:t>
            </a:r>
          </a:p>
          <a:p>
            <a:endParaRPr lang="en-GB" dirty="0" smtClean="0"/>
          </a:p>
          <a:p>
            <a:endParaRPr lang="en-GB" dirty="0" smtClean="0"/>
          </a:p>
          <a:p>
            <a:endParaRPr lang="en-GB" dirty="0"/>
          </a:p>
        </p:txBody>
      </p:sp>
    </p:spTree>
    <p:extLst>
      <p:ext uri="{BB962C8B-B14F-4D97-AF65-F5344CB8AC3E}">
        <p14:creationId xmlns:p14="http://schemas.microsoft.com/office/powerpoint/2010/main" val="41912380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5536" y="1412776"/>
            <a:ext cx="4608512" cy="5328592"/>
          </a:xfrm>
        </p:spPr>
        <p:txBody>
          <a:bodyPr>
            <a:normAutofit fontScale="92500"/>
          </a:bodyPr>
          <a:lstStyle/>
          <a:p>
            <a:r>
              <a:rPr lang="en-GB" sz="3000" dirty="0" smtClean="0"/>
              <a:t>Products that make use of the natural environment </a:t>
            </a:r>
          </a:p>
          <a:p>
            <a:r>
              <a:rPr lang="en-GB" sz="3000" dirty="0" smtClean="0"/>
              <a:t>For specific conditions e.g.</a:t>
            </a:r>
          </a:p>
          <a:p>
            <a:pPr lvl="1"/>
            <a:r>
              <a:rPr lang="en-GB" sz="3000" dirty="0" smtClean="0"/>
              <a:t>Weight management </a:t>
            </a:r>
          </a:p>
          <a:p>
            <a:pPr lvl="2"/>
            <a:r>
              <a:rPr lang="en-GB" sz="3000" dirty="0" smtClean="0"/>
              <a:t>Adults </a:t>
            </a:r>
          </a:p>
          <a:p>
            <a:pPr lvl="2"/>
            <a:r>
              <a:rPr lang="en-GB" sz="3000" dirty="0" smtClean="0"/>
              <a:t>Children</a:t>
            </a:r>
          </a:p>
          <a:p>
            <a:pPr lvl="1"/>
            <a:r>
              <a:rPr lang="en-GB" sz="3000" dirty="0" smtClean="0"/>
              <a:t>Mild/moderate mental health issues</a:t>
            </a:r>
          </a:p>
          <a:p>
            <a:pPr lvl="1"/>
            <a:r>
              <a:rPr lang="en-GB" sz="3000" dirty="0" smtClean="0"/>
              <a:t>Post operative/treatment recuperation </a:t>
            </a:r>
            <a:r>
              <a:rPr lang="en-GB" dirty="0"/>
              <a:t>	</a:t>
            </a:r>
            <a:endParaRPr lang="en-GB" dirty="0" smtClean="0"/>
          </a:p>
        </p:txBody>
      </p:sp>
      <p:sp>
        <p:nvSpPr>
          <p:cNvPr id="4" name="Title 3"/>
          <p:cNvSpPr>
            <a:spLocks noGrp="1"/>
          </p:cNvSpPr>
          <p:nvPr>
            <p:ph type="title"/>
          </p:nvPr>
        </p:nvSpPr>
        <p:spPr/>
        <p:txBody>
          <a:bodyPr/>
          <a:lstStyle/>
          <a:p>
            <a:r>
              <a:rPr lang="en-GB" dirty="0" smtClean="0"/>
              <a:t>Targeted products</a:t>
            </a:r>
            <a:endParaRPr lang="en-GB"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02225" y="2132856"/>
            <a:ext cx="4041775" cy="268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66811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24171" cy="1143000"/>
          </a:xfrm>
        </p:spPr>
        <p:txBody>
          <a:bodyPr/>
          <a:lstStyle/>
          <a:p>
            <a:r>
              <a:rPr lang="en-GB" dirty="0" smtClean="0"/>
              <a:t>For example:</a:t>
            </a:r>
            <a:endParaRPr lang="en-GB" dirty="0"/>
          </a:p>
        </p:txBody>
      </p:sp>
      <p:sp>
        <p:nvSpPr>
          <p:cNvPr id="3" name="Content Placeholder 2"/>
          <p:cNvSpPr>
            <a:spLocks noGrp="1"/>
          </p:cNvSpPr>
          <p:nvPr>
            <p:ph sz="half" idx="1"/>
          </p:nvPr>
        </p:nvSpPr>
        <p:spPr>
          <a:xfrm>
            <a:off x="457199" y="1600200"/>
            <a:ext cx="4124171" cy="4525963"/>
          </a:xfrm>
        </p:spPr>
        <p:txBody>
          <a:bodyPr>
            <a:normAutofit/>
          </a:bodyPr>
          <a:lstStyle/>
          <a:p>
            <a:r>
              <a:rPr lang="en-GB" sz="3200" dirty="0" smtClean="0"/>
              <a:t>Walking for Health</a:t>
            </a:r>
          </a:p>
          <a:p>
            <a:r>
              <a:rPr lang="en-GB" sz="3200" dirty="0" smtClean="0"/>
              <a:t>Cycling for health</a:t>
            </a:r>
          </a:p>
          <a:p>
            <a:r>
              <a:rPr lang="en-GB" sz="3200" dirty="0" smtClean="0"/>
              <a:t>Horticultural Therapy</a:t>
            </a:r>
          </a:p>
          <a:p>
            <a:r>
              <a:rPr lang="en-GB" sz="3200" dirty="0" smtClean="0"/>
              <a:t>Mindfulness in Forests</a:t>
            </a:r>
          </a:p>
          <a:p>
            <a:r>
              <a:rPr lang="en-GB" sz="3200" dirty="0" smtClean="0"/>
              <a:t>Forest </a:t>
            </a:r>
            <a:r>
              <a:rPr lang="en-GB" sz="3200" dirty="0"/>
              <a:t>S</a:t>
            </a:r>
            <a:r>
              <a:rPr lang="en-GB" sz="3200" dirty="0" smtClean="0"/>
              <a:t>chool</a:t>
            </a:r>
          </a:p>
          <a:p>
            <a:r>
              <a:rPr lang="en-GB" sz="3200" dirty="0" smtClean="0"/>
              <a:t>TCV’s Green Gym</a:t>
            </a:r>
          </a:p>
        </p:txBody>
      </p:sp>
      <p:pic>
        <p:nvPicPr>
          <p:cNvPr id="4099" name="Picture 3" descr="\\mersey01\documents\Library\Photos\ARCHIVE\Projects\CCI  Friends of_\Little Wood\Little Wood (from 2005 marketing folder)\walkersinLwood.t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1472" y="692696"/>
            <a:ext cx="4158462" cy="5544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8499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Activity to date</a:t>
            </a:r>
            <a:endParaRPr lang="en-GB" dirty="0"/>
          </a:p>
        </p:txBody>
      </p:sp>
      <p:sp>
        <p:nvSpPr>
          <p:cNvPr id="3" name="Content Placeholder 2"/>
          <p:cNvSpPr>
            <a:spLocks noGrp="1"/>
          </p:cNvSpPr>
          <p:nvPr>
            <p:ph idx="1"/>
          </p:nvPr>
        </p:nvSpPr>
        <p:spPr>
          <a:xfrm>
            <a:off x="4262116" y="1426467"/>
            <a:ext cx="4918395" cy="4409328"/>
          </a:xfrm>
        </p:spPr>
        <p:txBody>
          <a:bodyPr>
            <a:normAutofit/>
          </a:bodyPr>
          <a:lstStyle/>
          <a:p>
            <a:r>
              <a:rPr lang="en-GB" dirty="0" smtClean="0"/>
              <a:t>Natural Choices, Liverpool</a:t>
            </a:r>
          </a:p>
          <a:p>
            <a:r>
              <a:rPr lang="en-GB" dirty="0" smtClean="0"/>
              <a:t>Pilot in Halton</a:t>
            </a:r>
          </a:p>
          <a:p>
            <a:r>
              <a:rPr lang="en-GB" dirty="0" smtClean="0"/>
              <a:t>Pilot in Northwich, Cheshire</a:t>
            </a:r>
          </a:p>
          <a:p>
            <a:r>
              <a:rPr lang="en-GB" dirty="0" smtClean="0"/>
              <a:t>Knowsley MBC Rangers</a:t>
            </a:r>
          </a:p>
          <a:p>
            <a:r>
              <a:rPr lang="en-GB" dirty="0" smtClean="0"/>
              <a:t>Smaller scale projects and thematic programmes</a:t>
            </a:r>
          </a:p>
        </p:txBody>
      </p:sp>
      <p:pic>
        <p:nvPicPr>
          <p:cNvPr id="819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2113" y="1484784"/>
            <a:ext cx="4184767" cy="4292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338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Natural Health Service Research</a:t>
            </a:r>
            <a:endParaRPr lang="en-GB" dirty="0"/>
          </a:p>
        </p:txBody>
      </p:sp>
      <p:sp>
        <p:nvSpPr>
          <p:cNvPr id="3" name="Content Placeholder 2"/>
          <p:cNvSpPr>
            <a:spLocks noGrp="1"/>
          </p:cNvSpPr>
          <p:nvPr>
            <p:ph idx="1"/>
          </p:nvPr>
        </p:nvSpPr>
        <p:spPr>
          <a:xfrm>
            <a:off x="323528" y="1628800"/>
            <a:ext cx="5266928" cy="4525963"/>
          </a:xfrm>
        </p:spPr>
        <p:txBody>
          <a:bodyPr>
            <a:normAutofit fontScale="92500" lnSpcReduction="20000"/>
          </a:bodyPr>
          <a:lstStyle/>
          <a:p>
            <a:r>
              <a:rPr lang="en-GB" dirty="0" smtClean="0"/>
              <a:t>Working with the two universities in Liverpool</a:t>
            </a:r>
          </a:p>
          <a:p>
            <a:r>
              <a:rPr lang="en-GB" dirty="0" smtClean="0"/>
              <a:t>NW Coast Academic Health Science Network</a:t>
            </a:r>
          </a:p>
          <a:p>
            <a:pPr lvl="1"/>
            <a:r>
              <a:rPr lang="en-GB" dirty="0" smtClean="0"/>
              <a:t>Improve the evidence base</a:t>
            </a:r>
          </a:p>
          <a:p>
            <a:pPr lvl="1"/>
            <a:r>
              <a:rPr lang="en-GB" dirty="0" smtClean="0"/>
              <a:t>Assess delivery </a:t>
            </a:r>
          </a:p>
          <a:p>
            <a:pPr lvl="1"/>
            <a:r>
              <a:rPr lang="en-GB" dirty="0" smtClean="0"/>
              <a:t>Improve delivery</a:t>
            </a:r>
          </a:p>
          <a:p>
            <a:r>
              <a:rPr lang="en-GB" dirty="0" smtClean="0"/>
              <a:t>Research Centre of Excellence</a:t>
            </a:r>
          </a:p>
          <a:p>
            <a:pPr lvl="1"/>
            <a:r>
              <a:rPr lang="en-GB" dirty="0" smtClean="0"/>
              <a:t>2PhDs</a:t>
            </a:r>
          </a:p>
          <a:p>
            <a:pPr lvl="1"/>
            <a:r>
              <a:rPr lang="en-GB" dirty="0" smtClean="0"/>
              <a:t>MSc placements</a:t>
            </a:r>
          </a:p>
          <a:p>
            <a:pPr lvl="1"/>
            <a:r>
              <a:rPr lang="en-GB" dirty="0" smtClean="0"/>
              <a:t>Research bids</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32470" y="1052736"/>
            <a:ext cx="3168352" cy="1287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34958" y="4133083"/>
            <a:ext cx="2232248" cy="1532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62950" y="3140968"/>
            <a:ext cx="2304256" cy="95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025746" y="5692759"/>
            <a:ext cx="1050672" cy="1050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073735" y="2204864"/>
            <a:ext cx="2781300"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92504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Some results already!</a:t>
            </a:r>
            <a:endParaRPr lang="en-GB"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565476" y="1600200"/>
            <a:ext cx="8013048"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36113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Compared to guidelines</a:t>
            </a:r>
            <a:endParaRPr lang="en-GB" dirty="0"/>
          </a:p>
        </p:txBody>
      </p:sp>
      <p:graphicFrame>
        <p:nvGraphicFramePr>
          <p:cNvPr id="4" name="Content Placeholder 3" title="NHS daily physical activity guidelines compared to Forest School physical activity levels"/>
          <p:cNvGraphicFramePr>
            <a:graphicFrameLocks noGrp="1"/>
          </p:cNvGraphicFramePr>
          <p:nvPr>
            <p:ph idx="1"/>
            <p:extLst>
              <p:ext uri="{D42A27DB-BD31-4B8C-83A1-F6EECF244321}">
                <p14:modId xmlns:p14="http://schemas.microsoft.com/office/powerpoint/2010/main" val="1415526358"/>
              </p:ext>
            </p:extLst>
          </p:nvPr>
        </p:nvGraphicFramePr>
        <p:xfrm>
          <a:off x="0" y="1268760"/>
          <a:ext cx="9144000" cy="55892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141962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Our health is determined by:</a:t>
            </a:r>
            <a:endParaRPr lang="en-GB" dirty="0"/>
          </a:p>
        </p:txBody>
      </p:sp>
      <p:pic>
        <p:nvPicPr>
          <p:cNvPr id="1027" name="Picture 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2771800" y="1412776"/>
            <a:ext cx="3312368" cy="337151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159626" y="1998132"/>
            <a:ext cx="2108118" cy="461665"/>
          </a:xfrm>
          <a:prstGeom prst="rect">
            <a:avLst/>
          </a:prstGeom>
          <a:noFill/>
        </p:spPr>
        <p:txBody>
          <a:bodyPr wrap="square" rtlCol="0">
            <a:spAutoFit/>
          </a:bodyPr>
          <a:lstStyle/>
          <a:p>
            <a:r>
              <a:rPr lang="en-GB" sz="2400" dirty="0" smtClean="0"/>
              <a:t>Where we live</a:t>
            </a:r>
            <a:endParaRPr lang="en-GB" sz="2400" dirty="0"/>
          </a:p>
        </p:txBody>
      </p:sp>
      <p:sp>
        <p:nvSpPr>
          <p:cNvPr id="9" name="TextBox 8"/>
          <p:cNvSpPr txBox="1"/>
          <p:nvPr/>
        </p:nvSpPr>
        <p:spPr>
          <a:xfrm>
            <a:off x="6228184" y="3601366"/>
            <a:ext cx="2195736" cy="461665"/>
          </a:xfrm>
          <a:prstGeom prst="rect">
            <a:avLst/>
          </a:prstGeom>
          <a:noFill/>
        </p:spPr>
        <p:txBody>
          <a:bodyPr wrap="square" rtlCol="0">
            <a:spAutoFit/>
          </a:bodyPr>
          <a:lstStyle/>
          <a:p>
            <a:r>
              <a:rPr lang="en-GB" sz="2400" dirty="0" smtClean="0"/>
              <a:t>What we do</a:t>
            </a:r>
            <a:endParaRPr lang="en-GB" sz="2400" dirty="0"/>
          </a:p>
        </p:txBody>
      </p:sp>
      <p:sp>
        <p:nvSpPr>
          <p:cNvPr id="10" name="TextBox 9"/>
          <p:cNvSpPr txBox="1"/>
          <p:nvPr/>
        </p:nvSpPr>
        <p:spPr>
          <a:xfrm>
            <a:off x="323528" y="3540562"/>
            <a:ext cx="2195736" cy="461665"/>
          </a:xfrm>
          <a:prstGeom prst="rect">
            <a:avLst/>
          </a:prstGeom>
          <a:noFill/>
        </p:spPr>
        <p:txBody>
          <a:bodyPr wrap="square" rtlCol="0">
            <a:spAutoFit/>
          </a:bodyPr>
          <a:lstStyle>
            <a:defPPr>
              <a:defRPr lang="en-US"/>
            </a:defPPr>
            <a:lvl1pPr>
              <a:defRPr sz="2400"/>
            </a:lvl1pPr>
          </a:lstStyle>
          <a:p>
            <a:r>
              <a:rPr lang="en-GB" dirty="0"/>
              <a:t>Who we are</a:t>
            </a:r>
          </a:p>
        </p:txBody>
      </p:sp>
      <p:sp>
        <p:nvSpPr>
          <p:cNvPr id="6" name="Rectangle 5"/>
          <p:cNvSpPr/>
          <p:nvPr/>
        </p:nvSpPr>
        <p:spPr>
          <a:xfrm>
            <a:off x="611560" y="5085184"/>
            <a:ext cx="7652734" cy="1569660"/>
          </a:xfrm>
          <a:prstGeom prst="rect">
            <a:avLst/>
          </a:prstGeom>
        </p:spPr>
        <p:txBody>
          <a:bodyPr wrap="square">
            <a:spAutoFit/>
          </a:bodyPr>
          <a:lstStyle/>
          <a:p>
            <a:r>
              <a:rPr lang="en-GB" sz="2400" dirty="0" smtClean="0"/>
              <a:t>……by </a:t>
            </a:r>
            <a:r>
              <a:rPr lang="en-GB" sz="2400" dirty="0"/>
              <a:t>our genetics, lifestyle, the health care we receive and our wider economic, physical and social environment. Although estimates vary, the </a:t>
            </a:r>
            <a:r>
              <a:rPr lang="en-GB" sz="2400" b="1" dirty="0"/>
              <a:t>wider environment has the largest impact.</a:t>
            </a:r>
            <a:endParaRPr lang="en-GB" sz="2400" dirty="0"/>
          </a:p>
        </p:txBody>
      </p:sp>
    </p:spTree>
    <p:extLst>
      <p:ext uri="{BB962C8B-B14F-4D97-AF65-F5344CB8AC3E}">
        <p14:creationId xmlns:p14="http://schemas.microsoft.com/office/powerpoint/2010/main" val="1156539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Text Placeholder 2"/>
          <p:cNvSpPr>
            <a:spLocks noGrp="1"/>
          </p:cNvSpPr>
          <p:nvPr>
            <p:ph type="body" idx="1"/>
          </p:nvPr>
        </p:nvSpPr>
        <p:spPr/>
        <p:txBody>
          <a:bodyPr/>
          <a:lstStyle/>
          <a:p>
            <a:endParaRPr lang="en-GB" dirty="0"/>
          </a:p>
        </p:txBody>
      </p:sp>
      <p:sp>
        <p:nvSpPr>
          <p:cNvPr id="5" name="Text Placeholder 4"/>
          <p:cNvSpPr>
            <a:spLocks noGrp="1"/>
          </p:cNvSpPr>
          <p:nvPr>
            <p:ph type="body" sz="quarter" idx="3"/>
          </p:nvPr>
        </p:nvSpPr>
        <p:spPr/>
        <p:txBody>
          <a:bodyPr/>
          <a:lstStyle/>
          <a:p>
            <a:endParaRPr lang="en-GB" dirty="0"/>
          </a:p>
        </p:txBody>
      </p:sp>
      <p:sp>
        <p:nvSpPr>
          <p:cNvPr id="6" name="Content Placeholder 5"/>
          <p:cNvSpPr>
            <a:spLocks noGrp="1"/>
          </p:cNvSpPr>
          <p:nvPr>
            <p:ph sz="quarter" idx="4"/>
          </p:nvPr>
        </p:nvSpPr>
        <p:spPr/>
        <p:txBody>
          <a:bodyPr/>
          <a:lstStyle/>
          <a:p>
            <a:endParaRPr lang="en-GB"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528" y="404664"/>
            <a:ext cx="8481010" cy="6048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81071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Social Return on Investment</a:t>
            </a:r>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67743" y="1484784"/>
            <a:ext cx="4755957"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0550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5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88670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Next Phase</a:t>
            </a:r>
            <a:endParaRPr lang="en-GB" dirty="0"/>
          </a:p>
        </p:txBody>
      </p:sp>
      <p:sp>
        <p:nvSpPr>
          <p:cNvPr id="5" name="Text Placeholder 4"/>
          <p:cNvSpPr>
            <a:spLocks noGrp="1"/>
          </p:cNvSpPr>
          <p:nvPr>
            <p:ph type="body" sz="quarter" idx="3"/>
          </p:nvPr>
        </p:nvSpPr>
        <p:spPr/>
        <p:txBody>
          <a:bodyPr/>
          <a:lstStyle/>
          <a:p>
            <a:endParaRPr lang="en-GB" dirty="0"/>
          </a:p>
        </p:txBody>
      </p:sp>
      <p:sp>
        <p:nvSpPr>
          <p:cNvPr id="6" name="Content Placeholder 5"/>
          <p:cNvSpPr>
            <a:spLocks noGrp="1"/>
          </p:cNvSpPr>
          <p:nvPr>
            <p:ph sz="quarter" idx="4"/>
          </p:nvPr>
        </p:nvSpPr>
        <p:spPr/>
        <p:txBody>
          <a:bodyPr/>
          <a:lstStyle/>
          <a:p>
            <a:endParaRPr lang="en-GB" dirty="0"/>
          </a:p>
        </p:txBody>
      </p:sp>
      <p:pic>
        <p:nvPicPr>
          <p:cNvPr id="7170" name="Picture 2"/>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1139504" y="1124744"/>
            <a:ext cx="6864992" cy="5888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67435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38511" y="1230838"/>
            <a:ext cx="4126755" cy="25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GB" dirty="0" smtClean="0"/>
              <a:t>Nature4Health</a:t>
            </a:r>
            <a:endParaRPr lang="en-GB" dirty="0"/>
          </a:p>
        </p:txBody>
      </p:sp>
      <p:sp>
        <p:nvSpPr>
          <p:cNvPr id="7" name="Content Placeholder 6"/>
          <p:cNvSpPr>
            <a:spLocks noGrp="1"/>
          </p:cNvSpPr>
          <p:nvPr>
            <p:ph sz="half" idx="1"/>
          </p:nvPr>
        </p:nvSpPr>
        <p:spPr>
          <a:xfrm>
            <a:off x="457200" y="1600200"/>
            <a:ext cx="5266928" cy="4525963"/>
          </a:xfrm>
        </p:spPr>
        <p:txBody>
          <a:bodyPr>
            <a:normAutofit/>
          </a:bodyPr>
          <a:lstStyle/>
          <a:p>
            <a:r>
              <a:rPr lang="en-GB" dirty="0" smtClean="0"/>
              <a:t>£420,000</a:t>
            </a:r>
          </a:p>
          <a:p>
            <a:r>
              <a:rPr lang="en-GB" dirty="0" smtClean="0"/>
              <a:t>Three years</a:t>
            </a:r>
          </a:p>
          <a:p>
            <a:r>
              <a:rPr lang="en-GB" dirty="0" smtClean="0"/>
              <a:t>Test the Natural Health Service approach</a:t>
            </a:r>
          </a:p>
          <a:p>
            <a:r>
              <a:rPr lang="en-GB" dirty="0" smtClean="0"/>
              <a:t>Monitor and evaluate</a:t>
            </a:r>
          </a:p>
          <a:p>
            <a:r>
              <a:rPr lang="en-GB" dirty="0" smtClean="0"/>
              <a:t>Improve delivery</a:t>
            </a:r>
          </a:p>
          <a:p>
            <a:r>
              <a:rPr lang="en-GB" dirty="0" smtClean="0"/>
              <a:t>Edge toward commissionability!</a:t>
            </a:r>
            <a:endParaRPr lang="en-GB" dirty="0"/>
          </a:p>
        </p:txBody>
      </p:sp>
    </p:spTree>
    <p:extLst>
      <p:ext uri="{BB962C8B-B14F-4D97-AF65-F5344CB8AC3E}">
        <p14:creationId xmlns:p14="http://schemas.microsoft.com/office/powerpoint/2010/main" val="9916847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Our Journey </a:t>
            </a:r>
            <a:endParaRPr lang="en-GB" dirty="0"/>
          </a:p>
        </p:txBody>
      </p:sp>
      <p:sp>
        <p:nvSpPr>
          <p:cNvPr id="3" name="Content Placeholder 2"/>
          <p:cNvSpPr>
            <a:spLocks noGrp="1"/>
          </p:cNvSpPr>
          <p:nvPr>
            <p:ph idx="1"/>
          </p:nvPr>
        </p:nvSpPr>
        <p:spPr/>
        <p:txBody>
          <a:bodyPr/>
          <a:lstStyle/>
          <a:p>
            <a:pPr marL="0" indent="0">
              <a:buNone/>
            </a:pPr>
            <a:r>
              <a:rPr lang="en-GB" dirty="0" smtClean="0"/>
              <a:t>An idea!</a:t>
            </a:r>
          </a:p>
          <a:p>
            <a:pPr marL="0" indent="0">
              <a:buNone/>
            </a:pPr>
            <a:endParaRPr lang="en-GB" dirty="0"/>
          </a:p>
          <a:p>
            <a:pPr marL="0" indent="0">
              <a:buNone/>
            </a:pPr>
            <a:endParaRPr lang="en-GB" dirty="0" smtClean="0"/>
          </a:p>
          <a:p>
            <a:pPr marL="0" indent="0">
              <a:buNone/>
            </a:pPr>
            <a:endParaRPr lang="en-GB" dirty="0"/>
          </a:p>
          <a:p>
            <a:pPr marL="0" indent="0">
              <a:buNone/>
            </a:pPr>
            <a:r>
              <a:rPr lang="en-GB" dirty="0" smtClean="0"/>
              <a:t>An Investment </a:t>
            </a:r>
          </a:p>
          <a:p>
            <a:pPr marL="0" indent="0">
              <a:buNone/>
            </a:pPr>
            <a:endParaRPr lang="en-GB" dirty="0"/>
          </a:p>
          <a:p>
            <a:pPr marL="0" indent="0">
              <a:buNone/>
            </a:pPr>
            <a:endParaRPr lang="en-GB"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52619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808856" y="3429000"/>
            <a:ext cx="7723584" cy="3429000"/>
          </a:xfrm>
        </p:spPr>
        <p:txBody>
          <a:bodyPr>
            <a:normAutofit/>
          </a:bodyPr>
          <a:lstStyle/>
          <a:p>
            <a:r>
              <a:rPr lang="en-GB" dirty="0" smtClean="0"/>
              <a:t>We have made a start!</a:t>
            </a:r>
          </a:p>
          <a:p>
            <a:r>
              <a:rPr lang="en-GB" dirty="0" smtClean="0"/>
              <a:t>Linked to robust research</a:t>
            </a:r>
          </a:p>
          <a:p>
            <a:r>
              <a:rPr lang="en-GB" dirty="0" smtClean="0"/>
              <a:t>An emerging Centre of Research </a:t>
            </a:r>
            <a:r>
              <a:rPr lang="en-GB" dirty="0"/>
              <a:t>E</a:t>
            </a:r>
            <a:r>
              <a:rPr lang="en-GB" dirty="0" smtClean="0"/>
              <a:t>xcellence</a:t>
            </a:r>
          </a:p>
          <a:p>
            <a:r>
              <a:rPr lang="en-GB" dirty="0" smtClean="0"/>
              <a:t>With the opportunity offered by Nature4Health to show how we reduce inequalities</a:t>
            </a:r>
          </a:p>
          <a:p>
            <a:r>
              <a:rPr lang="en-GB" dirty="0" smtClean="0"/>
              <a:t>Show how the natural environment can keep us all healthier for longer</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1720" y="260648"/>
            <a:ext cx="5291137" cy="307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34790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5400" dirty="0" smtClean="0">
                <a:solidFill>
                  <a:srgbClr val="0070C0"/>
                </a:solidFill>
              </a:rPr>
              <a:t>Thank You</a:t>
            </a:r>
            <a:endParaRPr lang="en-GB" sz="5400" dirty="0">
              <a:solidFill>
                <a:srgbClr val="0070C0"/>
              </a:solidFill>
            </a:endParaRPr>
          </a:p>
        </p:txBody>
      </p:sp>
      <p:pic>
        <p:nvPicPr>
          <p:cNvPr id="6" name="Content Placeholder 5"/>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699792" y="1628800"/>
            <a:ext cx="3643585" cy="3623648"/>
          </a:xfrm>
        </p:spPr>
      </p:pic>
      <p:sp>
        <p:nvSpPr>
          <p:cNvPr id="3" name="TextBox 2"/>
          <p:cNvSpPr txBox="1"/>
          <p:nvPr/>
        </p:nvSpPr>
        <p:spPr>
          <a:xfrm>
            <a:off x="1979712" y="5584884"/>
            <a:ext cx="5957849" cy="584775"/>
          </a:xfrm>
          <a:prstGeom prst="rect">
            <a:avLst/>
          </a:prstGeom>
          <a:noFill/>
        </p:spPr>
        <p:txBody>
          <a:bodyPr wrap="none" rtlCol="0">
            <a:spAutoFit/>
          </a:bodyPr>
          <a:lstStyle/>
          <a:p>
            <a:r>
              <a:rPr lang="en-GB" sz="3200" dirty="0" smtClean="0"/>
              <a:t>Clare.Olver@merseyforest.org.uk</a:t>
            </a:r>
            <a:endParaRPr lang="en-GB" sz="3200" dirty="0"/>
          </a:p>
        </p:txBody>
      </p:sp>
    </p:spTree>
    <p:extLst>
      <p:ext uri="{BB962C8B-B14F-4D97-AF65-F5344CB8AC3E}">
        <p14:creationId xmlns:p14="http://schemas.microsoft.com/office/powerpoint/2010/main" val="4481683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we know</a:t>
            </a:r>
            <a:endParaRPr lang="en-GB" dirty="0"/>
          </a:p>
        </p:txBody>
      </p:sp>
      <p:sp>
        <p:nvSpPr>
          <p:cNvPr id="3" name="Content Placeholder 2"/>
          <p:cNvSpPr>
            <a:spLocks noGrp="1"/>
          </p:cNvSpPr>
          <p:nvPr>
            <p:ph idx="1"/>
          </p:nvPr>
        </p:nvSpPr>
        <p:spPr>
          <a:xfrm>
            <a:off x="179512" y="1309526"/>
            <a:ext cx="4896544" cy="4525963"/>
          </a:xfrm>
        </p:spPr>
        <p:txBody>
          <a:bodyPr>
            <a:normAutofit fontScale="92500" lnSpcReduction="20000"/>
          </a:bodyPr>
          <a:lstStyle/>
          <a:p>
            <a:r>
              <a:rPr lang="en-GB" dirty="0"/>
              <a:t>There is </a:t>
            </a:r>
            <a:r>
              <a:rPr lang="en-GB" b="1" dirty="0"/>
              <a:t>significant and growing evidence</a:t>
            </a:r>
            <a:r>
              <a:rPr lang="en-GB" dirty="0"/>
              <a:t> </a:t>
            </a:r>
            <a:r>
              <a:rPr lang="en-GB" dirty="0" smtClean="0"/>
              <a:t> on access </a:t>
            </a:r>
            <a:r>
              <a:rPr lang="en-GB" dirty="0"/>
              <a:t>to good quality green </a:t>
            </a:r>
            <a:r>
              <a:rPr lang="en-GB" dirty="0" smtClean="0"/>
              <a:t>spaces: </a:t>
            </a:r>
          </a:p>
          <a:p>
            <a:pPr lvl="1"/>
            <a:r>
              <a:rPr lang="en-GB" dirty="0" smtClean="0"/>
              <a:t>better </a:t>
            </a:r>
            <a:r>
              <a:rPr lang="en-GB" dirty="0"/>
              <a:t>self-rated </a:t>
            </a:r>
            <a:r>
              <a:rPr lang="en-GB" dirty="0" smtClean="0"/>
              <a:t>health</a:t>
            </a:r>
          </a:p>
          <a:p>
            <a:pPr lvl="1"/>
            <a:r>
              <a:rPr lang="en-GB" dirty="0" smtClean="0"/>
              <a:t>lower BMI</a:t>
            </a:r>
          </a:p>
          <a:p>
            <a:pPr lvl="1"/>
            <a:r>
              <a:rPr lang="en-GB" dirty="0" smtClean="0"/>
              <a:t>overweight </a:t>
            </a:r>
            <a:r>
              <a:rPr lang="en-GB" dirty="0"/>
              <a:t>and </a:t>
            </a:r>
            <a:endParaRPr lang="en-GB" dirty="0" smtClean="0"/>
          </a:p>
          <a:p>
            <a:pPr lvl="1"/>
            <a:r>
              <a:rPr lang="en-GB" dirty="0" smtClean="0"/>
              <a:t>obesity levels </a:t>
            </a:r>
          </a:p>
          <a:p>
            <a:pPr lvl="1"/>
            <a:r>
              <a:rPr lang="en-GB" dirty="0" smtClean="0"/>
              <a:t>improved </a:t>
            </a:r>
            <a:r>
              <a:rPr lang="en-GB" dirty="0"/>
              <a:t>mental health </a:t>
            </a:r>
            <a:r>
              <a:rPr lang="en-GB" dirty="0" smtClean="0"/>
              <a:t>&amp; wellbeing </a:t>
            </a:r>
          </a:p>
          <a:p>
            <a:pPr lvl="1"/>
            <a:r>
              <a:rPr lang="en-GB" dirty="0" smtClean="0"/>
              <a:t>increased longevity</a:t>
            </a:r>
            <a:endParaRPr lang="en-GB" dirty="0"/>
          </a:p>
          <a:p>
            <a:endParaRPr lang="en-GB" dirty="0"/>
          </a:p>
        </p:txBody>
      </p:sp>
      <p:pic>
        <p:nvPicPr>
          <p:cNvPr id="1026" name="Picture 2" descr="P:\Library\Photos\CURRENT\Sites\Sefton\Sefton Coast Woodlands Ian Southerin\Low-Resolution---hi-res---ian-southerin---dscf3727.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32040" y="1520280"/>
            <a:ext cx="4104456" cy="4104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570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nescwaterblogged.files.wordpress.com/2012/12/the-choir.jpg?w=547&amp;h=46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87624" y="608446"/>
            <a:ext cx="6624736" cy="5692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503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Nothing new!</a:t>
            </a:r>
            <a:endParaRPr lang="en-GB" dirty="0"/>
          </a:p>
        </p:txBody>
      </p:sp>
      <p:pic>
        <p:nvPicPr>
          <p:cNvPr id="512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99792" y="1492939"/>
            <a:ext cx="3672408" cy="5212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33491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rotWithShape="1">
          <a:blip r:embed="rId3">
            <a:extLst>
              <a:ext uri="{28A0092B-C50C-407E-A947-70E740481C1C}">
                <a14:useLocalDpi xmlns:a14="http://schemas.microsoft.com/office/drawing/2010/main"/>
              </a:ext>
            </a:extLst>
          </a:blip>
          <a:srcRect l="23978" t="8640" r="25041" b="4128"/>
          <a:stretch/>
        </p:blipFill>
        <p:spPr bwMode="auto">
          <a:xfrm>
            <a:off x="1547664" y="332656"/>
            <a:ext cx="6480720" cy="6237692"/>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24143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264885" y="971663"/>
            <a:ext cx="4860032" cy="5783036"/>
          </a:xfrm>
        </p:spPr>
      </p:pic>
      <p:sp>
        <p:nvSpPr>
          <p:cNvPr id="2" name="Title 1"/>
          <p:cNvSpPr>
            <a:spLocks noGrp="1"/>
          </p:cNvSpPr>
          <p:nvPr>
            <p:ph type="title"/>
          </p:nvPr>
        </p:nvSpPr>
        <p:spPr>
          <a:xfrm>
            <a:off x="457200" y="260648"/>
            <a:ext cx="8507288" cy="1143000"/>
          </a:xfrm>
        </p:spPr>
        <p:txBody>
          <a:bodyPr>
            <a:normAutofit/>
          </a:bodyPr>
          <a:lstStyle/>
          <a:p>
            <a:pPr algn="l"/>
            <a:r>
              <a:rPr lang="en-GB" dirty="0" smtClean="0"/>
              <a:t>The Mersey Forest</a:t>
            </a:r>
            <a:endParaRPr lang="en-GB" dirty="0"/>
          </a:p>
        </p:txBody>
      </p:sp>
      <p:sp>
        <p:nvSpPr>
          <p:cNvPr id="8" name="Content Placeholder 2"/>
          <p:cNvSpPr txBox="1">
            <a:spLocks/>
          </p:cNvSpPr>
          <p:nvPr/>
        </p:nvSpPr>
        <p:spPr>
          <a:xfrm>
            <a:off x="457200" y="1600200"/>
            <a:ext cx="3538736"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800" dirty="0" smtClean="0"/>
              <a:t>1,300 sq. km</a:t>
            </a:r>
          </a:p>
          <a:p>
            <a:r>
              <a:rPr lang="en-GB" sz="2800" dirty="0" smtClean="0"/>
              <a:t>1.7 million people</a:t>
            </a:r>
          </a:p>
          <a:p>
            <a:r>
              <a:rPr lang="en-GB" sz="2800" dirty="0" smtClean="0"/>
              <a:t>High levels of </a:t>
            </a:r>
          </a:p>
          <a:p>
            <a:pPr lvl="1"/>
            <a:r>
              <a:rPr lang="en-GB" sz="2400" dirty="0" smtClean="0"/>
              <a:t>Poor health</a:t>
            </a:r>
          </a:p>
          <a:p>
            <a:pPr lvl="1"/>
            <a:r>
              <a:rPr lang="en-GB" sz="2400" dirty="0" smtClean="0"/>
              <a:t>Health inequality</a:t>
            </a:r>
          </a:p>
          <a:p>
            <a:r>
              <a:rPr lang="en-GB" sz="2800" dirty="0" smtClean="0"/>
              <a:t>What role can a Community Forest play?</a:t>
            </a:r>
          </a:p>
        </p:txBody>
      </p:sp>
    </p:spTree>
    <p:extLst>
      <p:ext uri="{BB962C8B-B14F-4D97-AF65-F5344CB8AC3E}">
        <p14:creationId xmlns:p14="http://schemas.microsoft.com/office/powerpoint/2010/main" val="42324431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2742" r="6194"/>
          <a:stretch>
            <a:fillRect/>
          </a:stretch>
        </p:blipFill>
        <p:spPr bwMode="auto">
          <a:xfrm>
            <a:off x="3923928" y="1136367"/>
            <a:ext cx="4707034" cy="2952328"/>
          </a:xfrm>
          <a:prstGeom prst="rect">
            <a:avLst/>
          </a:prstGeom>
          <a:noFill/>
          <a:ln w="9525">
            <a:noFill/>
            <a:miter lim="800000"/>
            <a:headEnd/>
            <a:tailEnd/>
          </a:ln>
        </p:spPr>
      </p:pic>
      <p:sp>
        <p:nvSpPr>
          <p:cNvPr id="4" name="Title 3"/>
          <p:cNvSpPr>
            <a:spLocks noGrp="1"/>
          </p:cNvSpPr>
          <p:nvPr>
            <p:ph type="title"/>
          </p:nvPr>
        </p:nvSpPr>
        <p:spPr/>
        <p:txBody>
          <a:bodyPr/>
          <a:lstStyle/>
          <a:p>
            <a:r>
              <a:rPr lang="en-GB" dirty="0" smtClean="0"/>
              <a:t>We have a plan!</a:t>
            </a:r>
            <a:endParaRPr lang="en-GB" dirty="0"/>
          </a:p>
        </p:txBody>
      </p:sp>
      <p:pic>
        <p:nvPicPr>
          <p:cNvPr id="205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9512" y="1124744"/>
            <a:ext cx="3456384" cy="4936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51920" y="4725144"/>
            <a:ext cx="4896544" cy="123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89847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sz="half" idx="1"/>
          </p:nvPr>
        </p:nvSpPr>
        <p:spPr>
          <a:xfrm>
            <a:off x="179512" y="5406619"/>
            <a:ext cx="2736304" cy="1022915"/>
          </a:xfrm>
          <a:ln w="15875">
            <a:solidFill>
              <a:schemeClr val="tx1"/>
            </a:solidFill>
          </a:ln>
        </p:spPr>
        <p:txBody>
          <a:bodyPr/>
          <a:lstStyle/>
          <a:p>
            <a:pPr marL="0" indent="0">
              <a:buNone/>
            </a:pPr>
            <a:r>
              <a:rPr lang="en-GB" dirty="0" smtClean="0"/>
              <a:t>More Active, more often</a:t>
            </a:r>
            <a:endParaRPr lang="en-GB"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084" y="-5211961"/>
            <a:ext cx="9168083" cy="993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a:xfrm>
            <a:off x="3227809" y="5422455"/>
            <a:ext cx="2664296" cy="1024546"/>
          </a:xfrm>
          <a:prstGeom prst="rect">
            <a:avLst/>
          </a:prstGeom>
          <a:ln w="15875">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smtClean="0"/>
              <a:t>Passive benefits</a:t>
            </a:r>
            <a:endParaRPr lang="en-GB" dirty="0"/>
          </a:p>
        </p:txBody>
      </p:sp>
      <p:sp>
        <p:nvSpPr>
          <p:cNvPr id="7" name="Content Placeholder 2"/>
          <p:cNvSpPr txBox="1">
            <a:spLocks/>
          </p:cNvSpPr>
          <p:nvPr/>
        </p:nvSpPr>
        <p:spPr>
          <a:xfrm>
            <a:off x="6228184" y="5428790"/>
            <a:ext cx="2808312" cy="1024546"/>
          </a:xfrm>
          <a:prstGeom prst="rect">
            <a:avLst/>
          </a:prstGeom>
          <a:ln w="15875">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smtClean="0"/>
              <a:t>Natural Health Service</a:t>
            </a:r>
            <a:endParaRPr lang="en-GB" dirty="0"/>
          </a:p>
        </p:txBody>
      </p:sp>
      <p:cxnSp>
        <p:nvCxnSpPr>
          <p:cNvPr id="8" name="Straight Arrow Connector 7"/>
          <p:cNvCxnSpPr/>
          <p:nvPr/>
        </p:nvCxnSpPr>
        <p:spPr>
          <a:xfrm flipV="1">
            <a:off x="1259632" y="4653137"/>
            <a:ext cx="0" cy="70597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076056" y="4684808"/>
            <a:ext cx="0" cy="70597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259632" y="4653137"/>
            <a:ext cx="1872208" cy="76931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7659953" y="4684808"/>
            <a:ext cx="0" cy="70597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7" idx="0"/>
          </p:cNvCxnSpPr>
          <p:nvPr/>
        </p:nvCxnSpPr>
        <p:spPr>
          <a:xfrm flipH="1" flipV="1">
            <a:off x="3491881" y="4653138"/>
            <a:ext cx="4140459" cy="77565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1763688" y="4653137"/>
            <a:ext cx="5896265" cy="75348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82145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SharedContentType xmlns="Microsoft.SharePoint.Taxonomy.ContentTypeSync" SourceId="78499d3b-94a8-4059-8763-489d4400b14a" ContentTypeId="0x01010067EB80C5FE939D4A9B3D8BA62129B7F501" PreviousValue="false"/>
</file>

<file path=customXml/item4.xml><?xml version="1.0" encoding="utf-8"?>
<ct:contentTypeSchema xmlns:ct="http://schemas.microsoft.com/office/2006/metadata/contentType" xmlns:ma="http://schemas.microsoft.com/office/2006/metadata/properties/metaAttributes" ct:_="" ma:_="" ma:contentTypeName="NRW Word Document" ma:contentTypeID="0x01010067EB80C5FE939D4A9B3D8BA62129B7F501001198C11E11A7CB40A990F68CEC9F4B59" ma:contentTypeVersion="16" ma:contentTypeDescription="" ma:contentTypeScope="" ma:versionID="713601efb3d94f988124bb110a335ffd">
  <xsd:schema xmlns:xsd="http://www.w3.org/2001/XMLSchema" xmlns:xs="http://www.w3.org/2001/XMLSchema" xmlns:p="http://schemas.microsoft.com/office/2006/metadata/properties" xmlns:ns2="9be56660-2c31-41ef-bc00-23e72f632f2a" targetNamespace="http://schemas.microsoft.com/office/2006/metadata/properties" ma:root="true" ma:fieldsID="6c9e6145f7cdd7a9076cfd7ab770448c" ns2:_="">
    <xsd:import namespace="9be56660-2c31-41ef-bc00-23e72f632f2a"/>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e56660-2c31-41ef-bc00-23e72f632f2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p:properties xmlns:p="http://schemas.microsoft.com/office/2006/metadata/properties" xmlns:xsi="http://www.w3.org/2001/XMLSchema-instance" xmlns:pc="http://schemas.microsoft.com/office/infopath/2007/PartnerControls">
  <documentManagement>
    <_dlc_DocId xmlns="9be56660-2c31-41ef-bc00-23e72f632f2a">ACCE-1896523731-23</_dlc_DocId>
    <_dlc_DocIdUrl xmlns="9be56660-2c31-41ef-bc00-23e72f632f2a">
      <Url>https://cyfoethnaturiolcymru.sharepoint.com/teams/are/commu/gi/_layouts/15/DocIdRedir.aspx?ID=ACCE-1896523731-23</Url>
      <Description>ACCE-1896523731-23</Description>
    </_dlc_DocIdUrl>
  </documentManagement>
</p:properties>
</file>

<file path=customXml/itemProps1.xml><?xml version="1.0" encoding="utf-8"?>
<ds:datastoreItem xmlns:ds="http://schemas.openxmlformats.org/officeDocument/2006/customXml" ds:itemID="{6127D532-B3E9-4C39-BCF5-92254B194116}"/>
</file>

<file path=customXml/itemProps2.xml><?xml version="1.0" encoding="utf-8"?>
<ds:datastoreItem xmlns:ds="http://schemas.openxmlformats.org/officeDocument/2006/customXml" ds:itemID="{1993E727-7D17-48DA-8733-3BDA1C179BE4}"/>
</file>

<file path=customXml/itemProps3.xml><?xml version="1.0" encoding="utf-8"?>
<ds:datastoreItem xmlns:ds="http://schemas.openxmlformats.org/officeDocument/2006/customXml" ds:itemID="{D35687DD-7046-4628-8114-950EECE72EEF}"/>
</file>

<file path=customXml/itemProps4.xml><?xml version="1.0" encoding="utf-8"?>
<ds:datastoreItem xmlns:ds="http://schemas.openxmlformats.org/officeDocument/2006/customXml" ds:itemID="{E53D3214-EC72-4A9F-B633-9CE26EB3FCC6}"/>
</file>

<file path=customXml/itemProps5.xml><?xml version="1.0" encoding="utf-8"?>
<ds:datastoreItem xmlns:ds="http://schemas.openxmlformats.org/officeDocument/2006/customXml" ds:itemID="{BC7F42ED-D513-44D9-A846-8430F5CA491F}"/>
</file>

<file path=docProps/app.xml><?xml version="1.0" encoding="utf-8"?>
<Properties xmlns="http://schemas.openxmlformats.org/officeDocument/2006/extended-properties" xmlns:vt="http://schemas.openxmlformats.org/officeDocument/2006/docPropsVTypes">
  <TotalTime>807</TotalTime>
  <Words>755</Words>
  <Application>Microsoft Office PowerPoint</Application>
  <PresentationFormat>On-screen Show (4:3)</PresentationFormat>
  <Paragraphs>155</Paragraphs>
  <Slides>27</Slides>
  <Notes>27</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 Working with nature to improve human health and wellbeing  Clare Olver The Mersey Forest    </vt:lpstr>
      <vt:lpstr>Our health is determined by:</vt:lpstr>
      <vt:lpstr>What we know</vt:lpstr>
      <vt:lpstr>PowerPoint Presentation</vt:lpstr>
      <vt:lpstr>Nothing new!</vt:lpstr>
      <vt:lpstr>PowerPoint Presentation</vt:lpstr>
      <vt:lpstr>The Mersey Forest</vt:lpstr>
      <vt:lpstr>We have a plan!</vt:lpstr>
      <vt:lpstr>PowerPoint Presentation</vt:lpstr>
      <vt:lpstr>Our three strands to health in  The Mersey Forest</vt:lpstr>
      <vt:lpstr>More people, more active, more often</vt:lpstr>
      <vt:lpstr>Promoting the passive benefits of trees and woodland</vt:lpstr>
      <vt:lpstr>Developing a Natural Health Service</vt:lpstr>
      <vt:lpstr>Targeted products</vt:lpstr>
      <vt:lpstr>For example:</vt:lpstr>
      <vt:lpstr>Activity to date</vt:lpstr>
      <vt:lpstr>Natural Health Service Research</vt:lpstr>
      <vt:lpstr>Some results already!</vt:lpstr>
      <vt:lpstr>Compared to guidelines</vt:lpstr>
      <vt:lpstr>PowerPoint Presentation</vt:lpstr>
      <vt:lpstr>Social Return on Investment</vt:lpstr>
      <vt:lpstr>PowerPoint Presentation</vt:lpstr>
      <vt:lpstr>Next Phase</vt:lpstr>
      <vt:lpstr>Nature4Health</vt:lpstr>
      <vt:lpstr>Our Journey </vt:lpstr>
      <vt:lpstr>PowerPoint Presentation</vt:lpstr>
      <vt:lpstr>Thank You</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here is a wealth of evidence to show how high quality natural environments can support health and wellbeing. Specific programmes such as Green Gym. Forest School, Cycle for Health and Walking for Health, use the natural environment as the basis for their </dc:title>
  <dc:creator>Paul</dc:creator>
  <cp:lastModifiedBy>Clare Olver</cp:lastModifiedBy>
  <cp:revision>68</cp:revision>
  <cp:lastPrinted>2015-10-21T14:12:23Z</cp:lastPrinted>
  <dcterms:created xsi:type="dcterms:W3CDTF">2015-09-21T11:06:34Z</dcterms:created>
  <dcterms:modified xsi:type="dcterms:W3CDTF">2015-10-21T14:15:32Z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0x01010067EB80C5FE939D4A9B3D8BA62129B7F501001198C11E11A7CB40A990F68CEC9F4B59</vt:lpwstr>
  </property>
  <property fmtid="{D5CDD505-2E9C-101B-9397-08002B2CF9AE}" pid="3" name="_dlc_DocIdItemGuid">
    <vt:lpwstr>c9aebaa4-94a8-4400-877d-92b49a6a585b</vt:lpwstr>
  </property>
</Properties>
</file>