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s/slide10.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5"/>
  </p:sldMasterIdLst>
  <p:notesMasterIdLst>
    <p:notesMasterId r:id="rId19"/>
  </p:notesMasterIdLst>
  <p:sldIdLst>
    <p:sldId id="261" r:id="rId6"/>
    <p:sldId id="268" r:id="rId7"/>
    <p:sldId id="298" r:id="rId8"/>
    <p:sldId id="299" r:id="rId9"/>
    <p:sldId id="265" r:id="rId10"/>
    <p:sldId id="300" r:id="rId11"/>
    <p:sldId id="301" r:id="rId12"/>
    <p:sldId id="302" r:id="rId13"/>
    <p:sldId id="288" r:id="rId14"/>
    <p:sldId id="289" r:id="rId15"/>
    <p:sldId id="290" r:id="rId16"/>
    <p:sldId id="291" r:id="rId17"/>
    <p:sldId id="304" r:id="rId18"/>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p15:clr>
            <a:srgbClr val="A4A3A4"/>
          </p15:clr>
        </p15:guide>
        <p15:guide id="3" orient="horz" pos="1071">
          <p15:clr>
            <a:srgbClr val="A4A3A4"/>
          </p15:clr>
        </p15:guide>
        <p15:guide id="4" orient="horz" pos="1253">
          <p15:clr>
            <a:srgbClr val="A4A3A4"/>
          </p15:clr>
        </p15:guide>
        <p15:guide id="5" orient="horz" pos="4270">
          <p15:clr>
            <a:srgbClr val="A4A3A4"/>
          </p15:clr>
        </p15:guide>
        <p15:guide id="6" orient="horz" pos="935">
          <p15:clr>
            <a:srgbClr val="A4A3A4"/>
          </p15:clr>
        </p15:guide>
        <p15:guide id="7" orient="horz" pos="2523">
          <p15:clr>
            <a:srgbClr val="A4A3A4"/>
          </p15:clr>
        </p15:guide>
        <p15:guide id="8" orient="horz" pos="1661">
          <p15:clr>
            <a:srgbClr val="A4A3A4"/>
          </p15:clr>
        </p15:guide>
        <p15:guide id="9" orient="horz" pos="4065">
          <p15:clr>
            <a:srgbClr val="A4A3A4"/>
          </p15:clr>
        </p15:guide>
        <p15:guide id="10" pos="204">
          <p15:clr>
            <a:srgbClr val="A4A3A4"/>
          </p15:clr>
        </p15:guide>
        <p15:guide id="11" pos="5556">
          <p15:clr>
            <a:srgbClr val="A4A3A4"/>
          </p15:clr>
        </p15:guide>
        <p15:guide id="12" pos="2880">
          <p15:clr>
            <a:srgbClr val="A4A3A4"/>
          </p15:clr>
        </p15:guide>
        <p15:guide id="13" pos="4343">
          <p15:clr>
            <a:srgbClr val="A4A3A4"/>
          </p15:clr>
        </p15:guide>
        <p15:guide id="14" pos="5692">
          <p15:clr>
            <a:srgbClr val="A4A3A4"/>
          </p15:clr>
        </p15:guide>
        <p15:guide id="15" pos="43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41"/>
    <a:srgbClr val="005541"/>
    <a:srgbClr val="2D962D"/>
    <a:srgbClr val="0091A5"/>
    <a:srgbClr val="95959D"/>
    <a:srgbClr val="82D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0860" autoAdjust="0"/>
  </p:normalViewPr>
  <p:slideViewPr>
    <p:cSldViewPr>
      <p:cViewPr varScale="1">
        <p:scale>
          <a:sx n="66" d="100"/>
          <a:sy n="66" d="100"/>
        </p:scale>
        <p:origin x="684" y="66"/>
      </p:cViewPr>
      <p:guideLst>
        <p:guide orient="horz" pos="2160"/>
        <p:guide orient="horz" pos="300"/>
        <p:guide orient="horz" pos="1071"/>
        <p:guide orient="horz" pos="1253"/>
        <p:guide orient="horz" pos="4270"/>
        <p:guide orient="horz" pos="935"/>
        <p:guide orient="horz" pos="2523"/>
        <p:guide orient="horz" pos="1661"/>
        <p:guide orient="horz" pos="4065"/>
        <p:guide pos="204"/>
        <p:guide pos="5556"/>
        <p:guide pos="2880"/>
        <p:guide pos="4343"/>
        <p:guide pos="5692"/>
        <p:guide pos="439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ustomXml" Target="../customXml/item5.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19158BCB-96AE-480E-B950-B38D6A9DA677}" type="datetimeFigureOut">
              <a:rPr lang="en-GB" smtClean="0"/>
              <a:t>22/10/2015</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9F36E6A4-55B7-42F1-9F58-6BBDBC7E90C5}" type="slidenum">
              <a:rPr lang="en-GB" smtClean="0"/>
              <a:t>‹#›</a:t>
            </a:fld>
            <a:endParaRPr lang="en-GB"/>
          </a:p>
        </p:txBody>
      </p:sp>
    </p:spTree>
    <p:extLst>
      <p:ext uri="{BB962C8B-B14F-4D97-AF65-F5344CB8AC3E}">
        <p14:creationId xmlns:p14="http://schemas.microsoft.com/office/powerpoint/2010/main" val="290862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to</a:t>
            </a:r>
            <a:r>
              <a:rPr lang="en-GB" baseline="0" dirty="0" smtClean="0"/>
              <a:t> the 2015 Wales Green Infrastructure Forum annual meeting.</a:t>
            </a:r>
          </a:p>
          <a:p>
            <a:r>
              <a:rPr lang="en-GB" baseline="0" dirty="0" smtClean="0"/>
              <a:t>I’m Pete Frost, senior urban advisor from Natural Resources Wales and I’d like to welcome you all.</a:t>
            </a:r>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1</a:t>
            </a:fld>
            <a:endParaRPr lang="en-GB"/>
          </a:p>
        </p:txBody>
      </p:sp>
    </p:spTree>
    <p:extLst>
      <p:ext uri="{BB962C8B-B14F-4D97-AF65-F5344CB8AC3E}">
        <p14:creationId xmlns:p14="http://schemas.microsoft.com/office/powerpoint/2010/main" val="1807246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Teija</a:t>
            </a:r>
            <a:r>
              <a:rPr lang="en-GB" dirty="0" smtClean="0"/>
              <a:t> </a:t>
            </a:r>
            <a:r>
              <a:rPr lang="en-GB" dirty="0" err="1" smtClean="0"/>
              <a:t>Ahjokoski</a:t>
            </a:r>
            <a:r>
              <a:rPr lang="en-GB" dirty="0" smtClean="0"/>
              <a:t> will update us on how Bristol City Council used</a:t>
            </a:r>
            <a:r>
              <a:rPr lang="en-GB" baseline="0" dirty="0" smtClean="0"/>
              <a:t> the latest techniques to transform sterile green spaces into flower-rich meadows which attract pollinators and delight people.</a:t>
            </a:r>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10</a:t>
            </a:fld>
            <a:endParaRPr lang="en-GB"/>
          </a:p>
        </p:txBody>
      </p:sp>
    </p:spTree>
    <p:extLst>
      <p:ext uri="{BB962C8B-B14F-4D97-AF65-F5344CB8AC3E}">
        <p14:creationId xmlns:p14="http://schemas.microsoft.com/office/powerpoint/2010/main" val="3055582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Wales is pursuing a radical new legislative adventure to secure a</a:t>
            </a:r>
            <a:r>
              <a:rPr lang="en-GB" baseline="0" dirty="0" smtClean="0"/>
              <a:t> sustainable future for coming generations and as part of that the Environment Bill will define how our natural resources will be managed into the future. Emily Finney from the Welsh Government will update us on its progress and likely final form.</a:t>
            </a:r>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11</a:t>
            </a:fld>
            <a:endParaRPr lang="en-GB"/>
          </a:p>
        </p:txBody>
      </p:sp>
    </p:spTree>
    <p:extLst>
      <p:ext uri="{BB962C8B-B14F-4D97-AF65-F5344CB8AC3E}">
        <p14:creationId xmlns:p14="http://schemas.microsoft.com/office/powerpoint/2010/main" val="3018205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last speaker this morning will tell us about a next-generation collaboration to improve human health and well-being through environmental improvement</a:t>
            </a:r>
            <a:r>
              <a:rPr lang="en-GB" baseline="0" dirty="0" smtClean="0"/>
              <a:t>. The Mersey Forest has been at the cutting edge of this work for years and Clare </a:t>
            </a:r>
            <a:r>
              <a:rPr lang="en-GB" baseline="0" dirty="0" err="1" smtClean="0"/>
              <a:t>Olver</a:t>
            </a:r>
            <a:r>
              <a:rPr lang="en-GB" baseline="0" dirty="0" smtClean="0"/>
              <a:t> will bring us up to date, and I hope will encourage us to follow their example here in Wales.</a:t>
            </a:r>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12</a:t>
            </a:fld>
            <a:endParaRPr lang="en-GB"/>
          </a:p>
        </p:txBody>
      </p:sp>
    </p:spTree>
    <p:extLst>
      <p:ext uri="{BB962C8B-B14F-4D97-AF65-F5344CB8AC3E}">
        <p14:creationId xmlns:p14="http://schemas.microsoft.com/office/powerpoint/2010/main" val="3467640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unless</a:t>
            </a:r>
            <a:r>
              <a:rPr lang="en-GB" baseline="0" dirty="0" smtClean="0"/>
              <a:t> anyone has any questions about how the day will run, may I introduce our first speakers Owen </a:t>
            </a:r>
            <a:r>
              <a:rPr lang="en-GB" baseline="0" dirty="0" err="1" smtClean="0"/>
              <a:t>Veldhuizen</a:t>
            </a:r>
            <a:r>
              <a:rPr lang="en-GB" baseline="0" dirty="0" smtClean="0"/>
              <a:t> and Matt Stowe from </a:t>
            </a:r>
            <a:r>
              <a:rPr lang="en-GB" baseline="0" dirty="0" err="1" smtClean="0"/>
              <a:t>Cartrefi</a:t>
            </a:r>
            <a:r>
              <a:rPr lang="en-GB" baseline="0" dirty="0" smtClean="0"/>
              <a:t> Conwy, to speak about </a:t>
            </a:r>
            <a:r>
              <a:rPr lang="en-GB" baseline="0" dirty="0" err="1" smtClean="0"/>
              <a:t>Parc</a:t>
            </a:r>
            <a:r>
              <a:rPr lang="en-GB" baseline="0" dirty="0" smtClean="0"/>
              <a:t> </a:t>
            </a:r>
            <a:r>
              <a:rPr lang="en-GB" baseline="0" dirty="0" err="1" smtClean="0"/>
              <a:t>Peulwys</a:t>
            </a:r>
            <a:r>
              <a:rPr lang="en-GB" baseline="0" smtClean="0"/>
              <a:t>.</a:t>
            </a:r>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13</a:t>
            </a:fld>
            <a:endParaRPr lang="en-GB"/>
          </a:p>
        </p:txBody>
      </p:sp>
    </p:spTree>
    <p:extLst>
      <p:ext uri="{BB962C8B-B14F-4D97-AF65-F5344CB8AC3E}">
        <p14:creationId xmlns:p14="http://schemas.microsoft.com/office/powerpoint/2010/main" val="1100427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Does anyone remember the report that was published by Res </a:t>
            </a:r>
            <a:r>
              <a:rPr lang="en-GB" dirty="0" err="1" smtClean="0"/>
              <a:t>Publica</a:t>
            </a:r>
            <a:r>
              <a:rPr lang="en-GB" dirty="0" smtClean="0"/>
              <a:t> earlier this year that argued that access to natural beauty</a:t>
            </a:r>
            <a:r>
              <a:rPr lang="en-GB" baseline="0" dirty="0" smtClean="0"/>
              <a:t> should be a right, enshrined by law? Amongst other things they calculated that you needed to earn above £45,000 per year in order to afford to get access to:</a:t>
            </a:r>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2</a:t>
            </a:fld>
            <a:endParaRPr lang="en-GB"/>
          </a:p>
        </p:txBody>
      </p:sp>
    </p:spTree>
    <p:extLst>
      <p:ext uri="{BB962C8B-B14F-4D97-AF65-F5344CB8AC3E}">
        <p14:creationId xmlns:p14="http://schemas.microsoft.com/office/powerpoint/2010/main" val="2887516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natural beauty.</a:t>
            </a:r>
            <a:endParaRPr lang="en-GB" dirty="0" smtClean="0"/>
          </a:p>
          <a:p>
            <a:endParaRPr lang="en-GB" dirty="0" smtClean="0"/>
          </a:p>
          <a:p>
            <a:r>
              <a:rPr lang="en-GB" dirty="0" smtClean="0"/>
              <a:t>You might argue that, in an era</a:t>
            </a:r>
            <a:r>
              <a:rPr lang="en-GB" baseline="0" dirty="0" smtClean="0"/>
              <a:t> of austerity, aesthetic considerations can afford to wait until we have more money.</a:t>
            </a:r>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3</a:t>
            </a:fld>
            <a:endParaRPr lang="en-GB"/>
          </a:p>
        </p:txBody>
      </p:sp>
    </p:spTree>
    <p:extLst>
      <p:ext uri="{BB962C8B-B14F-4D97-AF65-F5344CB8AC3E}">
        <p14:creationId xmlns:p14="http://schemas.microsoft.com/office/powerpoint/2010/main" val="3949403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evidence suggests that</a:t>
            </a:r>
            <a:r>
              <a:rPr lang="en-GB" baseline="0" dirty="0" smtClean="0"/>
              <a:t> we cannot afford NOT to have natural beauty: it keeps us mentally well, encourages us to get out to do our daily exercise better than any gym ever could, it cools our cities, cleans our air, and manages our floodwater – this is a Swedish flood drain.</a:t>
            </a:r>
          </a:p>
          <a:p>
            <a:endParaRPr lang="en-GB" baseline="0" dirty="0" smtClean="0"/>
          </a:p>
          <a:p>
            <a:r>
              <a:rPr lang="en-GB" baseline="0" dirty="0" smtClean="0"/>
              <a:t>Today we are going to be inspired by projects and programmes that are all about using nature to bring benefits to us all, to make towns and cities better places for people and nature.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4</a:t>
            </a:fld>
            <a:endParaRPr lang="en-GB"/>
          </a:p>
        </p:txBody>
      </p:sp>
    </p:spTree>
    <p:extLst>
      <p:ext uri="{BB962C8B-B14F-4D97-AF65-F5344CB8AC3E}">
        <p14:creationId xmlns:p14="http://schemas.microsoft.com/office/powerpoint/2010/main" val="2696164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Today’s</a:t>
            </a:r>
            <a:r>
              <a:rPr lang="en-GB" baseline="0" dirty="0" smtClean="0"/>
              <a:t> event should work like this:</a:t>
            </a:r>
          </a:p>
          <a:p>
            <a:r>
              <a:rPr lang="en-GB" baseline="0" dirty="0" smtClean="0"/>
              <a:t>*Now we’ve had tea and coffee we’ll work through to lunch at 12:35</a:t>
            </a:r>
          </a:p>
          <a:p>
            <a:r>
              <a:rPr lang="en-GB" baseline="0" dirty="0" smtClean="0"/>
              <a:t>*and we’ll finish at 3pm in time for you to leave the park before the main gates are closed for the night.</a:t>
            </a:r>
          </a:p>
          <a:p>
            <a:r>
              <a:rPr lang="en-GB" baseline="0" dirty="0" smtClean="0"/>
              <a:t>*This isn’t your usual meeting, so we’ll hear from our speakers in the morning – there won’t be any questions after each speaker because:</a:t>
            </a:r>
          </a:p>
          <a:p>
            <a:r>
              <a:rPr lang="en-GB" baseline="0" dirty="0" smtClean="0"/>
              <a:t>*in the afternoon you’ll each have the chance to have an in-depth conversation with each speaker in small group sessions.</a:t>
            </a:r>
          </a:p>
          <a:p>
            <a:r>
              <a:rPr lang="en-GB" baseline="0" dirty="0" smtClean="0"/>
              <a:t>*There’s no fire drill planned, so if you hear an alarm, leave by the nearest exit and meet in the courtyard so I can check that we are all safely out of the building.</a:t>
            </a:r>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5</a:t>
            </a:fld>
            <a:endParaRPr lang="en-GB"/>
          </a:p>
        </p:txBody>
      </p:sp>
    </p:spTree>
    <p:extLst>
      <p:ext uri="{BB962C8B-B14F-4D97-AF65-F5344CB8AC3E}">
        <p14:creationId xmlns:p14="http://schemas.microsoft.com/office/powerpoint/2010/main" val="3202241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purpose of the Green Infrastructure Forum is to </a:t>
            </a:r>
            <a:endParaRPr lang="en-GB" dirty="0" smtClean="0"/>
          </a:p>
          <a:p>
            <a:r>
              <a:rPr lang="en-GB" dirty="0" smtClean="0"/>
              <a:t>Give you the evidence you need to show that green infrastructure is critical to reducing the burdens on the so-called “statutory services”,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6</a:t>
            </a:fld>
            <a:endParaRPr lang="en-GB"/>
          </a:p>
        </p:txBody>
      </p:sp>
    </p:spTree>
    <p:extLst>
      <p:ext uri="{BB962C8B-B14F-4D97-AF65-F5344CB8AC3E}">
        <p14:creationId xmlns:p14="http://schemas.microsoft.com/office/powerpoint/2010/main" val="389067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Inspire you to go back to your work places knowing that green</a:t>
            </a:r>
            <a:r>
              <a:rPr lang="en-GB" baseline="0" dirty="0" smtClean="0"/>
              <a:t> infrastructure is delivering amazing things, and can do the same for us wherever we work.</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7</a:t>
            </a:fld>
            <a:endParaRPr lang="en-GB"/>
          </a:p>
        </p:txBody>
      </p:sp>
    </p:spTree>
    <p:extLst>
      <p:ext uri="{BB962C8B-B14F-4D97-AF65-F5344CB8AC3E}">
        <p14:creationId xmlns:p14="http://schemas.microsoft.com/office/powerpoint/2010/main" val="1335573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And to help connect you to people and organisations who can support and advise you to</a:t>
            </a:r>
            <a:r>
              <a:rPr lang="en-GB" baseline="0" dirty="0" smtClean="0"/>
              <a:t> deliver green infrastructure back home.</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8</a:t>
            </a:fld>
            <a:endParaRPr lang="en-GB"/>
          </a:p>
        </p:txBody>
      </p:sp>
    </p:spTree>
    <p:extLst>
      <p:ext uri="{BB962C8B-B14F-4D97-AF65-F5344CB8AC3E}">
        <p14:creationId xmlns:p14="http://schemas.microsoft.com/office/powerpoint/2010/main" val="3758712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inspire us today we have five speakers, and we start with a double-act</a:t>
            </a:r>
            <a:r>
              <a:rPr lang="en-GB" baseline="0" dirty="0" smtClean="0"/>
              <a:t> from north Wales</a:t>
            </a:r>
            <a:endParaRPr lang="en-GB" dirty="0" smtClean="0"/>
          </a:p>
          <a:p>
            <a:endParaRPr lang="en-GB" dirty="0" smtClean="0"/>
          </a:p>
          <a:p>
            <a:r>
              <a:rPr lang="en-GB" dirty="0" smtClean="0"/>
              <a:t>Owen </a:t>
            </a:r>
            <a:r>
              <a:rPr lang="en-GB" dirty="0" err="1" smtClean="0"/>
              <a:t>Veldhuizen</a:t>
            </a:r>
            <a:r>
              <a:rPr lang="en-GB" dirty="0" smtClean="0"/>
              <a:t> and Matt Stowe helped guide the transformation</a:t>
            </a:r>
            <a:r>
              <a:rPr lang="en-GB" baseline="0" dirty="0" smtClean="0"/>
              <a:t> of a troubled housing estate into an award-winning park.</a:t>
            </a:r>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9</a:t>
            </a:fld>
            <a:endParaRPr lang="en-GB"/>
          </a:p>
        </p:txBody>
      </p:sp>
    </p:spTree>
    <p:extLst>
      <p:ext uri="{BB962C8B-B14F-4D97-AF65-F5344CB8AC3E}">
        <p14:creationId xmlns:p14="http://schemas.microsoft.com/office/powerpoint/2010/main" val="3273600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SUPERGRAPHIC_FINAL"/>
          <p:cNvPicPr>
            <a:picLocks noChangeAspect="1" noChangeArrowheads="1"/>
          </p:cNvPicPr>
          <p:nvPr userDrawn="1"/>
        </p:nvPicPr>
        <p:blipFill>
          <a:blip r:embed="rId2">
            <a:extLst>
              <a:ext uri="{28A0092B-C50C-407E-A947-70E740481C1C}">
                <a14:useLocalDpi xmlns:a14="http://schemas.microsoft.com/office/drawing/2010/main" val="0"/>
              </a:ext>
            </a:extLst>
          </a:blip>
          <a:srcRect l="56409" t="34859" r="26372" b="26707"/>
          <a:stretch>
            <a:fillRect/>
          </a:stretch>
        </p:blipFill>
        <p:spPr bwMode="auto">
          <a:xfrm>
            <a:off x="0" y="4365625"/>
            <a:ext cx="9144000" cy="2492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ctrTitle"/>
          </p:nvPr>
        </p:nvSpPr>
        <p:spPr>
          <a:xfrm>
            <a:off x="685800" y="1983358"/>
            <a:ext cx="7772400" cy="1470025"/>
          </a:xfrm>
        </p:spPr>
        <p:txBody>
          <a:bodyPr>
            <a:noAutofit/>
          </a:bodyPr>
          <a:lstStyle>
            <a:lvl1pPr algn="ctr">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726557"/>
            <a:ext cx="6400800" cy="1752600"/>
          </a:xfrm>
        </p:spPr>
        <p:txBody>
          <a:bodyPr>
            <a:noAutofit/>
          </a:bodyPr>
          <a:lstStyle>
            <a:lvl1pPr marL="0" indent="0" algn="ctr">
              <a:buNone/>
              <a:defRPr>
                <a:solidFill>
                  <a:srgbClr val="0091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vert="horz" lIns="0" tIns="0" rIns="0" bIns="0" rtlCol="0" anchor="b" anchorCtr="0"/>
          <a:lstStyle>
            <a:lvl1pPr>
              <a:defRPr lang="en-GB" smtClean="0"/>
            </a:lvl1pPr>
          </a:lstStyle>
          <a:p>
            <a:pPr algn="r"/>
            <a:fld id="{95B698E4-0AB5-410A-A0CD-38C73D25D732}" type="datetime3">
              <a:rPr lang="en-GB" smtClean="0"/>
              <a:pPr algn="r"/>
              <a:t>22 October, 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vert="horz" lIns="0" tIns="0" rIns="0" bIns="0" rtlCol="0" anchor="b" anchorCtr="0"/>
          <a:lstStyle>
            <a:lvl1pPr>
              <a:defRPr lang="en-GB" smtClean="0"/>
            </a:lvl1pPr>
          </a:lstStyle>
          <a:p>
            <a:pPr algn="r"/>
            <a:fld id="{1EB79DAB-90E4-4F14-9B31-761BB9951B41}" type="slidenum">
              <a:rPr lang="en-GB" smtClean="0"/>
              <a:pPr algn="r"/>
              <a:t>‹#›</a:t>
            </a:fld>
            <a:endParaRPr lang="en-GB"/>
          </a:p>
        </p:txBody>
      </p:sp>
    </p:spTree>
    <p:extLst>
      <p:ext uri="{BB962C8B-B14F-4D97-AF65-F5344CB8AC3E}">
        <p14:creationId xmlns:p14="http://schemas.microsoft.com/office/powerpoint/2010/main" val="11593011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849" y="476249"/>
            <a:ext cx="6570663" cy="1223963"/>
          </a:xfrm>
        </p:spPr>
        <p:txBody>
          <a:bodyPr vert="horz" lIns="0" tIns="0" rIns="0" bIns="0" rtlCol="0" anchor="ctr">
            <a:noAutofit/>
          </a:bodyPr>
          <a:lstStyle>
            <a:lvl1pPr>
              <a:defRPr lang="en-GB"/>
            </a:lvl1pPr>
          </a:lstStyle>
          <a:p>
            <a:pPr lvl="0"/>
            <a:r>
              <a:rPr lang="en-US" dirty="0" smtClean="0"/>
              <a:t>Click to edit Master title style</a:t>
            </a:r>
            <a:endParaRPr lang="en-GB" dirty="0"/>
          </a:p>
        </p:txBody>
      </p:sp>
      <p:sp>
        <p:nvSpPr>
          <p:cNvPr id="3" name="Picture Placeholder 2"/>
          <p:cNvSpPr>
            <a:spLocks noGrp="1"/>
          </p:cNvSpPr>
          <p:nvPr>
            <p:ph type="pic" idx="1"/>
          </p:nvPr>
        </p:nvSpPr>
        <p:spPr>
          <a:xfrm>
            <a:off x="323849" y="1989138"/>
            <a:ext cx="6570663" cy="4608214"/>
          </a:xfrm>
        </p:spPr>
        <p:txBody>
          <a:bodyPr>
            <a:noAutofit/>
          </a:bodyPr>
          <a:lstStyle>
            <a:lvl1pPr marL="0" indent="0" algn="l">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6980238" y="1989138"/>
            <a:ext cx="1839912" cy="4608214"/>
          </a:xfrm>
        </p:spPr>
        <p:txBody>
          <a:bodyPr>
            <a:noAutofit/>
          </a:bodyPr>
          <a:lstStyle>
            <a:lvl1pPr marL="0" indent="0">
              <a:spcBef>
                <a:spcPts val="600"/>
              </a:spcBef>
              <a:buNone/>
              <a:defRPr sz="1400" b="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lgn="r">
              <a:defRPr/>
            </a:lvl1pPr>
          </a:lstStyle>
          <a:p>
            <a:fld id="{5F934297-E040-40B9-8B9E-1F9726BDDFE6}" type="datetime3">
              <a:rPr lang="en-GB" smtClean="0"/>
              <a:pPr/>
              <a:t>22 October, 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lgn="r"/>
            <a:fld id="{1EB79DAB-90E4-4F14-9B31-761BB9951B41}" type="slidenum">
              <a:rPr lang="en-GB" smtClean="0"/>
              <a:pPr algn="r"/>
              <a:t>‹#›</a:t>
            </a:fld>
            <a:endParaRPr lang="en-GB" dirty="0"/>
          </a:p>
        </p:txBody>
      </p:sp>
    </p:spTree>
    <p:extLst>
      <p:ext uri="{BB962C8B-B14F-4D97-AF65-F5344CB8AC3E}">
        <p14:creationId xmlns:p14="http://schemas.microsoft.com/office/powerpoint/2010/main" val="18544765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323850" y="1989138"/>
            <a:ext cx="8496300" cy="4536206"/>
          </a:xfrm>
        </p:spPr>
        <p:txBody>
          <a:bodyPr vert="eaVert">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lgn="r">
              <a:defRPr/>
            </a:lvl1pPr>
          </a:lstStyle>
          <a:p>
            <a:fld id="{36359631-7D1F-459B-928E-43544B05E48E}" type="datetime3">
              <a:rPr lang="en-GB" smtClean="0"/>
              <a:pPr/>
              <a:t>22 October, 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31411570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0238" y="1844823"/>
            <a:ext cx="1839912" cy="4608513"/>
          </a:xfrm>
        </p:spPr>
        <p:txBody>
          <a:bodyPr vert="eaVert">
            <a:noAutofit/>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199" y="548680"/>
            <a:ext cx="6437313" cy="6003707"/>
          </a:xfrm>
        </p:spPr>
        <p:txBody>
          <a:bodyPr vert="eaVert">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lgn="r">
              <a:defRPr/>
            </a:lvl1pPr>
          </a:lstStyle>
          <a:p>
            <a:fld id="{5C166BB2-EF58-472A-B562-AE6313B280A8}" type="datetime3">
              <a:rPr lang="en-GB" smtClean="0"/>
              <a:pPr/>
              <a:t>22 October, 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39577962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GB" dirty="0"/>
          </a:p>
        </p:txBody>
      </p:sp>
      <p:sp>
        <p:nvSpPr>
          <p:cNvPr id="3" name="Content Placeholder 2"/>
          <p:cNvSpPr>
            <a:spLocks noGrp="1"/>
          </p:cNvSpPr>
          <p:nvPr>
            <p:ph idx="1"/>
          </p:nvPr>
        </p:nvSpPr>
        <p:spPr>
          <a:xfrm>
            <a:off x="323850" y="1916832"/>
            <a:ext cx="8496300" cy="4536356"/>
          </a:xfrm>
        </p:spPr>
        <p:txBody>
          <a:bodyPr>
            <a:noAutofit/>
          </a:bodyPr>
          <a:lstStyle>
            <a:lvl1pPr>
              <a:defRPr sz="2400"/>
            </a:lvl1pPr>
            <a:lvl2pPr>
              <a:defRPr sz="24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761396" y="54066"/>
            <a:ext cx="2133600" cy="365125"/>
          </a:xfrm>
        </p:spPr>
        <p:txBody>
          <a:bodyPr>
            <a:noAutofit/>
          </a:bodyPr>
          <a:lstStyle>
            <a:lvl1pPr algn="r">
              <a:defRPr>
                <a:solidFill>
                  <a:srgbClr val="3C3C41"/>
                </a:solidFill>
              </a:defRPr>
            </a:lvl1pPr>
          </a:lstStyle>
          <a:p>
            <a:fld id="{7E9EFE7B-2BB4-4E22-8F09-F199B7FE1F90}" type="datetime3">
              <a:rPr lang="en-GB" smtClean="0"/>
              <a:pPr/>
              <a:t>22 October, 2015</a:t>
            </a:fld>
            <a:endParaRPr lang="en-GB" dirty="0"/>
          </a:p>
        </p:txBody>
      </p:sp>
      <p:sp>
        <p:nvSpPr>
          <p:cNvPr id="5" name="Footer Placeholder 4"/>
          <p:cNvSpPr>
            <a:spLocks noGrp="1"/>
          </p:cNvSpPr>
          <p:nvPr>
            <p:ph type="ftr" sz="quarter" idx="11"/>
          </p:nvPr>
        </p:nvSpPr>
        <p:spPr>
          <a:xfrm>
            <a:off x="6981824" y="107107"/>
            <a:ext cx="1838325" cy="312084"/>
          </a:xfrm>
        </p:spPr>
        <p:txBody>
          <a:bodyPr>
            <a:noAutofit/>
          </a:bodyPr>
          <a:lstStyle>
            <a:lvl1pPr>
              <a:defRPr>
                <a:solidFill>
                  <a:srgbClr val="3C3C41"/>
                </a:solidFill>
              </a:defRPr>
            </a:lvl1pPr>
          </a:lstStyle>
          <a:p>
            <a:endParaRPr lang="en-GB" dirty="0"/>
          </a:p>
        </p:txBody>
      </p:sp>
      <p:sp>
        <p:nvSpPr>
          <p:cNvPr id="6" name="Slide Number Placeholder 5"/>
          <p:cNvSpPr>
            <a:spLocks noGrp="1"/>
          </p:cNvSpPr>
          <p:nvPr>
            <p:ph type="sldNum" sz="quarter" idx="12"/>
          </p:nvPr>
        </p:nvSpPr>
        <p:spPr/>
        <p:txBody>
          <a:bodyPr/>
          <a:lstStyle>
            <a:lvl1pPr algn="r">
              <a:defRPr>
                <a:solidFill>
                  <a:srgbClr val="3C3C41"/>
                </a:solidFill>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4976867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descr="SUPERGRAPHIC_FINAL"/>
          <p:cNvPicPr>
            <a:picLocks noChangeAspect="1" noChangeArrowheads="1"/>
          </p:cNvPicPr>
          <p:nvPr userDrawn="1"/>
        </p:nvPicPr>
        <p:blipFill>
          <a:blip r:embed="rId2">
            <a:extLst>
              <a:ext uri="{28A0092B-C50C-407E-A947-70E740481C1C}">
                <a14:useLocalDpi xmlns:a14="http://schemas.microsoft.com/office/drawing/2010/main" val="0"/>
              </a:ext>
            </a:extLst>
          </a:blip>
          <a:srcRect l="56409" t="34859" r="26372" b="26707"/>
          <a:stretch>
            <a:fillRect/>
          </a:stretch>
        </p:blipFill>
        <p:spPr bwMode="auto">
          <a:xfrm>
            <a:off x="0" y="4365625"/>
            <a:ext cx="9144000" cy="2492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722313" y="3507085"/>
            <a:ext cx="7772400" cy="1362075"/>
          </a:xfrm>
        </p:spPr>
        <p:txBody>
          <a:bodyPr anchor="t">
            <a:normAutofit/>
          </a:bodyPr>
          <a:lstStyle>
            <a:lvl1pPr algn="l">
              <a:defRPr sz="3200" b="0"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00689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r">
              <a:defRPr/>
            </a:lvl1pPr>
          </a:lstStyle>
          <a:p>
            <a:fld id="{FA6D568E-1C59-4CAF-A029-FD62F99FD889}" type="datetime3">
              <a:rPr lang="en-GB" smtClean="0"/>
              <a:pPr/>
              <a:t>22 October, 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11354508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GB" dirty="0"/>
          </a:p>
        </p:txBody>
      </p:sp>
      <p:sp>
        <p:nvSpPr>
          <p:cNvPr id="3" name="Content Placeholder 2"/>
          <p:cNvSpPr>
            <a:spLocks noGrp="1"/>
          </p:cNvSpPr>
          <p:nvPr>
            <p:ph sz="half" idx="1"/>
          </p:nvPr>
        </p:nvSpPr>
        <p:spPr>
          <a:xfrm>
            <a:off x="323850" y="1916832"/>
            <a:ext cx="41688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74121" y="1916832"/>
            <a:ext cx="40386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lvl1pPr algn="r">
              <a:defRPr/>
            </a:lvl1pPr>
          </a:lstStyle>
          <a:p>
            <a:fld id="{4AC1BCF0-B662-4372-B5A6-2FF7226A59F1}" type="datetime3">
              <a:rPr lang="en-GB" smtClean="0"/>
              <a:pPr/>
              <a:t>22 October, 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29376409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41B6A8E4-17AA-4AC4-89B9-B29C821773F6}" type="datetime3">
              <a:rPr lang="en-GB" smtClean="0"/>
              <a:pPr/>
              <a:t>22 October, 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EB79DAB-90E4-4F14-9B31-761BB9951B41}" type="slidenum">
              <a:rPr lang="en-GB" smtClean="0"/>
              <a:pPr/>
              <a:t>‹#›</a:t>
            </a:fld>
            <a:endParaRPr lang="en-GB"/>
          </a:p>
        </p:txBody>
      </p:sp>
      <p:sp>
        <p:nvSpPr>
          <p:cNvPr id="8" name="Content Placeholder 2"/>
          <p:cNvSpPr>
            <a:spLocks noGrp="1"/>
          </p:cNvSpPr>
          <p:nvPr>
            <p:ph sz="half" idx="1"/>
          </p:nvPr>
        </p:nvSpPr>
        <p:spPr>
          <a:xfrm>
            <a:off x="323850" y="1916831"/>
            <a:ext cx="8496300" cy="216000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3"/>
          <p:cNvSpPr>
            <a:spLocks noGrp="1"/>
          </p:cNvSpPr>
          <p:nvPr>
            <p:ph sz="half" idx="2"/>
          </p:nvPr>
        </p:nvSpPr>
        <p:spPr>
          <a:xfrm>
            <a:off x="323850" y="4293096"/>
            <a:ext cx="8488871" cy="216000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08813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581775" cy="1223963"/>
          </a:xfrm>
        </p:spPr>
        <p:txBody>
          <a:bodyPr>
            <a:noAutofit/>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323850" y="1989138"/>
            <a:ext cx="41688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23850" y="2708920"/>
            <a:ext cx="4168800" cy="3951288"/>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51350" y="1989138"/>
            <a:ext cx="41688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51350" y="2708920"/>
            <a:ext cx="4168800" cy="3951288"/>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lvl1pPr algn="r">
              <a:defRPr/>
            </a:lvl1pPr>
          </a:lstStyle>
          <a:p>
            <a:fld id="{7986C46A-F843-447A-8F94-C253222F6B0E}" type="datetime3">
              <a:rPr lang="en-GB" smtClean="0"/>
              <a:pPr/>
              <a:t>22 October, 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22116133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lvl1pPr algn="r">
              <a:defRPr/>
            </a:lvl1pPr>
          </a:lstStyle>
          <a:p>
            <a:fld id="{1FA7E4C7-43F1-4ECF-A514-1D14603EEA9D}" type="datetime3">
              <a:rPr lang="en-GB" smtClean="0"/>
              <a:pPr/>
              <a:t>22 October, 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18940310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1E02EA0E-FF6F-4CE6-9D55-67502EE03C71}" type="datetime3">
              <a:rPr lang="en-GB" smtClean="0"/>
              <a:pPr/>
              <a:t>22 October, 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26505164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570663" cy="1223963"/>
          </a:xfrm>
        </p:spPr>
        <p:txBody>
          <a:bodyPr vert="horz" lIns="0" tIns="0" rIns="0" bIns="0" rtlCol="0" anchor="ctr">
            <a:noAutofit/>
          </a:bodyPr>
          <a:lstStyle>
            <a:lvl1pPr>
              <a:defRPr lang="en-GB" dirty="0"/>
            </a:lvl1pPr>
          </a:lstStyle>
          <a:p>
            <a:pPr lvl="0"/>
            <a:r>
              <a:rPr lang="en-US" dirty="0" smtClean="0"/>
              <a:t>Click to edit Master title style</a:t>
            </a:r>
            <a:endParaRPr lang="en-GB" dirty="0"/>
          </a:p>
        </p:txBody>
      </p:sp>
      <p:sp>
        <p:nvSpPr>
          <p:cNvPr id="3" name="Content Placeholder 2"/>
          <p:cNvSpPr>
            <a:spLocks noGrp="1"/>
          </p:cNvSpPr>
          <p:nvPr>
            <p:ph idx="1"/>
          </p:nvPr>
        </p:nvSpPr>
        <p:spPr>
          <a:xfrm>
            <a:off x="323849" y="1916832"/>
            <a:ext cx="6570663" cy="4608511"/>
          </a:xfrm>
        </p:spPr>
        <p:txBody>
          <a:bodyPr>
            <a:noAutofit/>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6980238" y="1978026"/>
            <a:ext cx="1839912" cy="4542032"/>
          </a:xfrm>
        </p:spPr>
        <p:txBody>
          <a:bodyPr>
            <a:noAutofit/>
          </a:bodyPr>
          <a:lstStyle>
            <a:lvl1pPr marL="0" indent="0">
              <a:spcBef>
                <a:spcPts val="600"/>
              </a:spcBef>
              <a:spcAft>
                <a:spcPts val="600"/>
              </a:spcAft>
              <a:buNone/>
              <a:defRPr sz="1400" b="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lgn="r">
              <a:defRPr/>
            </a:lvl1pPr>
          </a:lstStyle>
          <a:p>
            <a:fld id="{FB8DC4F9-3CF5-46C8-A80A-DE5B03B3E759}" type="datetime3">
              <a:rPr lang="en-GB" smtClean="0"/>
              <a:pPr/>
              <a:t>22 October, 2015</a:t>
            </a:fld>
            <a:endParaRPr lang="en-GB"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lgn="r">
              <a:defRPr/>
            </a:lvl1pPr>
          </a:lstStyle>
          <a:p>
            <a:fld id="{1EB79DAB-90E4-4F14-9B31-761BB9951B41}" type="slidenum">
              <a:rPr lang="en-GB" smtClean="0"/>
              <a:pPr/>
              <a:t>‹#›</a:t>
            </a:fld>
            <a:endParaRPr lang="en-GB" dirty="0"/>
          </a:p>
        </p:txBody>
      </p:sp>
    </p:spTree>
    <p:extLst>
      <p:ext uri="{BB962C8B-B14F-4D97-AF65-F5344CB8AC3E}">
        <p14:creationId xmlns:p14="http://schemas.microsoft.com/office/powerpoint/2010/main" val="34648676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0" y="476249"/>
            <a:ext cx="6581775" cy="1223963"/>
          </a:xfrm>
          <a:prstGeom prst="rect">
            <a:avLst/>
          </a:prstGeom>
        </p:spPr>
        <p:txBody>
          <a:bodyPr vert="horz" lIns="0" tIns="0" rIns="0" bIns="0" rtlCol="0" anchor="ctr">
            <a:normAutofit/>
          </a:bodyPr>
          <a:lstStyle/>
          <a:p>
            <a:r>
              <a:rPr lang="en-US" dirty="0" smtClean="0"/>
              <a:t>Click to edit Master title style</a:t>
            </a:r>
            <a:endParaRPr lang="en-GB" dirty="0"/>
          </a:p>
        </p:txBody>
      </p:sp>
      <p:pic>
        <p:nvPicPr>
          <p:cNvPr id="1026" name="Picture 2" descr="NRW_logo_CMYK_stack"/>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124700" y="581025"/>
            <a:ext cx="1655763"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323850" y="1916832"/>
            <a:ext cx="8362950" cy="420933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761396" y="63591"/>
            <a:ext cx="2133600" cy="365125"/>
          </a:xfrm>
          <a:prstGeom prst="rect">
            <a:avLst/>
          </a:prstGeom>
        </p:spPr>
        <p:txBody>
          <a:bodyPr vert="horz" lIns="0" tIns="0" rIns="0" bIns="0" rtlCol="0" anchor="b" anchorCtr="0"/>
          <a:lstStyle>
            <a:lvl1pPr algn="r">
              <a:defRPr lang="en-GB" sz="900" b="1" smtClean="0">
                <a:solidFill>
                  <a:schemeClr val="tx2"/>
                </a:solidFill>
              </a:defRPr>
            </a:lvl1pPr>
          </a:lstStyle>
          <a:p>
            <a:fld id="{41B6A8E4-17AA-4AC4-89B9-B29C821773F6}" type="datetime3">
              <a:rPr lang="en-GB" smtClean="0"/>
              <a:pPr/>
              <a:t>22 October, 2015</a:t>
            </a:fld>
            <a:endParaRPr lang="en-GB" dirty="0"/>
          </a:p>
        </p:txBody>
      </p:sp>
      <p:sp>
        <p:nvSpPr>
          <p:cNvPr id="5" name="Footer Placeholder 4"/>
          <p:cNvSpPr>
            <a:spLocks noGrp="1"/>
          </p:cNvSpPr>
          <p:nvPr>
            <p:ph type="ftr" sz="quarter" idx="3"/>
          </p:nvPr>
        </p:nvSpPr>
        <p:spPr>
          <a:xfrm>
            <a:off x="6981824" y="116632"/>
            <a:ext cx="1838325" cy="312084"/>
          </a:xfrm>
          <a:prstGeom prst="rect">
            <a:avLst/>
          </a:prstGeom>
        </p:spPr>
        <p:txBody>
          <a:bodyPr vert="horz" lIns="0" tIns="0" rIns="0" bIns="0" rtlCol="0" anchor="b" anchorCtr="0"/>
          <a:lstStyle>
            <a:lvl1pPr algn="r">
              <a:defRPr sz="900" b="1">
                <a:solidFill>
                  <a:schemeClr val="tx2"/>
                </a:solidFill>
              </a:defRPr>
            </a:lvl1pPr>
          </a:lstStyle>
          <a:p>
            <a:endParaRPr lang="en-GB" dirty="0"/>
          </a:p>
        </p:txBody>
      </p:sp>
      <p:sp>
        <p:nvSpPr>
          <p:cNvPr id="6" name="Slide Number Placeholder 5"/>
          <p:cNvSpPr>
            <a:spLocks noGrp="1"/>
          </p:cNvSpPr>
          <p:nvPr>
            <p:ph type="sldNum" sz="quarter" idx="4"/>
          </p:nvPr>
        </p:nvSpPr>
        <p:spPr>
          <a:xfrm>
            <a:off x="6905625" y="6413500"/>
            <a:ext cx="2133600" cy="365125"/>
          </a:xfrm>
          <a:prstGeom prst="rect">
            <a:avLst/>
          </a:prstGeom>
        </p:spPr>
        <p:txBody>
          <a:bodyPr vert="horz" lIns="0" tIns="0" rIns="0" bIns="0" rtlCol="0" anchor="b" anchorCtr="0"/>
          <a:lstStyle>
            <a:lvl1pPr algn="r">
              <a:defRPr lang="en-GB" sz="900" b="1" smtClean="0">
                <a:solidFill>
                  <a:schemeClr val="tx2"/>
                </a:solidFill>
              </a:defRPr>
            </a:lvl1pPr>
          </a:lstStyle>
          <a:p>
            <a:fld id="{1EB79DAB-90E4-4F14-9B31-761BB9951B41}" type="slidenum">
              <a:rPr lang="en-GB" smtClean="0"/>
              <a:pPr/>
              <a:t>‹#›</a:t>
            </a:fld>
            <a:endParaRPr lang="en-GB"/>
          </a:p>
        </p:txBody>
      </p:sp>
      <p:sp>
        <p:nvSpPr>
          <p:cNvPr id="7" name="AutoShape 2"/>
          <p:cNvSpPr>
            <a:spLocks noChangeArrowheads="1"/>
          </p:cNvSpPr>
          <p:nvPr userDrawn="1"/>
        </p:nvSpPr>
        <p:spPr bwMode="auto">
          <a:xfrm>
            <a:off x="6981825" y="428625"/>
            <a:ext cx="1838325" cy="31750"/>
          </a:xfrm>
          <a:prstGeom prst="roundRect">
            <a:avLst>
              <a:gd name="adj" fmla="val 50000"/>
            </a:avLst>
          </a:prstGeom>
          <a:solidFill>
            <a:schemeClr val="tx2"/>
          </a:solidFill>
          <a:ln>
            <a:noFill/>
          </a:ln>
          <a:effectLst/>
        </p:spPr>
        <p:txBody>
          <a:bodyPr vert="horz" wrap="none" lIns="91440" tIns="45720" rIns="91440" bIns="45720" numCol="1" anchor="ctr" anchorCtr="0" compatLnSpc="1">
            <a:prstTxWarp prst="textNoShape">
              <a:avLst/>
            </a:prstTxWarp>
          </a:bodyPr>
          <a:lstStyle/>
          <a:p>
            <a:endParaRPr lang="en-GB"/>
          </a:p>
        </p:txBody>
      </p:sp>
      <p:sp>
        <p:nvSpPr>
          <p:cNvPr id="8" name="AutoShape 3"/>
          <p:cNvSpPr>
            <a:spLocks noChangeArrowheads="1"/>
          </p:cNvSpPr>
          <p:nvPr userDrawn="1"/>
        </p:nvSpPr>
        <p:spPr bwMode="auto">
          <a:xfrm flipV="1">
            <a:off x="323850" y="428625"/>
            <a:ext cx="6581775" cy="31750"/>
          </a:xfrm>
          <a:prstGeom prst="roundRect">
            <a:avLst>
              <a:gd name="adj" fmla="val 50000"/>
            </a:avLst>
          </a:prstGeom>
          <a:solidFill>
            <a:schemeClr val="tx2"/>
          </a:solidFill>
          <a:ln>
            <a:noFill/>
          </a:ln>
          <a:effectLst/>
        </p:spPr>
        <p:txBody>
          <a:bodyPr vert="horz" wrap="non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17197455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20" r:id="rId5"/>
    <p:sldLayoutId id="2147483713" r:id="rId6"/>
    <p:sldLayoutId id="2147483714" r:id="rId7"/>
    <p:sldLayoutId id="2147483715" r:id="rId8"/>
    <p:sldLayoutId id="2147483716" r:id="rId9"/>
    <p:sldLayoutId id="2147483717" r:id="rId10"/>
    <p:sldLayoutId id="2147483718" r:id="rId11"/>
    <p:sldLayoutId id="2147483719"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rgbClr val="0091A5"/>
          </a:solidFill>
          <a:latin typeface="+mn-lt"/>
          <a:ea typeface="+mn-ea"/>
          <a:cs typeface="+mn-cs"/>
        </a:defRPr>
      </a:lvl1pPr>
      <a:lvl2pPr marL="0" indent="0" algn="l" defTabSz="914400" rtl="0" eaLnBrk="1" latinLnBrk="0" hangingPunct="1">
        <a:spcBef>
          <a:spcPct val="20000"/>
        </a:spcBef>
        <a:buFontTx/>
        <a:buNone/>
        <a:defRPr sz="2400" kern="1200">
          <a:solidFill>
            <a:schemeClr val="tx1"/>
          </a:solidFill>
          <a:latin typeface="+mn-lt"/>
          <a:ea typeface="+mn-ea"/>
          <a:cs typeface="+mn-cs"/>
        </a:defRPr>
      </a:lvl2pPr>
      <a:lvl3pPr marL="266700" indent="-2667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542925" indent="-2762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809625" indent="-2667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Green Infrastructure Forum</a:t>
            </a:r>
            <a:r>
              <a:rPr lang="en-GB" dirty="0"/>
              <a:t/>
            </a:r>
            <a:br>
              <a:rPr lang="en-GB" dirty="0"/>
            </a:br>
            <a:r>
              <a:rPr lang="en-GB" dirty="0" smtClean="0"/>
              <a:t>Annual meeting 2015</a:t>
            </a:r>
            <a:endParaRPr lang="en-GB" dirty="0"/>
          </a:p>
        </p:txBody>
      </p:sp>
      <p:sp>
        <p:nvSpPr>
          <p:cNvPr id="6" name="Subtitle 5"/>
          <p:cNvSpPr>
            <a:spLocks noGrp="1"/>
          </p:cNvSpPr>
          <p:nvPr>
            <p:ph type="subTitle" idx="1"/>
          </p:nvPr>
        </p:nvSpPr>
        <p:spPr/>
        <p:txBody>
          <a:bodyPr/>
          <a:lstStyle/>
          <a:p>
            <a:r>
              <a:rPr lang="en-GB" sz="4000" dirty="0" err="1" smtClean="0"/>
              <a:t>Croeso</a:t>
            </a:r>
            <a:r>
              <a:rPr lang="en-GB" sz="4000" dirty="0" smtClean="0"/>
              <a:t>!</a:t>
            </a:r>
          </a:p>
          <a:p>
            <a:r>
              <a:rPr lang="en-GB" sz="4000" dirty="0" smtClean="0"/>
              <a:t>Welcome!</a:t>
            </a:r>
            <a:endParaRPr lang="en-GB" sz="4000" dirty="0"/>
          </a:p>
        </p:txBody>
      </p:sp>
    </p:spTree>
    <p:extLst>
      <p:ext uri="{BB962C8B-B14F-4D97-AF65-F5344CB8AC3E}">
        <p14:creationId xmlns:p14="http://schemas.microsoft.com/office/powerpoint/2010/main" val="2481393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Meadow Bristol Project</a:t>
            </a:r>
            <a:endParaRPr lang="en-GB" dirty="0"/>
          </a:p>
        </p:txBody>
      </p:sp>
      <p:sp>
        <p:nvSpPr>
          <p:cNvPr id="2" name="Text Placeholder 1"/>
          <p:cNvSpPr>
            <a:spLocks noGrp="1"/>
          </p:cNvSpPr>
          <p:nvPr>
            <p:ph type="body" sz="half" idx="2"/>
          </p:nvPr>
        </p:nvSpPr>
        <p:spPr/>
        <p:txBody>
          <a:bodyPr/>
          <a:lstStyle/>
          <a:p>
            <a:r>
              <a:rPr lang="en-GB" sz="2000" dirty="0" err="1"/>
              <a:t>Teija</a:t>
            </a:r>
            <a:r>
              <a:rPr lang="en-GB" sz="2000" dirty="0"/>
              <a:t> </a:t>
            </a:r>
            <a:r>
              <a:rPr lang="en-GB" sz="2000" dirty="0" err="1"/>
              <a:t>Ahjokoski</a:t>
            </a:r>
            <a:endParaRPr lang="en-GB" sz="2000" dirty="0"/>
          </a:p>
          <a:p>
            <a:r>
              <a:rPr lang="en-GB" sz="2000" dirty="0"/>
              <a:t>Bristol City Council</a:t>
            </a:r>
          </a:p>
          <a:p>
            <a:endParaRPr lang="en-GB" sz="2000" dirty="0"/>
          </a:p>
        </p:txBody>
      </p:sp>
      <p:pic>
        <p:nvPicPr>
          <p:cNvPr id="4" name="Picture Placeholder 3"/>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3242" b="3242"/>
          <a:stretch>
            <a:fillRect/>
          </a:stretch>
        </p:blipFill>
        <p:spPr/>
      </p:pic>
    </p:spTree>
    <p:extLst>
      <p:ext uri="{BB962C8B-B14F-4D97-AF65-F5344CB8AC3E}">
        <p14:creationId xmlns:p14="http://schemas.microsoft.com/office/powerpoint/2010/main" val="2429286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The Environment Bill</a:t>
            </a:r>
            <a:endParaRPr lang="en-GB" dirty="0"/>
          </a:p>
        </p:txBody>
      </p:sp>
      <p:sp>
        <p:nvSpPr>
          <p:cNvPr id="2" name="Text Placeholder 1"/>
          <p:cNvSpPr>
            <a:spLocks noGrp="1"/>
          </p:cNvSpPr>
          <p:nvPr>
            <p:ph type="body" sz="half" idx="2"/>
          </p:nvPr>
        </p:nvSpPr>
        <p:spPr/>
        <p:txBody>
          <a:bodyPr/>
          <a:lstStyle/>
          <a:p>
            <a:r>
              <a:rPr lang="en-GB" sz="2000" dirty="0"/>
              <a:t>Emily Finney</a:t>
            </a:r>
          </a:p>
          <a:p>
            <a:r>
              <a:rPr lang="en-GB" sz="2000" dirty="0"/>
              <a:t>The Welsh Government</a:t>
            </a:r>
          </a:p>
          <a:p>
            <a:endParaRPr lang="en-GB" sz="2000"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3242" b="3242"/>
          <a:stretch>
            <a:fillRect/>
          </a:stretch>
        </p:blipFill>
        <p:spPr/>
      </p:pic>
    </p:spTree>
    <p:extLst>
      <p:ext uri="{BB962C8B-B14F-4D97-AF65-F5344CB8AC3E}">
        <p14:creationId xmlns:p14="http://schemas.microsoft.com/office/powerpoint/2010/main" val="1966118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2800" dirty="0"/>
              <a:t>Nature4Health Project</a:t>
            </a:r>
          </a:p>
        </p:txBody>
      </p:sp>
      <p:sp>
        <p:nvSpPr>
          <p:cNvPr id="2" name="Text Placeholder 1"/>
          <p:cNvSpPr>
            <a:spLocks noGrp="1"/>
          </p:cNvSpPr>
          <p:nvPr>
            <p:ph type="body" sz="half" idx="2"/>
          </p:nvPr>
        </p:nvSpPr>
        <p:spPr/>
        <p:txBody>
          <a:bodyPr/>
          <a:lstStyle/>
          <a:p>
            <a:r>
              <a:rPr lang="en-GB" sz="2000" dirty="0"/>
              <a:t>Clare </a:t>
            </a:r>
            <a:r>
              <a:rPr lang="en-GB" sz="2000" dirty="0" err="1"/>
              <a:t>Olver</a:t>
            </a:r>
            <a:endParaRPr lang="en-GB" sz="2000" dirty="0"/>
          </a:p>
          <a:p>
            <a:r>
              <a:rPr lang="en-GB" sz="2000" dirty="0"/>
              <a:t>The Mersey Forest</a:t>
            </a:r>
          </a:p>
        </p:txBody>
      </p:sp>
      <p:pic>
        <p:nvPicPr>
          <p:cNvPr id="4" name="Picture Placeholder 3"/>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3242" b="3242"/>
          <a:stretch>
            <a:fillRect/>
          </a:stretch>
        </p:blipFill>
        <p:spPr/>
      </p:pic>
    </p:spTree>
    <p:extLst>
      <p:ext uri="{BB962C8B-B14F-4D97-AF65-F5344CB8AC3E}">
        <p14:creationId xmlns:p14="http://schemas.microsoft.com/office/powerpoint/2010/main" val="3909987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err="1" smtClean="0"/>
              <a:t>Parc</a:t>
            </a:r>
            <a:r>
              <a:rPr lang="en-GB" dirty="0" smtClean="0"/>
              <a:t> </a:t>
            </a:r>
            <a:r>
              <a:rPr lang="en-GB" dirty="0" err="1" smtClean="0"/>
              <a:t>Peulwys</a:t>
            </a:r>
            <a:endParaRPr lang="en-GB" dirty="0"/>
          </a:p>
        </p:txBody>
      </p:sp>
      <p:sp>
        <p:nvSpPr>
          <p:cNvPr id="2" name="Text Placeholder 1"/>
          <p:cNvSpPr>
            <a:spLocks noGrp="1"/>
          </p:cNvSpPr>
          <p:nvPr>
            <p:ph type="body" sz="half" idx="2"/>
          </p:nvPr>
        </p:nvSpPr>
        <p:spPr/>
        <p:txBody>
          <a:bodyPr/>
          <a:lstStyle/>
          <a:p>
            <a:r>
              <a:rPr lang="en-GB" sz="2000" dirty="0" smtClean="0"/>
              <a:t>Owen </a:t>
            </a:r>
            <a:r>
              <a:rPr lang="en-GB" sz="2000" dirty="0" err="1" smtClean="0"/>
              <a:t>Veldhuizen</a:t>
            </a:r>
            <a:r>
              <a:rPr lang="en-GB" sz="2000" dirty="0" smtClean="0"/>
              <a:t> and Matt Stowe,</a:t>
            </a:r>
          </a:p>
          <a:p>
            <a:r>
              <a:rPr lang="en-GB" sz="2000" dirty="0" err="1" smtClean="0"/>
              <a:t>Cartrefi</a:t>
            </a:r>
            <a:r>
              <a:rPr lang="en-GB" sz="2000" dirty="0" smtClean="0"/>
              <a:t> Conwy</a:t>
            </a:r>
            <a:endParaRPr lang="en-GB" sz="2000"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3242" b="3242"/>
          <a:stretch>
            <a:fillRect/>
          </a:stretch>
        </p:blipFill>
        <p:spPr>
          <a:xfrm rot="10800000">
            <a:off x="323850" y="1989138"/>
            <a:ext cx="6570663" cy="4608512"/>
          </a:xfrm>
        </p:spPr>
      </p:pic>
    </p:spTree>
    <p:extLst>
      <p:ext uri="{BB962C8B-B14F-4D97-AF65-F5344CB8AC3E}">
        <p14:creationId xmlns:p14="http://schemas.microsoft.com/office/powerpoint/2010/main" val="600112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Can we afford beauty?</a:t>
            </a:r>
            <a:endParaRPr lang="en-GB" dirty="0"/>
          </a:p>
        </p:txBody>
      </p:sp>
      <p:sp>
        <p:nvSpPr>
          <p:cNvPr id="2" name="Text Placeholder 1"/>
          <p:cNvSpPr>
            <a:spLocks noGrp="1"/>
          </p:cNvSpPr>
          <p:nvPr>
            <p:ph type="body" sz="half" idx="2"/>
          </p:nvPr>
        </p:nvSpPr>
        <p:spPr/>
        <p:txBody>
          <a:bodyPr/>
          <a:lstStyle/>
          <a:p>
            <a:endParaRPr lang="en-GB"/>
          </a:p>
        </p:txBody>
      </p:sp>
      <p:pic>
        <p:nvPicPr>
          <p:cNvPr id="4" name="Picture Placeholder 3"/>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3242" b="3242"/>
          <a:stretch>
            <a:fillRect/>
          </a:stretch>
        </p:blipFill>
        <p:spPr/>
      </p:pic>
    </p:spTree>
    <p:extLst>
      <p:ext uri="{BB962C8B-B14F-4D97-AF65-F5344CB8AC3E}">
        <p14:creationId xmlns:p14="http://schemas.microsoft.com/office/powerpoint/2010/main" val="3802294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 we afford beauty?</a:t>
            </a:r>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3577" r="3577"/>
          <a:stretch>
            <a:fillRect/>
          </a:stretch>
        </p:blipFill>
        <p:spPr/>
      </p:pic>
      <p:sp>
        <p:nvSpPr>
          <p:cNvPr id="4" name="Text Placeholder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338646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 we </a:t>
            </a:r>
            <a:r>
              <a:rPr lang="en-GB" dirty="0" smtClean="0"/>
              <a:t>NOT afford </a:t>
            </a:r>
            <a:r>
              <a:rPr lang="en-GB" dirty="0"/>
              <a:t>beauty?</a:t>
            </a:r>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3242" b="3242"/>
          <a:stretch>
            <a:fillRect/>
          </a:stretch>
        </p:blipFill>
        <p:spPr/>
      </p:pic>
      <p:sp>
        <p:nvSpPr>
          <p:cNvPr id="4" name="Text Placeholder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182515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plan….</a:t>
            </a:r>
            <a:endParaRPr lang="en-GB" dirty="0"/>
          </a:p>
        </p:txBody>
      </p:sp>
      <p:sp>
        <p:nvSpPr>
          <p:cNvPr id="3" name="Content Placeholder 2"/>
          <p:cNvSpPr>
            <a:spLocks noGrp="1"/>
          </p:cNvSpPr>
          <p:nvPr>
            <p:ph idx="1"/>
          </p:nvPr>
        </p:nvSpPr>
        <p:spPr/>
        <p:txBody>
          <a:bodyPr/>
          <a:lstStyle/>
          <a:p>
            <a:pPr lvl="2"/>
            <a:r>
              <a:rPr lang="en-GB" dirty="0" smtClean="0"/>
              <a:t>Lunch is at 12:35</a:t>
            </a:r>
            <a:endParaRPr lang="en-GB" dirty="0"/>
          </a:p>
          <a:p>
            <a:pPr lvl="2"/>
            <a:r>
              <a:rPr lang="en-GB" dirty="0" smtClean="0"/>
              <a:t>Finish at 15:00</a:t>
            </a:r>
            <a:endParaRPr lang="en-GB" dirty="0"/>
          </a:p>
          <a:p>
            <a:pPr lvl="2"/>
            <a:r>
              <a:rPr lang="en-GB" dirty="0" smtClean="0"/>
              <a:t>Speakers in the morning</a:t>
            </a:r>
          </a:p>
          <a:p>
            <a:pPr lvl="2"/>
            <a:r>
              <a:rPr lang="en-GB" dirty="0" smtClean="0"/>
              <a:t>In-depth conversations in the afternoon</a:t>
            </a:r>
          </a:p>
          <a:p>
            <a:pPr lvl="2"/>
            <a:r>
              <a:rPr lang="en-GB" dirty="0" smtClean="0"/>
              <a:t>No fire-drill planned! </a:t>
            </a:r>
          </a:p>
          <a:p>
            <a:pPr marL="0" lvl="2" indent="0">
              <a:buNone/>
            </a:pPr>
            <a:endParaRPr lang="en-GB" dirty="0"/>
          </a:p>
        </p:txBody>
      </p:sp>
    </p:spTree>
    <p:extLst>
      <p:ext uri="{BB962C8B-B14F-4D97-AF65-F5344CB8AC3E}">
        <p14:creationId xmlns:p14="http://schemas.microsoft.com/office/powerpoint/2010/main" val="126337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Green Infrastructure Forum</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7289" y="1484784"/>
            <a:ext cx="5108967" cy="5158160"/>
          </a:xfrm>
        </p:spPr>
      </p:pic>
    </p:spTree>
    <p:extLst>
      <p:ext uri="{BB962C8B-B14F-4D97-AF65-F5344CB8AC3E}">
        <p14:creationId xmlns:p14="http://schemas.microsoft.com/office/powerpoint/2010/main" val="1002158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Green Infrastructure Forum</a:t>
            </a:r>
            <a:endParaRPr lang="en-GB"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1556792"/>
            <a:ext cx="6768588" cy="5076441"/>
          </a:xfrm>
        </p:spPr>
      </p:pic>
    </p:spTree>
    <p:extLst>
      <p:ext uri="{BB962C8B-B14F-4D97-AF65-F5344CB8AC3E}">
        <p14:creationId xmlns:p14="http://schemas.microsoft.com/office/powerpoint/2010/main" val="3472845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Green Infrastructure Forum</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339" y="1700213"/>
            <a:ext cx="6581933" cy="4936450"/>
          </a:xfrm>
        </p:spPr>
      </p:pic>
    </p:spTree>
    <p:extLst>
      <p:ext uri="{BB962C8B-B14F-4D97-AF65-F5344CB8AC3E}">
        <p14:creationId xmlns:p14="http://schemas.microsoft.com/office/powerpoint/2010/main" val="1745295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err="1" smtClean="0"/>
              <a:t>Parc</a:t>
            </a:r>
            <a:r>
              <a:rPr lang="en-GB" dirty="0" smtClean="0"/>
              <a:t> </a:t>
            </a:r>
            <a:r>
              <a:rPr lang="en-GB" dirty="0" err="1" smtClean="0"/>
              <a:t>Peulwys</a:t>
            </a:r>
            <a:endParaRPr lang="en-GB" dirty="0"/>
          </a:p>
        </p:txBody>
      </p:sp>
      <p:sp>
        <p:nvSpPr>
          <p:cNvPr id="2" name="Text Placeholder 1"/>
          <p:cNvSpPr>
            <a:spLocks noGrp="1"/>
          </p:cNvSpPr>
          <p:nvPr>
            <p:ph type="body" sz="half" idx="2"/>
          </p:nvPr>
        </p:nvSpPr>
        <p:spPr/>
        <p:txBody>
          <a:bodyPr/>
          <a:lstStyle/>
          <a:p>
            <a:r>
              <a:rPr lang="en-GB" sz="2000" dirty="0" smtClean="0"/>
              <a:t>Owen </a:t>
            </a:r>
            <a:r>
              <a:rPr lang="en-GB" sz="2000" dirty="0" err="1" smtClean="0"/>
              <a:t>Veldhuizen</a:t>
            </a:r>
            <a:r>
              <a:rPr lang="en-GB" sz="2000" dirty="0" smtClean="0"/>
              <a:t> and Matt Stowe,</a:t>
            </a:r>
          </a:p>
          <a:p>
            <a:r>
              <a:rPr lang="en-GB" sz="2000" dirty="0" err="1" smtClean="0"/>
              <a:t>Cartrefi</a:t>
            </a:r>
            <a:r>
              <a:rPr lang="en-GB" sz="2000" dirty="0" smtClean="0"/>
              <a:t> Conwy</a:t>
            </a:r>
            <a:endParaRPr lang="en-GB" sz="2000"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3242" b="3242"/>
          <a:stretch>
            <a:fillRect/>
          </a:stretch>
        </p:blipFill>
        <p:spPr>
          <a:xfrm rot="10800000">
            <a:off x="323850" y="1989138"/>
            <a:ext cx="6570663" cy="4608512"/>
          </a:xfrm>
        </p:spPr>
      </p:pic>
    </p:spTree>
    <p:extLst>
      <p:ext uri="{BB962C8B-B14F-4D97-AF65-F5344CB8AC3E}">
        <p14:creationId xmlns:p14="http://schemas.microsoft.com/office/powerpoint/2010/main" val="2408984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NRW">
  <a:themeElements>
    <a:clrScheme name="NRW colours">
      <a:dk1>
        <a:sysClr val="windowText" lastClr="000000"/>
      </a:dk1>
      <a:lt1>
        <a:sysClr val="window" lastClr="FFFFFF"/>
      </a:lt1>
      <a:dk2>
        <a:srgbClr val="3C3C41"/>
      </a:dk2>
      <a:lt2>
        <a:srgbClr val="FFFFFF"/>
      </a:lt2>
      <a:accent1>
        <a:srgbClr val="0091A5"/>
      </a:accent1>
      <a:accent2>
        <a:srgbClr val="2D962D"/>
      </a:accent2>
      <a:accent3>
        <a:srgbClr val="005541"/>
      </a:accent3>
      <a:accent4>
        <a:srgbClr val="82D2F0"/>
      </a:accent4>
      <a:accent5>
        <a:srgbClr val="3C3C41"/>
      </a:accent5>
      <a:accent6>
        <a:srgbClr val="95959D"/>
      </a:accent6>
      <a:hlink>
        <a:srgbClr val="82D2F0"/>
      </a:hlink>
      <a:folHlink>
        <a:srgbClr val="95959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wr / Water">
      <a:srgbClr val="0091A5"/>
    </a:custClr>
    <a:custClr name="Awyr / Air">
      <a:srgbClr val="82D2F0"/>
    </a:custClr>
    <a:custClr name="Bywyd gwyllt / Wildlife">
      <a:srgbClr val="2D962D"/>
    </a:custClr>
    <a:custClr name="Tir / Land">
      <a:srgbClr val="005541"/>
    </a:custClr>
    <a:custClr name="Llwyd / grey">
      <a:srgbClr val="3C3C41"/>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NRW Word Document" ma:contentTypeID="0x01010067EB80C5FE939D4A9B3D8BA62129B7F501001198C11E11A7CB40A990F68CEC9F4B59" ma:contentTypeVersion="16" ma:contentTypeDescription="" ma:contentTypeScope="" ma:versionID="713601efb3d94f988124bb110a335ffd">
  <xsd:schema xmlns:xsd="http://www.w3.org/2001/XMLSchema" xmlns:xs="http://www.w3.org/2001/XMLSchema" xmlns:p="http://schemas.microsoft.com/office/2006/metadata/properties" xmlns:ns2="9be56660-2c31-41ef-bc00-23e72f632f2a" targetNamespace="http://schemas.microsoft.com/office/2006/metadata/properties" ma:root="true" ma:fieldsID="6c9e6145f7cdd7a9076cfd7ab770448c" ns2:_="">
    <xsd:import namespace="9be56660-2c31-41ef-bc00-23e72f632f2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56660-2c31-41ef-bc00-23e72f632f2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9be56660-2c31-41ef-bc00-23e72f632f2a">ACCE-1896523731-20</_dlc_DocId>
    <_dlc_DocIdUrl xmlns="9be56660-2c31-41ef-bc00-23e72f632f2a">
      <Url>https://cyfoethnaturiolcymru.sharepoint.com/teams/are/commu/gi/_layouts/15/DocIdRedir.aspx?ID=ACCE-1896523731-20</Url>
      <Description>ACCE-1896523731-20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78499d3b-94a8-4059-8763-489d4400b14a" ContentTypeId="0x01010067EB80C5FE939D4A9B3D8BA62129B7F501" PreviousValue="false"/>
</file>

<file path=customXml/itemProps1.xml><?xml version="1.0" encoding="utf-8"?>
<ds:datastoreItem xmlns:ds="http://schemas.openxmlformats.org/officeDocument/2006/customXml" ds:itemID="{7F904B06-7CF3-4BF7-85B0-4A49733D6383}"/>
</file>

<file path=customXml/itemProps2.xml><?xml version="1.0" encoding="utf-8"?>
<ds:datastoreItem xmlns:ds="http://schemas.openxmlformats.org/officeDocument/2006/customXml" ds:itemID="{BF0948A3-B6D2-4253-A499-7E7962264DA7}"/>
</file>

<file path=customXml/itemProps3.xml><?xml version="1.0" encoding="utf-8"?>
<ds:datastoreItem xmlns:ds="http://schemas.openxmlformats.org/officeDocument/2006/customXml" ds:itemID="{73963637-6BC4-46D8-88C2-895E80CC1DAF}"/>
</file>

<file path=customXml/itemProps4.xml><?xml version="1.0" encoding="utf-8"?>
<ds:datastoreItem xmlns:ds="http://schemas.openxmlformats.org/officeDocument/2006/customXml" ds:itemID="{6AE64015-61E6-4474-8617-7332DB5F931D}"/>
</file>

<file path=customXml/itemProps5.xml><?xml version="1.0" encoding="utf-8"?>
<ds:datastoreItem xmlns:ds="http://schemas.openxmlformats.org/officeDocument/2006/customXml" ds:itemID="{3304F7F4-A438-4663-9FAF-1A09D48A7534}"/>
</file>

<file path=docProps/app.xml><?xml version="1.0" encoding="utf-8"?>
<Properties xmlns="http://schemas.openxmlformats.org/officeDocument/2006/extended-properties" xmlns:vt="http://schemas.openxmlformats.org/officeDocument/2006/docPropsVTypes">
  <Template/>
  <TotalTime>1330</TotalTime>
  <Words>748</Words>
  <Application>Microsoft Office PowerPoint</Application>
  <PresentationFormat>On-screen Show (4:3)</PresentationFormat>
  <Paragraphs>69</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NRW</vt:lpstr>
      <vt:lpstr>Green Infrastructure Forum Annual meeting 2015</vt:lpstr>
      <vt:lpstr>Can we afford beauty?</vt:lpstr>
      <vt:lpstr>Can we afford beauty?</vt:lpstr>
      <vt:lpstr>Can we NOT afford beauty?</vt:lpstr>
      <vt:lpstr>The plan….</vt:lpstr>
      <vt:lpstr>The Green Infrastructure Forum</vt:lpstr>
      <vt:lpstr>The Green Infrastructure Forum</vt:lpstr>
      <vt:lpstr>The Green Infrastructure Forum</vt:lpstr>
      <vt:lpstr>Parc Peulwys</vt:lpstr>
      <vt:lpstr>Meadow Bristol Project</vt:lpstr>
      <vt:lpstr>The Environment Bill</vt:lpstr>
      <vt:lpstr>Nature4Health Project</vt:lpstr>
      <vt:lpstr>Parc Peulwys</vt:lpstr>
    </vt:vector>
  </TitlesOfParts>
  <Company>Forestry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Frost</dc:creator>
  <cp:lastModifiedBy>Frost, Peter</cp:lastModifiedBy>
  <cp:revision>129</cp:revision>
  <cp:lastPrinted>2013-10-25T09:13:41Z</cp:lastPrinted>
  <dcterms:created xsi:type="dcterms:W3CDTF">2013-10-25T09:08:07Z</dcterms:created>
  <dcterms:modified xsi:type="dcterms:W3CDTF">2015-10-22T09:00:04Z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0x01010067EB80C5FE939D4A9B3D8BA62129B7F501001198C11E11A7CB40A990F68CEC9F4B59</vt:lpwstr>
  </property>
  <property fmtid="{D5CDD505-2E9C-101B-9397-08002B2CF9AE}" pid="3" name="Order">
    <vt:r8>35400</vt:r8>
  </property>
  <property fmtid="{D5CDD505-2E9C-101B-9397-08002B2CF9AE}" pid="4" name="_dlc_DocIdItemGuid">
    <vt:lpwstr>3a50f16f-e79e-4e4a-91ea-90efc0eb7014</vt:lpwstr>
  </property>
  <property fmtid="{D5CDD505-2E9C-101B-9397-08002B2CF9AE}" pid="5" name="DocVizPreviewMetadata_Count">
    <vt:i4>21</vt:i4>
  </property>
  <property fmtid="{D5CDD505-2E9C-101B-9397-08002B2CF9AE}" pid="6" name="DocVizPreviewMetadata_0">
    <vt:lpwstr>300x187x1</vt:lpwstr>
  </property>
</Properties>
</file>