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53"/>
  </p:notesMasterIdLst>
  <p:handoutMasterIdLst>
    <p:handoutMasterId r:id="rId54"/>
  </p:handoutMasterIdLst>
  <p:sldIdLst>
    <p:sldId id="273" r:id="rId7"/>
    <p:sldId id="415" r:id="rId8"/>
    <p:sldId id="437" r:id="rId9"/>
    <p:sldId id="468" r:id="rId10"/>
    <p:sldId id="469" r:id="rId11"/>
    <p:sldId id="446" r:id="rId12"/>
    <p:sldId id="416" r:id="rId13"/>
    <p:sldId id="427" r:id="rId14"/>
    <p:sldId id="447" r:id="rId15"/>
    <p:sldId id="428" r:id="rId16"/>
    <p:sldId id="417" r:id="rId17"/>
    <p:sldId id="448" r:id="rId18"/>
    <p:sldId id="442" r:id="rId19"/>
    <p:sldId id="466" r:id="rId20"/>
    <p:sldId id="449" r:id="rId21"/>
    <p:sldId id="450" r:id="rId22"/>
    <p:sldId id="451" r:id="rId23"/>
    <p:sldId id="453" r:id="rId24"/>
    <p:sldId id="438" r:id="rId25"/>
    <p:sldId id="454" r:id="rId26"/>
    <p:sldId id="452" r:id="rId27"/>
    <p:sldId id="455" r:id="rId28"/>
    <p:sldId id="440" r:id="rId29"/>
    <p:sldId id="456" r:id="rId30"/>
    <p:sldId id="457" r:id="rId31"/>
    <p:sldId id="441" r:id="rId32"/>
    <p:sldId id="458" r:id="rId33"/>
    <p:sldId id="431" r:id="rId34"/>
    <p:sldId id="439" r:id="rId35"/>
    <p:sldId id="432" r:id="rId36"/>
    <p:sldId id="459" r:id="rId37"/>
    <p:sldId id="420" r:id="rId38"/>
    <p:sldId id="421" r:id="rId39"/>
    <p:sldId id="460" r:id="rId40"/>
    <p:sldId id="418" r:id="rId41"/>
    <p:sldId id="426" r:id="rId42"/>
    <p:sldId id="462" r:id="rId43"/>
    <p:sldId id="461" r:id="rId44"/>
    <p:sldId id="463" r:id="rId45"/>
    <p:sldId id="377" r:id="rId46"/>
    <p:sldId id="443" r:id="rId47"/>
    <p:sldId id="444" r:id="rId48"/>
    <p:sldId id="433" r:id="rId49"/>
    <p:sldId id="445" r:id="rId50"/>
    <p:sldId id="434" r:id="rId51"/>
    <p:sldId id="414" r:id="rId52"/>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0" userDrawn="1">
          <p15:clr>
            <a:srgbClr val="A4A3A4"/>
          </p15:clr>
        </p15:guide>
        <p15:guide id="3" orient="horz" pos="1071" userDrawn="1">
          <p15:clr>
            <a:srgbClr val="A4A3A4"/>
          </p15:clr>
        </p15:guide>
        <p15:guide id="4" orient="horz" pos="1253" userDrawn="1">
          <p15:clr>
            <a:srgbClr val="A4A3A4"/>
          </p15:clr>
        </p15:guide>
        <p15:guide id="5" orient="horz" pos="4270" userDrawn="1">
          <p15:clr>
            <a:srgbClr val="A4A3A4"/>
          </p15:clr>
        </p15:guide>
        <p15:guide id="6" orient="horz" pos="935" userDrawn="1">
          <p15:clr>
            <a:srgbClr val="A4A3A4"/>
          </p15:clr>
        </p15:guide>
        <p15:guide id="7" orient="horz" pos="2523" userDrawn="1">
          <p15:clr>
            <a:srgbClr val="A4A3A4"/>
          </p15:clr>
        </p15:guide>
        <p15:guide id="8" orient="horz" pos="1661" userDrawn="1">
          <p15:clr>
            <a:srgbClr val="A4A3A4"/>
          </p15:clr>
        </p15:guide>
        <p15:guide id="9" orient="horz" pos="4065" userDrawn="1">
          <p15:clr>
            <a:srgbClr val="A4A3A4"/>
          </p15:clr>
        </p15:guide>
        <p15:guide id="10" pos="272" userDrawn="1">
          <p15:clr>
            <a:srgbClr val="A4A3A4"/>
          </p15:clr>
        </p15:guide>
        <p15:guide id="11" pos="7408" userDrawn="1">
          <p15:clr>
            <a:srgbClr val="A4A3A4"/>
          </p15:clr>
        </p15:guide>
        <p15:guide id="12" pos="3840" userDrawn="1">
          <p15:clr>
            <a:srgbClr val="A4A3A4"/>
          </p15:clr>
        </p15:guide>
        <p15:guide id="13" pos="5776" userDrawn="1">
          <p15:clr>
            <a:srgbClr val="A4A3A4"/>
          </p15:clr>
        </p15:guide>
        <p15:guide id="14" pos="7589" userDrawn="1">
          <p15:clr>
            <a:srgbClr val="A4A3A4"/>
          </p15:clr>
        </p15:guide>
        <p15:guide id="15" pos="58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7C891A-E981-00EF-C3C9-8D29EC694C13}" name="Davies, Hannah" initials="DH" userId="S::hannah.davies@cyfoethnaturiolcymru.gov.uk::dddaf58f-3b81-4a23-a677-e2fa534158f1" providerId="AD"/>
  <p188:author id="{D4008F22-C32E-8BDF-0B17-E976FA536CAA}" name="McLauchlan, Kelly" initials="MK" userId="S::Kelly.McLauchlan@cyfoethnaturiolcymru.gov.uk::8081599d-cedb-4ad6-a6b2-566a9578dd8d" providerId="AD"/>
  <p188:author id="{6B015D58-0551-4F4B-E0AB-96FA53C15A4C}" name="Clarke, Karen" initials="CK" userId="S::Karen.Clarke@cyfoethnaturiolcymru.gov.uk::62f53bcd-b5cc-4ef4-9f81-e967a547af41" providerId="AD"/>
  <p188:author id="{FB00FD84-244A-5912-69FA-FEAD7E7D7C22}" name="Scott, Mariella S." initials="SMS" userId="S::mariella.s.scott@cyfoethnaturiolcymru.gov.uk::0f08a0bc-acb1-428b-8a42-56504c5c8600" providerId="AD"/>
  <p188:author id="{B67006EC-14B0-2A49-D92C-068DC3C88F44}" name="Ffion Hughes" initials="FH" userId="S::Ffion.Hughes@cyfoethnaturiolcymru.gov.uk::b2b1aaa3-abdb-4362-bdd1-c2a453b42c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5"/>
    <a:srgbClr val="82D2F0"/>
    <a:srgbClr val="A9251E"/>
    <a:srgbClr val="007DDA"/>
    <a:srgbClr val="2D962D"/>
    <a:srgbClr val="3C3C41"/>
    <a:srgbClr val="005541"/>
    <a:srgbClr val="959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3" autoAdjust="0"/>
    <p:restoredTop sz="77710" autoAdjust="0"/>
  </p:normalViewPr>
  <p:slideViewPr>
    <p:cSldViewPr>
      <p:cViewPr varScale="1">
        <p:scale>
          <a:sx n="42" d="100"/>
          <a:sy n="42" d="100"/>
        </p:scale>
        <p:origin x="1339" y="53"/>
      </p:cViewPr>
      <p:guideLst>
        <p:guide orient="horz" pos="2160"/>
        <p:guide orient="horz" pos="300"/>
        <p:guide orient="horz" pos="1071"/>
        <p:guide orient="horz" pos="1253"/>
        <p:guide orient="horz" pos="4270"/>
        <p:guide orient="horz" pos="935"/>
        <p:guide orient="horz" pos="2523"/>
        <p:guide orient="horz" pos="1661"/>
        <p:guide orient="horz" pos="4065"/>
        <p:guide pos="272"/>
        <p:guide pos="7408"/>
        <p:guide pos="3840"/>
        <p:guide pos="5776"/>
        <p:guide pos="7589"/>
        <p:guide pos="583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47" d="100"/>
          <a:sy n="47" d="100"/>
        </p:scale>
        <p:origin x="281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DC4502-3541-F4E0-89FC-428162817A3A}"/>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7091EBA5-DD54-3295-4075-512DB1EBA10C}"/>
              </a:ext>
            </a:extLst>
          </p:cNvPr>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C481E093-C4CC-4449-B112-FC9F82C33122}" type="datetimeFigureOut">
              <a:rPr lang="en-GB" smtClean="0"/>
              <a:t>24/08/2023</a:t>
            </a:fld>
            <a:endParaRPr lang="en-GB" dirty="0"/>
          </a:p>
        </p:txBody>
      </p:sp>
      <p:sp>
        <p:nvSpPr>
          <p:cNvPr id="4" name="Footer Placeholder 3">
            <a:extLst>
              <a:ext uri="{FF2B5EF4-FFF2-40B4-BE49-F238E27FC236}">
                <a16:creationId xmlns:a16="http://schemas.microsoft.com/office/drawing/2014/main" id="{9F5C7348-C2F8-4DBF-3D7A-E76107777017}"/>
              </a:ext>
            </a:extLst>
          </p:cNvPr>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A20A17F-5471-D6AC-824D-7B16AFB44972}"/>
              </a:ext>
            </a:extLst>
          </p:cNvPr>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244F3476-E98D-484E-B875-60230FB281A9}" type="slidenum">
              <a:rPr lang="en-GB" smtClean="0"/>
              <a:t>‹#›</a:t>
            </a:fld>
            <a:endParaRPr lang="en-GB" dirty="0"/>
          </a:p>
        </p:txBody>
      </p:sp>
    </p:spTree>
    <p:extLst>
      <p:ext uri="{BB962C8B-B14F-4D97-AF65-F5344CB8AC3E}">
        <p14:creationId xmlns:p14="http://schemas.microsoft.com/office/powerpoint/2010/main" val="4033073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515" cy="4967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002" y="0"/>
            <a:ext cx="2890514" cy="496732"/>
          </a:xfrm>
          <a:prstGeom prst="rect">
            <a:avLst/>
          </a:prstGeom>
        </p:spPr>
        <p:txBody>
          <a:bodyPr vert="horz" lIns="91440" tIns="45720" rIns="91440" bIns="45720" rtlCol="0"/>
          <a:lstStyle>
            <a:lvl1pPr algn="r">
              <a:defRPr sz="1200"/>
            </a:lvl1pPr>
          </a:lstStyle>
          <a:p>
            <a:fld id="{19158BCB-96AE-480E-B950-B38D6A9DA677}" type="datetimeFigureOut">
              <a:rPr lang="en-GB" smtClean="0"/>
              <a:t>24/08/2023</a:t>
            </a:fld>
            <a:endParaRPr lang="en-GB" dirty="0"/>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437" y="4714953"/>
            <a:ext cx="5336214" cy="44673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309"/>
            <a:ext cx="2890515" cy="49673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002" y="9428309"/>
            <a:ext cx="2890514" cy="496731"/>
          </a:xfrm>
          <a:prstGeom prst="rect">
            <a:avLst/>
          </a:prstGeom>
        </p:spPr>
        <p:txBody>
          <a:bodyPr vert="horz" lIns="91440" tIns="45720" rIns="91440" bIns="45720" rtlCol="0" anchor="b"/>
          <a:lstStyle>
            <a:lvl1pPr algn="r">
              <a:defRPr sz="1200"/>
            </a:lvl1pPr>
          </a:lstStyle>
          <a:p>
            <a:fld id="{9F36E6A4-55B7-42F1-9F58-6BBDBC7E90C5}" type="slidenum">
              <a:rPr lang="en-GB" smtClean="0"/>
              <a:t>‹#›</a:t>
            </a:fld>
            <a:endParaRPr lang="en-GB" dirty="0"/>
          </a:p>
        </p:txBody>
      </p:sp>
    </p:spTree>
    <p:extLst>
      <p:ext uri="{BB962C8B-B14F-4D97-AF65-F5344CB8AC3E}">
        <p14:creationId xmlns:p14="http://schemas.microsoft.com/office/powerpoint/2010/main" val="290862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BF5F3-BA1B-481C-94C3-721C5970C020}" type="slidenum">
              <a:rPr lang="en-GB" smtClean="0"/>
              <a:pPr/>
              <a:t>1</a:t>
            </a:fld>
            <a:endParaRPr lang="en-GB" dirty="0"/>
          </a:p>
        </p:txBody>
      </p:sp>
    </p:spTree>
    <p:extLst>
      <p:ext uri="{BB962C8B-B14F-4D97-AF65-F5344CB8AC3E}">
        <p14:creationId xmlns:p14="http://schemas.microsoft.com/office/powerpoint/2010/main" val="209718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13</a:t>
            </a:fld>
            <a:endParaRPr lang="en-GB" dirty="0"/>
          </a:p>
        </p:txBody>
      </p:sp>
    </p:spTree>
    <p:extLst>
      <p:ext uri="{BB962C8B-B14F-4D97-AF65-F5344CB8AC3E}">
        <p14:creationId xmlns:p14="http://schemas.microsoft.com/office/powerpoint/2010/main" val="286197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14</a:t>
            </a:fld>
            <a:endParaRPr lang="en-GB" dirty="0"/>
          </a:p>
        </p:txBody>
      </p:sp>
    </p:spTree>
    <p:extLst>
      <p:ext uri="{BB962C8B-B14F-4D97-AF65-F5344CB8AC3E}">
        <p14:creationId xmlns:p14="http://schemas.microsoft.com/office/powerpoint/2010/main" val="197245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15</a:t>
            </a:fld>
            <a:endParaRPr lang="en-GB" dirty="0"/>
          </a:p>
        </p:txBody>
      </p:sp>
    </p:spTree>
    <p:extLst>
      <p:ext uri="{BB962C8B-B14F-4D97-AF65-F5344CB8AC3E}">
        <p14:creationId xmlns:p14="http://schemas.microsoft.com/office/powerpoint/2010/main" val="417613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16</a:t>
            </a:fld>
            <a:endParaRPr lang="en-GB" dirty="0"/>
          </a:p>
        </p:txBody>
      </p:sp>
    </p:spTree>
    <p:extLst>
      <p:ext uri="{BB962C8B-B14F-4D97-AF65-F5344CB8AC3E}">
        <p14:creationId xmlns:p14="http://schemas.microsoft.com/office/powerpoint/2010/main" val="240801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17</a:t>
            </a:fld>
            <a:endParaRPr lang="en-GB" dirty="0"/>
          </a:p>
        </p:txBody>
      </p:sp>
    </p:spTree>
    <p:extLst>
      <p:ext uri="{BB962C8B-B14F-4D97-AF65-F5344CB8AC3E}">
        <p14:creationId xmlns:p14="http://schemas.microsoft.com/office/powerpoint/2010/main" val="1346384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18</a:t>
            </a:fld>
            <a:endParaRPr lang="en-GB" dirty="0"/>
          </a:p>
        </p:txBody>
      </p:sp>
    </p:spTree>
    <p:extLst>
      <p:ext uri="{BB962C8B-B14F-4D97-AF65-F5344CB8AC3E}">
        <p14:creationId xmlns:p14="http://schemas.microsoft.com/office/powerpoint/2010/main" val="330280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19</a:t>
            </a:fld>
            <a:endParaRPr lang="en-GB" dirty="0"/>
          </a:p>
        </p:txBody>
      </p:sp>
    </p:spTree>
    <p:extLst>
      <p:ext uri="{BB962C8B-B14F-4D97-AF65-F5344CB8AC3E}">
        <p14:creationId xmlns:p14="http://schemas.microsoft.com/office/powerpoint/2010/main" val="3029065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20</a:t>
            </a:fld>
            <a:endParaRPr lang="en-GB" dirty="0"/>
          </a:p>
        </p:txBody>
      </p:sp>
    </p:spTree>
    <p:extLst>
      <p:ext uri="{BB962C8B-B14F-4D97-AF65-F5344CB8AC3E}">
        <p14:creationId xmlns:p14="http://schemas.microsoft.com/office/powerpoint/2010/main" val="53466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21</a:t>
            </a:fld>
            <a:endParaRPr lang="en-GB" dirty="0"/>
          </a:p>
        </p:txBody>
      </p:sp>
    </p:spTree>
    <p:extLst>
      <p:ext uri="{BB962C8B-B14F-4D97-AF65-F5344CB8AC3E}">
        <p14:creationId xmlns:p14="http://schemas.microsoft.com/office/powerpoint/2010/main" val="2162906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22</a:t>
            </a:fld>
            <a:endParaRPr lang="en-GB" dirty="0"/>
          </a:p>
        </p:txBody>
      </p:sp>
    </p:spTree>
    <p:extLst>
      <p:ext uri="{BB962C8B-B14F-4D97-AF65-F5344CB8AC3E}">
        <p14:creationId xmlns:p14="http://schemas.microsoft.com/office/powerpoint/2010/main" val="163473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solidFill>
                <a:schemeClr val="tx1"/>
              </a:solidFill>
            </a:endParaRPr>
          </a:p>
          <a:p>
            <a:endParaRPr lang="en-GB"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p:txBody>
          <a:bodyPr/>
          <a:lstStyle/>
          <a:p>
            <a:fld id="{9F36E6A4-55B7-42F1-9F58-6BBDBC7E90C5}" type="slidenum">
              <a:rPr lang="en-GB" smtClean="0"/>
              <a:t>2</a:t>
            </a:fld>
            <a:endParaRPr lang="en-GB" dirty="0"/>
          </a:p>
        </p:txBody>
      </p:sp>
    </p:spTree>
    <p:extLst>
      <p:ext uri="{BB962C8B-B14F-4D97-AF65-F5344CB8AC3E}">
        <p14:creationId xmlns:p14="http://schemas.microsoft.com/office/powerpoint/2010/main" val="3712153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23</a:t>
            </a:fld>
            <a:endParaRPr lang="en-GB" dirty="0"/>
          </a:p>
        </p:txBody>
      </p:sp>
    </p:spTree>
    <p:extLst>
      <p:ext uri="{BB962C8B-B14F-4D97-AF65-F5344CB8AC3E}">
        <p14:creationId xmlns:p14="http://schemas.microsoft.com/office/powerpoint/2010/main" val="2421072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24</a:t>
            </a:fld>
            <a:endParaRPr lang="en-GB" dirty="0"/>
          </a:p>
        </p:txBody>
      </p:sp>
    </p:spTree>
    <p:extLst>
      <p:ext uri="{BB962C8B-B14F-4D97-AF65-F5344CB8AC3E}">
        <p14:creationId xmlns:p14="http://schemas.microsoft.com/office/powerpoint/2010/main" val="248143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25</a:t>
            </a:fld>
            <a:endParaRPr lang="en-GB" dirty="0"/>
          </a:p>
        </p:txBody>
      </p:sp>
    </p:spTree>
    <p:extLst>
      <p:ext uri="{BB962C8B-B14F-4D97-AF65-F5344CB8AC3E}">
        <p14:creationId xmlns:p14="http://schemas.microsoft.com/office/powerpoint/2010/main" val="4143731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26</a:t>
            </a:fld>
            <a:endParaRPr lang="en-GB" dirty="0"/>
          </a:p>
        </p:txBody>
      </p:sp>
    </p:spTree>
    <p:extLst>
      <p:ext uri="{BB962C8B-B14F-4D97-AF65-F5344CB8AC3E}">
        <p14:creationId xmlns:p14="http://schemas.microsoft.com/office/powerpoint/2010/main" val="16780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36E6A4-55B7-42F1-9F58-6BBDBC7E90C5}" type="slidenum">
              <a:rPr lang="en-GB" smtClean="0"/>
              <a:t>27</a:t>
            </a:fld>
            <a:endParaRPr lang="en-GB" dirty="0"/>
          </a:p>
        </p:txBody>
      </p:sp>
    </p:spTree>
    <p:extLst>
      <p:ext uri="{BB962C8B-B14F-4D97-AF65-F5344CB8AC3E}">
        <p14:creationId xmlns:p14="http://schemas.microsoft.com/office/powerpoint/2010/main" val="4027679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36E6A4-55B7-42F1-9F58-6BBDBC7E90C5}" type="slidenum">
              <a:rPr lang="en-GB" smtClean="0"/>
              <a:t>28</a:t>
            </a:fld>
            <a:endParaRPr lang="en-GB" dirty="0"/>
          </a:p>
        </p:txBody>
      </p:sp>
    </p:spTree>
    <p:extLst>
      <p:ext uri="{BB962C8B-B14F-4D97-AF65-F5344CB8AC3E}">
        <p14:creationId xmlns:p14="http://schemas.microsoft.com/office/powerpoint/2010/main" val="92402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endParaRPr lang="en-GB" b="0" baseline="0" dirty="0"/>
          </a:p>
          <a:p>
            <a:endParaRPr lang="en-GB" baseline="0" dirty="0"/>
          </a:p>
        </p:txBody>
      </p:sp>
      <p:sp>
        <p:nvSpPr>
          <p:cNvPr id="4" name="Slide Number Placeholder 3"/>
          <p:cNvSpPr>
            <a:spLocks noGrp="1"/>
          </p:cNvSpPr>
          <p:nvPr>
            <p:ph type="sldNum" sz="quarter" idx="10"/>
          </p:nvPr>
        </p:nvSpPr>
        <p:spPr/>
        <p:txBody>
          <a:bodyPr/>
          <a:lstStyle/>
          <a:p>
            <a:fld id="{9F36E6A4-55B7-42F1-9F58-6BBDBC7E90C5}" type="slidenum">
              <a:rPr lang="en-GB" smtClean="0"/>
              <a:t>32</a:t>
            </a:fld>
            <a:endParaRPr lang="en-GB" dirty="0"/>
          </a:p>
        </p:txBody>
      </p:sp>
    </p:spTree>
    <p:extLst>
      <p:ext uri="{BB962C8B-B14F-4D97-AF65-F5344CB8AC3E}">
        <p14:creationId xmlns:p14="http://schemas.microsoft.com/office/powerpoint/2010/main" val="298715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****You may wish to mute the volume before playing this video to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33</a:t>
            </a:fld>
            <a:endParaRPr lang="en-GB" dirty="0"/>
          </a:p>
        </p:txBody>
      </p:sp>
    </p:spTree>
    <p:extLst>
      <p:ext uri="{BB962C8B-B14F-4D97-AF65-F5344CB8AC3E}">
        <p14:creationId xmlns:p14="http://schemas.microsoft.com/office/powerpoint/2010/main" val="879508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34</a:t>
            </a:fld>
            <a:endParaRPr lang="en-GB" dirty="0"/>
          </a:p>
        </p:txBody>
      </p:sp>
    </p:spTree>
    <p:extLst>
      <p:ext uri="{BB962C8B-B14F-4D97-AF65-F5344CB8AC3E}">
        <p14:creationId xmlns:p14="http://schemas.microsoft.com/office/powerpoint/2010/main" val="838511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35</a:t>
            </a:fld>
            <a:endParaRPr lang="en-GB" dirty="0"/>
          </a:p>
        </p:txBody>
      </p:sp>
    </p:spTree>
    <p:extLst>
      <p:ext uri="{BB962C8B-B14F-4D97-AF65-F5344CB8AC3E}">
        <p14:creationId xmlns:p14="http://schemas.microsoft.com/office/powerpoint/2010/main" val="206691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3</a:t>
            </a:fld>
            <a:endParaRPr lang="en-GB" dirty="0"/>
          </a:p>
        </p:txBody>
      </p:sp>
    </p:spTree>
    <p:extLst>
      <p:ext uri="{BB962C8B-B14F-4D97-AF65-F5344CB8AC3E}">
        <p14:creationId xmlns:p14="http://schemas.microsoft.com/office/powerpoint/2010/main" val="2882338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40</a:t>
            </a:fld>
            <a:endParaRPr lang="en-GB" dirty="0"/>
          </a:p>
        </p:txBody>
      </p:sp>
    </p:spTree>
    <p:extLst>
      <p:ext uri="{BB962C8B-B14F-4D97-AF65-F5344CB8AC3E}">
        <p14:creationId xmlns:p14="http://schemas.microsoft.com/office/powerpoint/2010/main" val="721545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42</a:t>
            </a:fld>
            <a:endParaRPr lang="en-GB" dirty="0"/>
          </a:p>
        </p:txBody>
      </p:sp>
    </p:spTree>
    <p:extLst>
      <p:ext uri="{BB962C8B-B14F-4D97-AF65-F5344CB8AC3E}">
        <p14:creationId xmlns:p14="http://schemas.microsoft.com/office/powerpoint/2010/main" val="307680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44</a:t>
            </a:fld>
            <a:endParaRPr lang="en-GB" dirty="0"/>
          </a:p>
        </p:txBody>
      </p:sp>
    </p:spTree>
    <p:extLst>
      <p:ext uri="{BB962C8B-B14F-4D97-AF65-F5344CB8AC3E}">
        <p14:creationId xmlns:p14="http://schemas.microsoft.com/office/powerpoint/2010/main" val="3283189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46</a:t>
            </a:fld>
            <a:endParaRPr lang="en-GB" dirty="0"/>
          </a:p>
        </p:txBody>
      </p:sp>
    </p:spTree>
    <p:extLst>
      <p:ext uri="{BB962C8B-B14F-4D97-AF65-F5344CB8AC3E}">
        <p14:creationId xmlns:p14="http://schemas.microsoft.com/office/powerpoint/2010/main" val="360834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p:txBody>
      </p:sp>
      <p:sp>
        <p:nvSpPr>
          <p:cNvPr id="4" name="Slide Number Placeholder 3"/>
          <p:cNvSpPr>
            <a:spLocks noGrp="1"/>
          </p:cNvSpPr>
          <p:nvPr>
            <p:ph type="sldNum" sz="quarter" idx="10"/>
          </p:nvPr>
        </p:nvSpPr>
        <p:spPr/>
        <p:txBody>
          <a:bodyPr/>
          <a:lstStyle/>
          <a:p>
            <a:fld id="{9F36E6A4-55B7-42F1-9F58-6BBDBC7E90C5}" type="slidenum">
              <a:rPr lang="en-GB" smtClean="0"/>
              <a:t>6</a:t>
            </a:fld>
            <a:endParaRPr lang="en-GB" dirty="0"/>
          </a:p>
        </p:txBody>
      </p:sp>
    </p:spTree>
    <p:extLst>
      <p:ext uri="{BB962C8B-B14F-4D97-AF65-F5344CB8AC3E}">
        <p14:creationId xmlns:p14="http://schemas.microsoft.com/office/powerpoint/2010/main" val="143545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p:txBody>
      </p:sp>
      <p:sp>
        <p:nvSpPr>
          <p:cNvPr id="4" name="Slide Number Placeholder 3"/>
          <p:cNvSpPr>
            <a:spLocks noGrp="1"/>
          </p:cNvSpPr>
          <p:nvPr>
            <p:ph type="sldNum" sz="quarter" idx="10"/>
          </p:nvPr>
        </p:nvSpPr>
        <p:spPr/>
        <p:txBody>
          <a:bodyPr/>
          <a:lstStyle/>
          <a:p>
            <a:fld id="{9F36E6A4-55B7-42F1-9F58-6BBDBC7E90C5}" type="slidenum">
              <a:rPr lang="en-GB" smtClean="0"/>
              <a:t>7</a:t>
            </a:fld>
            <a:endParaRPr lang="en-GB" dirty="0"/>
          </a:p>
        </p:txBody>
      </p:sp>
    </p:spTree>
    <p:extLst>
      <p:ext uri="{BB962C8B-B14F-4D97-AF65-F5344CB8AC3E}">
        <p14:creationId xmlns:p14="http://schemas.microsoft.com/office/powerpoint/2010/main" val="355704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36E6A4-55B7-42F1-9F58-6BBDBC7E90C5}" type="slidenum">
              <a:rPr lang="en-GB" smtClean="0"/>
              <a:t>8</a:t>
            </a:fld>
            <a:endParaRPr lang="en-GB" dirty="0"/>
          </a:p>
        </p:txBody>
      </p:sp>
    </p:spTree>
    <p:extLst>
      <p:ext uri="{BB962C8B-B14F-4D97-AF65-F5344CB8AC3E}">
        <p14:creationId xmlns:p14="http://schemas.microsoft.com/office/powerpoint/2010/main" val="194017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10</a:t>
            </a:fld>
            <a:endParaRPr lang="en-GB" dirty="0"/>
          </a:p>
        </p:txBody>
      </p:sp>
    </p:spTree>
    <p:extLst>
      <p:ext uri="{BB962C8B-B14F-4D97-AF65-F5344CB8AC3E}">
        <p14:creationId xmlns:p14="http://schemas.microsoft.com/office/powerpoint/2010/main" val="2224175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11</a:t>
            </a:fld>
            <a:endParaRPr lang="en-GB" dirty="0"/>
          </a:p>
        </p:txBody>
      </p:sp>
    </p:spTree>
    <p:extLst>
      <p:ext uri="{BB962C8B-B14F-4D97-AF65-F5344CB8AC3E}">
        <p14:creationId xmlns:p14="http://schemas.microsoft.com/office/powerpoint/2010/main" val="348358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36E6A4-55B7-42F1-9F58-6BBDBC7E90C5}" type="slidenum">
              <a:rPr lang="en-GB" smtClean="0"/>
              <a:t>12</a:t>
            </a:fld>
            <a:endParaRPr lang="en-GB" dirty="0"/>
          </a:p>
        </p:txBody>
      </p:sp>
    </p:spTree>
    <p:extLst>
      <p:ext uri="{BB962C8B-B14F-4D97-AF65-F5344CB8AC3E}">
        <p14:creationId xmlns:p14="http://schemas.microsoft.com/office/powerpoint/2010/main" val="714715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SUPERGRAPHIC_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4365628"/>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ctrTitle"/>
          </p:nvPr>
        </p:nvSpPr>
        <p:spPr>
          <a:xfrm>
            <a:off x="914400" y="1983361"/>
            <a:ext cx="10363200" cy="1470025"/>
          </a:xfrm>
        </p:spPr>
        <p:txBody>
          <a:bodyPr>
            <a:noAutofit/>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726557"/>
            <a:ext cx="8534400" cy="1752600"/>
          </a:xfrm>
        </p:spPr>
        <p:txBody>
          <a:bodyPr>
            <a:noAutofit/>
          </a:bodyPr>
          <a:lstStyle>
            <a:lvl1pPr marL="0" indent="0" algn="ctr">
              <a:buNone/>
              <a:defRPr>
                <a:solidFill>
                  <a:srgbClr val="0091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vert="horz" lIns="0" tIns="0" rIns="0" bIns="0" rtlCol="0" anchor="b" anchorCtr="0"/>
          <a:lstStyle>
            <a:lvl1pPr>
              <a:defRPr lang="en-GB" smtClean="0"/>
            </a:lvl1pPr>
          </a:lstStyle>
          <a:p>
            <a:pPr algn="r"/>
            <a:fld id="{312D5193-8CA0-4BE9-8446-ADCEE093C5C9}" type="datetime3">
              <a:rPr lang="en-GB" smtClean="0"/>
              <a:t>24 August, 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vert="horz" lIns="0" tIns="0" rIns="0" bIns="0" rtlCol="0" anchor="b" anchorCtr="0"/>
          <a:lstStyle>
            <a:lvl1pPr>
              <a:defRPr lang="en-GB" smtClean="0"/>
            </a:lvl1pPr>
          </a:lstStyle>
          <a:p>
            <a:pPr algn="r"/>
            <a:fld id="{1EB79DAB-90E4-4F14-9B31-761BB9951B41}" type="slidenum">
              <a:rPr lang="en-GB" smtClean="0"/>
              <a:pPr algn="r"/>
              <a:t>‹#›</a:t>
            </a:fld>
            <a:endParaRPr lang="en-GB" dirty="0"/>
          </a:p>
        </p:txBody>
      </p:sp>
    </p:spTree>
    <p:extLst>
      <p:ext uri="{BB962C8B-B14F-4D97-AF65-F5344CB8AC3E}">
        <p14:creationId xmlns:p14="http://schemas.microsoft.com/office/powerpoint/2010/main" val="115930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799" y="476252"/>
            <a:ext cx="8760884" cy="1223963"/>
          </a:xfrm>
        </p:spPr>
        <p:txBody>
          <a:bodyPr vert="horz" lIns="0" tIns="0" rIns="0" bIns="0" rtlCol="0" anchor="ctr">
            <a:noAutofit/>
          </a:bodyPr>
          <a:lstStyle>
            <a:lvl1pPr>
              <a:defRPr lang="en-GB"/>
            </a:lvl1pPr>
          </a:lstStyle>
          <a:p>
            <a:pPr lvl="0"/>
            <a:r>
              <a:rPr lang="en-US" dirty="0"/>
              <a:t>Click to edit Master title style</a:t>
            </a:r>
            <a:endParaRPr lang="en-GB" dirty="0"/>
          </a:p>
        </p:txBody>
      </p:sp>
      <p:sp>
        <p:nvSpPr>
          <p:cNvPr id="3" name="Picture Placeholder 2"/>
          <p:cNvSpPr>
            <a:spLocks noGrp="1"/>
          </p:cNvSpPr>
          <p:nvPr>
            <p:ph type="pic" idx="1"/>
          </p:nvPr>
        </p:nvSpPr>
        <p:spPr>
          <a:xfrm>
            <a:off x="431799" y="1989138"/>
            <a:ext cx="8760884" cy="4608214"/>
          </a:xfr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9306984" y="1989138"/>
            <a:ext cx="2453216" cy="4608214"/>
          </a:xfrm>
        </p:spPr>
        <p:txBody>
          <a:bodyPr>
            <a:noAutofit/>
          </a:bodyPr>
          <a:lstStyle>
            <a:lvl1pPr marL="0" indent="0">
              <a:spcBef>
                <a:spcPts val="600"/>
              </a:spcBef>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lgn="r">
              <a:defRPr/>
            </a:lvl1pPr>
          </a:lstStyle>
          <a:p>
            <a:fld id="{9A88B98D-29D1-4950-9D9B-E593E928E55C}" type="datetime3">
              <a:rPr lang="en-GB" smtClean="0"/>
              <a:t>24 August, 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lgn="r"/>
            <a:fld id="{1EB79DAB-90E4-4F14-9B31-761BB9951B41}" type="slidenum">
              <a:rPr lang="en-GB" smtClean="0"/>
              <a:pPr algn="r"/>
              <a:t>‹#›</a:t>
            </a:fld>
            <a:endParaRPr lang="en-GB" dirty="0"/>
          </a:p>
        </p:txBody>
      </p:sp>
    </p:spTree>
    <p:extLst>
      <p:ext uri="{BB962C8B-B14F-4D97-AF65-F5344CB8AC3E}">
        <p14:creationId xmlns:p14="http://schemas.microsoft.com/office/powerpoint/2010/main" val="185447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31800" y="1989138"/>
            <a:ext cx="11328400" cy="4536206"/>
          </a:xfrm>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lgn="r">
              <a:defRPr/>
            </a:lvl1pPr>
          </a:lstStyle>
          <a:p>
            <a:fld id="{164D0E5D-E43D-4458-9D1D-9C149F1F71B4}" type="datetime3">
              <a:rPr lang="en-GB" smtClean="0"/>
              <a:t>24 August, 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3141157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984" y="1844825"/>
            <a:ext cx="2453216" cy="4608513"/>
          </a:xfrm>
        </p:spPr>
        <p:txBody>
          <a:bodyPr vert="eaVert">
            <a:noAutofit/>
          </a:body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599" y="548683"/>
            <a:ext cx="8583084" cy="6003707"/>
          </a:xfrm>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lgn="r">
              <a:defRPr/>
            </a:lvl1pPr>
          </a:lstStyle>
          <a:p>
            <a:fld id="{7D81B77B-CE29-407E-92FC-41E09A96232F}" type="datetime3">
              <a:rPr lang="en-GB" smtClean="0"/>
              <a:t>24 August, 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395779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lang="en-GB" dirty="0"/>
          </a:p>
        </p:txBody>
      </p:sp>
      <p:sp>
        <p:nvSpPr>
          <p:cNvPr id="3" name="Content Placeholder 2"/>
          <p:cNvSpPr>
            <a:spLocks noGrp="1"/>
          </p:cNvSpPr>
          <p:nvPr>
            <p:ph idx="1"/>
          </p:nvPr>
        </p:nvSpPr>
        <p:spPr>
          <a:xfrm>
            <a:off x="431800" y="1916832"/>
            <a:ext cx="11328400" cy="4536356"/>
          </a:xfrm>
        </p:spPr>
        <p:txBody>
          <a:bodyPr>
            <a:no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348528" y="54068"/>
            <a:ext cx="2844800" cy="365125"/>
          </a:xfrm>
        </p:spPr>
        <p:txBody>
          <a:bodyPr>
            <a:noAutofit/>
          </a:bodyPr>
          <a:lstStyle>
            <a:lvl1pPr algn="r">
              <a:defRPr>
                <a:solidFill>
                  <a:srgbClr val="3C3C41"/>
                </a:solidFill>
              </a:defRPr>
            </a:lvl1pPr>
          </a:lstStyle>
          <a:p>
            <a:fld id="{8E6DABC7-EBAA-4E69-91CF-450266528FE2}" type="datetime3">
              <a:rPr lang="en-GB" smtClean="0"/>
              <a:t>24 August, 2023</a:t>
            </a:fld>
            <a:endParaRPr lang="en-GB" dirty="0"/>
          </a:p>
        </p:txBody>
      </p:sp>
      <p:sp>
        <p:nvSpPr>
          <p:cNvPr id="5" name="Footer Placeholder 4"/>
          <p:cNvSpPr>
            <a:spLocks noGrp="1"/>
          </p:cNvSpPr>
          <p:nvPr>
            <p:ph type="ftr" sz="quarter" idx="11"/>
          </p:nvPr>
        </p:nvSpPr>
        <p:spPr>
          <a:xfrm>
            <a:off x="9309099" y="107107"/>
            <a:ext cx="2451100" cy="312084"/>
          </a:xfrm>
        </p:spPr>
        <p:txBody>
          <a:bodyPr>
            <a:noAutofit/>
          </a:bodyPr>
          <a:lstStyle>
            <a:lvl1pPr>
              <a:defRPr>
                <a:solidFill>
                  <a:srgbClr val="3C3C41"/>
                </a:solidFill>
              </a:defRPr>
            </a:lvl1pPr>
          </a:lstStyle>
          <a:p>
            <a:endParaRPr lang="en-GB" dirty="0"/>
          </a:p>
        </p:txBody>
      </p:sp>
      <p:sp>
        <p:nvSpPr>
          <p:cNvPr id="6" name="Slide Number Placeholder 5"/>
          <p:cNvSpPr>
            <a:spLocks noGrp="1"/>
          </p:cNvSpPr>
          <p:nvPr>
            <p:ph type="sldNum" sz="quarter" idx="12"/>
          </p:nvPr>
        </p:nvSpPr>
        <p:spPr/>
        <p:txBody>
          <a:bodyPr/>
          <a:lstStyle>
            <a:lvl1pPr algn="r">
              <a:defRPr>
                <a:solidFill>
                  <a:srgbClr val="3C3C41"/>
                </a:solidFill>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49768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SUPERGRAPHIC_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4365628"/>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963084" y="3507087"/>
            <a:ext cx="10363200" cy="1362075"/>
          </a:xfrm>
        </p:spPr>
        <p:txBody>
          <a:bodyPr anchor="t">
            <a:normAutofit/>
          </a:bodyPr>
          <a:lstStyle>
            <a:lvl1pPr algn="l">
              <a:defRPr sz="3200" b="0"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00690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r">
              <a:defRPr/>
            </a:lvl1pPr>
          </a:lstStyle>
          <a:p>
            <a:fld id="{E96AFC85-6336-4344-BBC4-4F802A4C6C0A}" type="datetime3">
              <a:rPr lang="en-GB" smtClean="0"/>
              <a:t>24 August, 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113545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lang="en-GB" dirty="0"/>
          </a:p>
        </p:txBody>
      </p:sp>
      <p:sp>
        <p:nvSpPr>
          <p:cNvPr id="3" name="Content Placeholder 2"/>
          <p:cNvSpPr>
            <a:spLocks noGrp="1"/>
          </p:cNvSpPr>
          <p:nvPr>
            <p:ph sz="half" idx="1"/>
          </p:nvPr>
        </p:nvSpPr>
        <p:spPr>
          <a:xfrm>
            <a:off x="431800" y="1916835"/>
            <a:ext cx="55584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365495" y="1916835"/>
            <a:ext cx="53848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lgn="r">
              <a:defRPr/>
            </a:lvl1pPr>
          </a:lstStyle>
          <a:p>
            <a:fld id="{BB727197-D229-4251-B56C-A2777F8EAD94}" type="datetime3">
              <a:rPr lang="en-GB" smtClean="0"/>
              <a:t>24 August, 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293764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916976A8-FB0B-4C0E-8929-B011FE432B0B}" type="datetime3">
              <a:rPr lang="en-GB" smtClean="0"/>
              <a:t>24 August, 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EB79DAB-90E4-4F14-9B31-761BB9951B41}" type="slidenum">
              <a:rPr lang="en-GB" smtClean="0"/>
              <a:pPr/>
              <a:t>‹#›</a:t>
            </a:fld>
            <a:endParaRPr lang="en-GB" dirty="0"/>
          </a:p>
        </p:txBody>
      </p:sp>
      <p:sp>
        <p:nvSpPr>
          <p:cNvPr id="8" name="Content Placeholder 2"/>
          <p:cNvSpPr>
            <a:spLocks noGrp="1"/>
          </p:cNvSpPr>
          <p:nvPr>
            <p:ph sz="half" idx="1"/>
          </p:nvPr>
        </p:nvSpPr>
        <p:spPr>
          <a:xfrm>
            <a:off x="431800" y="1916831"/>
            <a:ext cx="11328400"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3"/>
          <p:cNvSpPr>
            <a:spLocks noGrp="1"/>
          </p:cNvSpPr>
          <p:nvPr>
            <p:ph sz="half" idx="2"/>
          </p:nvPr>
        </p:nvSpPr>
        <p:spPr>
          <a:xfrm>
            <a:off x="431802" y="4293096"/>
            <a:ext cx="11318495"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881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2" y="476252"/>
            <a:ext cx="8775700" cy="1223963"/>
          </a:xfrm>
        </p:spPr>
        <p:txBody>
          <a:bodyPr>
            <a:noAutofit/>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3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3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20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0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lvl1pPr algn="r">
              <a:defRPr/>
            </a:lvl1pPr>
          </a:lstStyle>
          <a:p>
            <a:fld id="{6776BA93-5E24-44C5-8DF3-AE7263A8A488}" type="datetime3">
              <a:rPr lang="en-GB" smtClean="0"/>
              <a:t>24 August, 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221161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lgn="r">
              <a:defRPr/>
            </a:lvl1pPr>
          </a:lstStyle>
          <a:p>
            <a:fld id="{E12E1B72-95FF-4303-8D24-4D7096CF3CEB}" type="datetime3">
              <a:rPr lang="en-GB" smtClean="0"/>
              <a:t>24 August, 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189403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a:lvl1pPr>
          </a:lstStyle>
          <a:p>
            <a:fld id="{44144839-6221-4F59-8D76-4E89CAAD01E9}" type="datetime3">
              <a:rPr lang="en-GB" smtClean="0"/>
              <a:t>24 August, 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265051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2" y="476252"/>
            <a:ext cx="8760884" cy="1223963"/>
          </a:xfrm>
        </p:spPr>
        <p:txBody>
          <a:bodyPr vert="horz" lIns="0" tIns="0" rIns="0" bIns="0" rtlCol="0" anchor="ctr">
            <a:no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431799" y="1916835"/>
            <a:ext cx="8760884" cy="4608511"/>
          </a:xfrm>
        </p:spPr>
        <p:txBody>
          <a:bodyPr>
            <a:noAutofit/>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9306984" y="1978026"/>
            <a:ext cx="2453216" cy="4542032"/>
          </a:xfrm>
        </p:spPr>
        <p:txBody>
          <a:bodyPr>
            <a:noAutofit/>
          </a:bodyPr>
          <a:lstStyle>
            <a:lvl1pPr marL="0" indent="0">
              <a:spcBef>
                <a:spcPts val="600"/>
              </a:spcBef>
              <a:spcAft>
                <a:spcPts val="600"/>
              </a:spcAft>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lgn="r">
              <a:defRPr/>
            </a:lvl1pPr>
          </a:lstStyle>
          <a:p>
            <a:fld id="{DBC7702E-7219-473D-8309-D824603FCAED}" type="datetime3">
              <a:rPr lang="en-GB" smtClean="0"/>
              <a:t>24 August, 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lang="en-GB" smtClean="0"/>
              <a:pPr/>
              <a:t>‹#›</a:t>
            </a:fld>
            <a:endParaRPr lang="en-GB" dirty="0"/>
          </a:p>
        </p:txBody>
      </p:sp>
    </p:spTree>
    <p:extLst>
      <p:ext uri="{BB962C8B-B14F-4D97-AF65-F5344CB8AC3E}">
        <p14:creationId xmlns:p14="http://schemas.microsoft.com/office/powerpoint/2010/main" val="346486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2" y="476252"/>
            <a:ext cx="8775700" cy="1223963"/>
          </a:xfrm>
          <a:prstGeom prst="rect">
            <a:avLst/>
          </a:prstGeom>
        </p:spPr>
        <p:txBody>
          <a:bodyPr vert="horz" lIns="0" tIns="0" rIns="0" bIns="0" rtlCol="0" anchor="ctr">
            <a:normAutofit/>
          </a:bodyPr>
          <a:lstStyle/>
          <a:p>
            <a:r>
              <a:rPr lang="en-US" dirty="0"/>
              <a:t>Click to edit Master title style</a:t>
            </a:r>
            <a:endParaRPr lang="en-GB" dirty="0"/>
          </a:p>
        </p:txBody>
      </p:sp>
      <p:pic>
        <p:nvPicPr>
          <p:cNvPr id="1026" name="Picture 2" descr="NRW_logo_CMYK_stack"/>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9499602" y="581028"/>
            <a:ext cx="2207684"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31800" y="1916835"/>
            <a:ext cx="11150600" cy="420933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348528" y="63592"/>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088A4828-5E0C-4567-ACEA-EEA2C2BA15DA}" type="datetime3">
              <a:rPr lang="en-GB" smtClean="0"/>
              <a:t>24 August, 2023</a:t>
            </a:fld>
            <a:endParaRPr lang="en-GB" dirty="0"/>
          </a:p>
        </p:txBody>
      </p:sp>
      <p:sp>
        <p:nvSpPr>
          <p:cNvPr id="5" name="Footer Placeholder 4"/>
          <p:cNvSpPr>
            <a:spLocks noGrp="1"/>
          </p:cNvSpPr>
          <p:nvPr>
            <p:ph type="ftr" sz="quarter" idx="3"/>
          </p:nvPr>
        </p:nvSpPr>
        <p:spPr>
          <a:xfrm>
            <a:off x="9309099" y="116632"/>
            <a:ext cx="2451100" cy="312084"/>
          </a:xfrm>
          <a:prstGeom prst="rect">
            <a:avLst/>
          </a:prstGeom>
        </p:spPr>
        <p:txBody>
          <a:bodyPr vert="horz" lIns="0" tIns="0" rIns="0" bIns="0" rtlCol="0" anchor="b" anchorCtr="0"/>
          <a:lstStyle>
            <a:lvl1pPr algn="r">
              <a:defRPr sz="900" b="1">
                <a:solidFill>
                  <a:schemeClr val="tx2"/>
                </a:solidFill>
              </a:defRPr>
            </a:lvl1pPr>
          </a:lstStyle>
          <a:p>
            <a:endParaRPr lang="en-GB" dirty="0"/>
          </a:p>
        </p:txBody>
      </p:sp>
      <p:sp>
        <p:nvSpPr>
          <p:cNvPr id="6" name="Slide Number Placeholder 5"/>
          <p:cNvSpPr>
            <a:spLocks noGrp="1"/>
          </p:cNvSpPr>
          <p:nvPr>
            <p:ph type="sldNum" sz="quarter" idx="4"/>
          </p:nvPr>
        </p:nvSpPr>
        <p:spPr>
          <a:xfrm>
            <a:off x="9207500" y="6413503"/>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1EB79DAB-90E4-4F14-9B31-761BB9951B41}" type="slidenum">
              <a:rPr lang="en-GB" smtClean="0"/>
              <a:pPr/>
              <a:t>‹#›</a:t>
            </a:fld>
            <a:endParaRPr lang="en-GB" dirty="0"/>
          </a:p>
        </p:txBody>
      </p:sp>
      <p:sp>
        <p:nvSpPr>
          <p:cNvPr id="7" name="AutoShape 2"/>
          <p:cNvSpPr>
            <a:spLocks noChangeArrowheads="1"/>
          </p:cNvSpPr>
          <p:nvPr userDrawn="1"/>
        </p:nvSpPr>
        <p:spPr bwMode="auto">
          <a:xfrm>
            <a:off x="9309102" y="428625"/>
            <a:ext cx="24511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8" name="AutoShape 3"/>
          <p:cNvSpPr>
            <a:spLocks noChangeArrowheads="1"/>
          </p:cNvSpPr>
          <p:nvPr userDrawn="1"/>
        </p:nvSpPr>
        <p:spPr bwMode="auto">
          <a:xfrm flipV="1">
            <a:off x="431802" y="428625"/>
            <a:ext cx="87757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Tree>
    <p:extLst>
      <p:ext uri="{BB962C8B-B14F-4D97-AF65-F5344CB8AC3E}">
        <p14:creationId xmlns:p14="http://schemas.microsoft.com/office/powerpoint/2010/main" val="17197455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20"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rgbClr val="0091A5"/>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266700" indent="-2667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809625" indent="-2667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yZVoLjVanA"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www.youtube.com/watch?v=0ts0AcB7zeM"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naturalresourceswales.gov.uk/guidance-and-advice/business-sectors/education-learning-and-skills/looking-for-learning-resources/learning-resources-search-by-topic/flooding/?lang=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naturalresources.wales/guidance-and-advice/business-sectors/education-learning-and-skills/looking-for-learning-resources/learning-resources-search-by-topic/flooding/?lang=e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f3Yf1bxCI6o"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hyperlink" Target="https://cdn.cyfoethnaturiol.cymru/media/682809/whats-in-flood-water-information-sheet.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naturalresources.wales/guidance-and-advice/business-sectors/education-learning-and-skills/looking-for-learning-resources/learning-resources-search-by-topic/flooding/?lang=en"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naturalresources.wales/guidance-and-advice/business-sectors/education-learning-and-skills/looking-for-learning-resources/learning-resources-search-by-topic/flooding/?lang=e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KXbpVPyH52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f3jvnks1TN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naturalresources.wales/floodi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Resources%20Review%202023/check-your-flood-risk.naturalresources.wales?culture=en-GB" TargetMode="External"/><Relationship Id="rId2" Type="http://schemas.openxmlformats.org/officeDocument/2006/relationships/hyperlink" Target="https://naturalresources.wales/flooding/check-your-flood-risk-by-postcode/?lang=en"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naturalresources.wales/flooding" TargetMode="Externa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www.naturalresources.wales/flood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www.naturalresources.wales/flooding"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naturalresources.wales/guidance-and-advice/business-sectors/education-learning-and-skills/looking-for-learning-resources/learning-resources-search-by-topic/flooding/?lang=e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9105" y="548681"/>
            <a:ext cx="6582097" cy="1098575"/>
          </a:xfrm>
        </p:spPr>
        <p:txBody>
          <a:bodyPr/>
          <a:lstStyle/>
          <a:p>
            <a:r>
              <a:rPr lang="en-GB" dirty="0">
                <a:solidFill>
                  <a:srgbClr val="0091A5"/>
                </a:solidFill>
              </a:rPr>
              <a:t>An Introduction to Flooding</a:t>
            </a:r>
            <a:br>
              <a:rPr lang="en-GB" sz="3600" dirty="0">
                <a:ln w="0"/>
              </a:rPr>
            </a:br>
            <a:endParaRPr lang="en-GB" sz="3600" dirty="0">
              <a:ln w="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0165" y="1196753"/>
            <a:ext cx="4679974" cy="3509981"/>
          </a:xfrm>
          <a:prstGeom prst="rect">
            <a:avLst/>
          </a:prstGeom>
          <a:ln w="28575">
            <a:solidFill>
              <a:srgbClr val="0091A5"/>
            </a:solidFill>
          </a:ln>
        </p:spPr>
      </p:pic>
    </p:spTree>
    <p:extLst>
      <p:ext uri="{BB962C8B-B14F-4D97-AF65-F5344CB8AC3E}">
        <p14:creationId xmlns:p14="http://schemas.microsoft.com/office/powerpoint/2010/main" val="177433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7234-EA8A-4688-BAC5-399B2857C8DA}"/>
              </a:ext>
            </a:extLst>
          </p:cNvPr>
          <p:cNvSpPr>
            <a:spLocks noGrp="1"/>
          </p:cNvSpPr>
          <p:nvPr>
            <p:ph type="title"/>
          </p:nvPr>
        </p:nvSpPr>
        <p:spPr>
          <a:xfrm>
            <a:off x="1855280" y="260822"/>
            <a:ext cx="6581775" cy="1223963"/>
          </a:xfrm>
        </p:spPr>
        <p:txBody>
          <a:bodyPr vert="horz" lIns="0" tIns="0" rIns="0" bIns="0" rtlCol="0" anchor="ctr">
            <a:normAutofit/>
          </a:bodyPr>
          <a:lstStyle/>
          <a:p>
            <a:r>
              <a:rPr lang="en-US" dirty="0">
                <a:ln w="0"/>
                <a:solidFill>
                  <a:srgbClr val="0091A5"/>
                </a:solidFill>
              </a:rPr>
              <a:t>Why do floods happen?</a:t>
            </a:r>
            <a:endParaRPr lang="en-GB" dirty="0">
              <a:solidFill>
                <a:srgbClr val="0091A5"/>
              </a:solidFill>
            </a:endParaRPr>
          </a:p>
        </p:txBody>
      </p:sp>
      <p:sp>
        <p:nvSpPr>
          <p:cNvPr id="6" name="TextBox 5">
            <a:extLst>
              <a:ext uri="{FF2B5EF4-FFF2-40B4-BE49-F238E27FC236}">
                <a16:creationId xmlns:a16="http://schemas.microsoft.com/office/drawing/2014/main" id="{2F348954-572E-41B7-A353-C9779F9E3DFF}"/>
              </a:ext>
            </a:extLst>
          </p:cNvPr>
          <p:cNvSpPr txBox="1"/>
          <p:nvPr/>
        </p:nvSpPr>
        <p:spPr>
          <a:xfrm>
            <a:off x="314764" y="1257340"/>
            <a:ext cx="6285291" cy="5616624"/>
          </a:xfrm>
          <a:prstGeom prst="rect">
            <a:avLst/>
          </a:prstGeom>
        </p:spPr>
        <p:txBody>
          <a:bodyPr vert="horz" lIns="0" tIns="0" rIns="0" bIns="0" rtlCol="0">
            <a:normAutofit/>
          </a:bodyPr>
          <a:lstStyle/>
          <a:p>
            <a:pPr>
              <a:lnSpc>
                <a:spcPct val="90000"/>
              </a:lnSpc>
              <a:spcBef>
                <a:spcPct val="20000"/>
              </a:spcBef>
            </a:pPr>
            <a:r>
              <a:rPr lang="en-GB" sz="2400" dirty="0"/>
              <a:t>Storms are low pressure weather systems, and they can cause a rise in the sea level beneath them, and winds can add a push of the water and waves towards shore. </a:t>
            </a:r>
            <a:br>
              <a:rPr lang="en-GB" sz="2400" dirty="0"/>
            </a:br>
            <a:br>
              <a:rPr lang="en-GB" sz="2400" dirty="0"/>
            </a:br>
            <a:r>
              <a:rPr lang="en-GB" sz="2400" dirty="0"/>
              <a:t>This is called a storm surge. The Met Office have explained this in a short YouTube film: </a:t>
            </a:r>
            <a:r>
              <a:rPr lang="en-GB" sz="2400" b="1" u="sng" dirty="0">
                <a:hlinkClick r:id="rId3">
                  <a:extLst>
                    <a:ext uri="{A12FA001-AC4F-418D-AE19-62706E023703}">
                      <ahyp:hlinkClr xmlns:ahyp="http://schemas.microsoft.com/office/drawing/2018/hyperlinkcolor" val="tx"/>
                    </a:ext>
                  </a:extLst>
                </a:hlinkClick>
              </a:rPr>
              <a:t>What is a Storm Surge? </a:t>
            </a:r>
            <a:r>
              <a:rPr lang="en-GB" sz="2400" dirty="0"/>
              <a:t> </a:t>
            </a:r>
            <a:br>
              <a:rPr lang="en-GB" sz="2400" dirty="0"/>
            </a:br>
            <a:br>
              <a:rPr lang="en-GB" sz="2400" dirty="0"/>
            </a:br>
            <a:r>
              <a:rPr lang="en-GB" sz="2400" dirty="0"/>
              <a:t>In the event of extreme storms, a storm surge alone can cause flooding. But if combined with a high tide the risk of flooding becomes much more likely.</a:t>
            </a:r>
          </a:p>
          <a:p>
            <a:pPr>
              <a:lnSpc>
                <a:spcPct val="90000"/>
              </a:lnSpc>
              <a:spcBef>
                <a:spcPct val="20000"/>
              </a:spcBef>
            </a:pPr>
            <a:endParaRPr lang="en-GB" sz="2000" dirty="0">
              <a:solidFill>
                <a:srgbClr val="0091A5"/>
              </a:solidFill>
            </a:endParaRPr>
          </a:p>
        </p:txBody>
      </p:sp>
      <p:pic>
        <p:nvPicPr>
          <p:cNvPr id="5" name="Content Placeholder 4">
            <a:extLst>
              <a:ext uri="{FF2B5EF4-FFF2-40B4-BE49-F238E27FC236}">
                <a16:creationId xmlns:a16="http://schemas.microsoft.com/office/drawing/2014/main" id="{D67B8384-4323-45B7-B70E-7E276FA13AC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l="31770" r="8891" b="1"/>
          <a:stretch/>
        </p:blipFill>
        <p:spPr>
          <a:xfrm>
            <a:off x="6888088" y="2048355"/>
            <a:ext cx="4038600" cy="4525963"/>
          </a:xfrm>
          <a:noFill/>
          <a:ln w="28575">
            <a:solidFill>
              <a:schemeClr val="accent1"/>
            </a:solidFill>
          </a:ln>
        </p:spPr>
      </p:pic>
    </p:spTree>
    <p:extLst>
      <p:ext uri="{BB962C8B-B14F-4D97-AF65-F5344CB8AC3E}">
        <p14:creationId xmlns:p14="http://schemas.microsoft.com/office/powerpoint/2010/main" val="301008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60" y="453114"/>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771" r="11963" b="-1"/>
          <a:stretch/>
        </p:blipFill>
        <p:spPr>
          <a:xfrm>
            <a:off x="866070" y="1699000"/>
            <a:ext cx="4581857" cy="4974409"/>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298120" y="1916835"/>
            <a:ext cx="5126471" cy="4525963"/>
          </a:xfrm>
          <a:prstGeom prst="rect">
            <a:avLst/>
          </a:prstGeom>
        </p:spPr>
        <p:txBody>
          <a:bodyPr vert="horz" lIns="0" tIns="0" rIns="0" bIns="0" rtlCol="0">
            <a:normAutofit/>
          </a:bodyPr>
          <a:lstStyle/>
          <a:p>
            <a:pPr>
              <a:lnSpc>
                <a:spcPct val="90000"/>
              </a:lnSpc>
              <a:spcBef>
                <a:spcPct val="20000"/>
              </a:spcBef>
            </a:pPr>
            <a:r>
              <a:rPr lang="en-GB" sz="2400" b="1" dirty="0"/>
              <a:t>Coastal flooding</a:t>
            </a:r>
          </a:p>
          <a:p>
            <a:pPr>
              <a:lnSpc>
                <a:spcPct val="90000"/>
              </a:lnSpc>
              <a:spcBef>
                <a:spcPct val="20000"/>
              </a:spcBef>
            </a:pPr>
            <a:endParaRPr lang="en-GB" b="1" dirty="0">
              <a:solidFill>
                <a:srgbClr val="0091A5"/>
              </a:solidFill>
            </a:endParaRPr>
          </a:p>
          <a:p>
            <a:pPr>
              <a:lnSpc>
                <a:spcPct val="90000"/>
              </a:lnSpc>
              <a:spcBef>
                <a:spcPct val="20000"/>
              </a:spcBef>
            </a:pPr>
            <a:r>
              <a:rPr lang="en-GB" sz="2400" dirty="0"/>
              <a:t>Flooding from the sea is most likely to happen, when the tide is high and there is stormy weather. This is because the sea level is already high, and the wind blows it and pushes big waves towards the land. Coastal flood defences can be overtopped or breached.</a:t>
            </a:r>
          </a:p>
          <a:p>
            <a:pPr>
              <a:lnSpc>
                <a:spcPct val="90000"/>
              </a:lnSpc>
              <a:spcBef>
                <a:spcPct val="20000"/>
              </a:spcBef>
            </a:pPr>
            <a:r>
              <a:rPr lang="en-GB" sz="2400" dirty="0"/>
              <a:t> </a:t>
            </a:r>
          </a:p>
          <a:p>
            <a:pPr>
              <a:lnSpc>
                <a:spcPct val="90000"/>
              </a:lnSpc>
              <a:spcBef>
                <a:spcPct val="20000"/>
              </a:spcBef>
            </a:pPr>
            <a:endParaRPr lang="en-GB" sz="1700" b="1" dirty="0">
              <a:solidFill>
                <a:srgbClr val="0091A5"/>
              </a:solidFill>
            </a:endParaRPr>
          </a:p>
        </p:txBody>
      </p:sp>
    </p:spTree>
    <p:extLst>
      <p:ext uri="{BB962C8B-B14F-4D97-AF65-F5344CB8AC3E}">
        <p14:creationId xmlns:p14="http://schemas.microsoft.com/office/powerpoint/2010/main" val="283165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60" y="453114"/>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934" b="12934"/>
          <a:stretch/>
        </p:blipFill>
        <p:spPr>
          <a:xfrm>
            <a:off x="1343472" y="1556792"/>
            <a:ext cx="4168800" cy="4525963"/>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298120" y="1916835"/>
            <a:ext cx="5486511" cy="4525963"/>
          </a:xfrm>
          <a:prstGeom prst="rect">
            <a:avLst/>
          </a:prstGeom>
        </p:spPr>
        <p:txBody>
          <a:bodyPr vert="horz" lIns="0" tIns="0" rIns="0" bIns="0" rtlCol="0">
            <a:normAutofit/>
          </a:bodyPr>
          <a:lstStyle/>
          <a:p>
            <a:pPr>
              <a:lnSpc>
                <a:spcPct val="90000"/>
              </a:lnSpc>
              <a:spcBef>
                <a:spcPct val="20000"/>
              </a:spcBef>
            </a:pPr>
            <a:r>
              <a:rPr lang="en-GB" sz="2400" b="1" dirty="0"/>
              <a:t>What impact will climate change have?</a:t>
            </a:r>
            <a:endParaRPr lang="en-GB" sz="2400" b="1" dirty="0">
              <a:solidFill>
                <a:srgbClr val="0091A5"/>
              </a:solidFill>
            </a:endParaRPr>
          </a:p>
          <a:p>
            <a:pPr>
              <a:lnSpc>
                <a:spcPct val="90000"/>
              </a:lnSpc>
              <a:spcBef>
                <a:spcPct val="20000"/>
              </a:spcBef>
            </a:pPr>
            <a:r>
              <a:rPr lang="en-GB" sz="2400" dirty="0"/>
              <a:t> </a:t>
            </a:r>
          </a:p>
          <a:p>
            <a:pPr>
              <a:lnSpc>
                <a:spcPct val="90000"/>
              </a:lnSpc>
              <a:spcBef>
                <a:spcPct val="20000"/>
              </a:spcBef>
            </a:pPr>
            <a:r>
              <a:rPr lang="en-GB" sz="2400" dirty="0"/>
              <a:t>Climate change will increase the exposure of low lying areas to risks associated with sea level rise including flooding, and the frequency and severity of storms is expected to increase</a:t>
            </a:r>
            <a:endParaRPr lang="en-GB" sz="2400" b="1" dirty="0"/>
          </a:p>
          <a:p>
            <a:pPr>
              <a:lnSpc>
                <a:spcPct val="90000"/>
              </a:lnSpc>
              <a:spcBef>
                <a:spcPct val="20000"/>
              </a:spcBef>
            </a:pPr>
            <a:endParaRPr lang="en-GB" sz="1700" b="1" dirty="0">
              <a:solidFill>
                <a:srgbClr val="0091A5"/>
              </a:solidFill>
            </a:endParaRPr>
          </a:p>
        </p:txBody>
      </p:sp>
      <p:sp>
        <p:nvSpPr>
          <p:cNvPr id="4" name="TextBox 3">
            <a:extLst>
              <a:ext uri="{FF2B5EF4-FFF2-40B4-BE49-F238E27FC236}">
                <a16:creationId xmlns:a16="http://schemas.microsoft.com/office/drawing/2014/main" id="{9D071EE3-3EF4-4866-AA0F-ED51EC650409}"/>
              </a:ext>
            </a:extLst>
          </p:cNvPr>
          <p:cNvSpPr txBox="1"/>
          <p:nvPr/>
        </p:nvSpPr>
        <p:spPr>
          <a:xfrm>
            <a:off x="1991544" y="6309320"/>
            <a:ext cx="4104456" cy="369332"/>
          </a:xfrm>
          <a:prstGeom prst="rect">
            <a:avLst/>
          </a:prstGeom>
          <a:noFill/>
        </p:spPr>
        <p:txBody>
          <a:bodyPr wrap="square" rtlCol="0">
            <a:spAutoFit/>
          </a:bodyPr>
          <a:lstStyle/>
          <a:p>
            <a:r>
              <a:rPr lang="en-GB" dirty="0"/>
              <a:t>Barmouth, North Wales</a:t>
            </a:r>
          </a:p>
        </p:txBody>
      </p:sp>
    </p:spTree>
    <p:extLst>
      <p:ext uri="{BB962C8B-B14F-4D97-AF65-F5344CB8AC3E}">
        <p14:creationId xmlns:p14="http://schemas.microsoft.com/office/powerpoint/2010/main" val="5817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16632"/>
            <a:ext cx="6581775" cy="1223963"/>
          </a:xfrm>
        </p:spPr>
        <p:txBody>
          <a:bodyPr vert="horz" lIns="0" tIns="0" rIns="0" bIns="0" rtlCol="0" anchor="ctr">
            <a:normAutofit/>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400332" y="1062643"/>
            <a:ext cx="8251569" cy="4897140"/>
          </a:xfrm>
          <a:prstGeom prst="rect">
            <a:avLst/>
          </a:prstGeom>
        </p:spPr>
        <p:txBody>
          <a:bodyPr vert="horz" lIns="0" tIns="0" rIns="0" bIns="0" rtlCol="0">
            <a:noAutofit/>
          </a:bodyPr>
          <a:lstStyle/>
          <a:p>
            <a:pPr>
              <a:lnSpc>
                <a:spcPct val="90000"/>
              </a:lnSpc>
              <a:spcBef>
                <a:spcPct val="20000"/>
              </a:spcBef>
            </a:pPr>
            <a:r>
              <a:rPr lang="en-GB" sz="2400" b="1" dirty="0"/>
              <a:t>Coastal flooding – case study </a:t>
            </a:r>
          </a:p>
          <a:p>
            <a:pPr>
              <a:lnSpc>
                <a:spcPct val="90000"/>
              </a:lnSpc>
              <a:spcBef>
                <a:spcPct val="20000"/>
              </a:spcBef>
            </a:pPr>
            <a:endParaRPr lang="en-GB" sz="2400" dirty="0">
              <a:solidFill>
                <a:srgbClr val="0091A5"/>
              </a:solidFill>
            </a:endParaRPr>
          </a:p>
          <a:p>
            <a:pPr>
              <a:lnSpc>
                <a:spcPct val="90000"/>
              </a:lnSpc>
              <a:spcBef>
                <a:spcPct val="20000"/>
              </a:spcBef>
            </a:pPr>
            <a:r>
              <a:rPr lang="en-GB" sz="2200" dirty="0"/>
              <a:t>During December 2013 and January 2014, several storms impacted the UK. </a:t>
            </a:r>
          </a:p>
          <a:p>
            <a:pPr>
              <a:lnSpc>
                <a:spcPct val="90000"/>
              </a:lnSpc>
              <a:spcBef>
                <a:spcPct val="20000"/>
              </a:spcBef>
            </a:pPr>
            <a:endParaRPr lang="en-GB" sz="2200" dirty="0"/>
          </a:p>
          <a:p>
            <a:pPr>
              <a:lnSpc>
                <a:spcPct val="90000"/>
              </a:lnSpc>
              <a:spcBef>
                <a:spcPct val="20000"/>
              </a:spcBef>
            </a:pPr>
            <a:r>
              <a:rPr lang="en-GB" sz="2200" dirty="0"/>
              <a:t>A deep low pressure system off the west coast of Scotland brought severe gale force winds to North Wales, specifically the Liverpool Bay area.</a:t>
            </a:r>
          </a:p>
          <a:p>
            <a:pPr>
              <a:lnSpc>
                <a:spcPct val="90000"/>
              </a:lnSpc>
              <a:spcBef>
                <a:spcPct val="20000"/>
              </a:spcBef>
            </a:pPr>
            <a:endParaRPr lang="en-GB" sz="2200" dirty="0"/>
          </a:p>
          <a:p>
            <a:pPr>
              <a:lnSpc>
                <a:spcPct val="90000"/>
              </a:lnSpc>
              <a:spcBef>
                <a:spcPct val="20000"/>
              </a:spcBef>
            </a:pPr>
            <a:r>
              <a:rPr lang="en-GB" sz="2200" dirty="0"/>
              <a:t>These created a significant storm surge and large onshore waves that coincided with high tide and caused considerable disruption along the North Wales coastline. </a:t>
            </a:r>
          </a:p>
          <a:p>
            <a:pPr>
              <a:lnSpc>
                <a:spcPct val="90000"/>
              </a:lnSpc>
              <a:spcBef>
                <a:spcPct val="20000"/>
              </a:spcBef>
            </a:pPr>
            <a:endParaRPr lang="en-GB" sz="2200" dirty="0"/>
          </a:p>
          <a:p>
            <a:pPr>
              <a:lnSpc>
                <a:spcPct val="90000"/>
              </a:lnSpc>
              <a:spcBef>
                <a:spcPct val="20000"/>
              </a:spcBef>
            </a:pPr>
            <a:r>
              <a:rPr lang="en-GB" sz="2200" dirty="0"/>
              <a:t>The peak sea level experienced in December 2013 was the highest recorded in Liverpool Bay during the 21 years since the tidal gauge was established. The level exceeded the previous highest value by the considerable amount of 300mm (1 ft).</a:t>
            </a:r>
          </a:p>
          <a:p>
            <a:pPr>
              <a:lnSpc>
                <a:spcPct val="90000"/>
              </a:lnSpc>
              <a:spcBef>
                <a:spcPct val="20000"/>
              </a:spcBef>
            </a:pPr>
            <a:endParaRPr lang="en-GB" sz="2000" dirty="0">
              <a:solidFill>
                <a:srgbClr val="0091A5"/>
              </a:solidFill>
            </a:endParaRPr>
          </a:p>
          <a:p>
            <a:pPr>
              <a:lnSpc>
                <a:spcPct val="90000"/>
              </a:lnSpc>
              <a:spcBef>
                <a:spcPct val="20000"/>
              </a:spcBef>
            </a:pPr>
            <a:endParaRPr lang="en-GB" sz="2400" b="1" dirty="0">
              <a:solidFill>
                <a:srgbClr val="0091A5"/>
              </a:solidFill>
            </a:endParaRP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22026" r="22026"/>
          <a:stretch/>
        </p:blipFill>
        <p:spPr>
          <a:xfrm>
            <a:off x="8658937" y="2420888"/>
            <a:ext cx="3148449" cy="3528392"/>
          </a:xfrm>
          <a:prstGeom prst="rect">
            <a:avLst/>
          </a:prstGeom>
          <a:noFill/>
          <a:ln w="28575">
            <a:solidFill>
              <a:srgbClr val="0091A5"/>
            </a:solidFill>
          </a:ln>
        </p:spPr>
      </p:pic>
    </p:spTree>
    <p:extLst>
      <p:ext uri="{BB962C8B-B14F-4D97-AF65-F5344CB8AC3E}">
        <p14:creationId xmlns:p14="http://schemas.microsoft.com/office/powerpoint/2010/main" val="1951500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846" y="292302"/>
            <a:ext cx="6581775" cy="1223963"/>
          </a:xfrm>
        </p:spPr>
        <p:txBody>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5692097" y="1520469"/>
            <a:ext cx="6044510" cy="5078313"/>
          </a:xfrm>
          <a:prstGeom prst="rect">
            <a:avLst/>
          </a:prstGeom>
          <a:noFill/>
        </p:spPr>
        <p:txBody>
          <a:bodyPr wrap="square" rtlCol="0">
            <a:spAutoFit/>
          </a:bodyPr>
          <a:lstStyle/>
          <a:p>
            <a:r>
              <a:rPr lang="en-GB" sz="2400" b="1" dirty="0"/>
              <a:t>River flooding</a:t>
            </a:r>
          </a:p>
          <a:p>
            <a:r>
              <a:rPr lang="en-GB" sz="2400" dirty="0">
                <a:latin typeface="+mj-lt"/>
              </a:rPr>
              <a:t>A river catchment is an area of land where water from precipitation (rain, melting snow or ice) drains into a river system. Generally a catchment drains an area of more than 3km2. A catchment is the name given to the area within a drainage basin. </a:t>
            </a:r>
          </a:p>
          <a:p>
            <a:endParaRPr lang="en-GB" sz="2400" dirty="0">
              <a:latin typeface="+mj-lt"/>
            </a:endParaRPr>
          </a:p>
          <a:p>
            <a:r>
              <a:rPr lang="en-GB" sz="2400" dirty="0">
                <a:latin typeface="+mj-lt"/>
              </a:rPr>
              <a:t>River flooding happens when more water drains into a river, than it has capacity to hold. This causes it to overflow onto the surrounding land.</a:t>
            </a:r>
          </a:p>
          <a:p>
            <a:endParaRPr lang="en-GB" dirty="0">
              <a:latin typeface="+mj-lt"/>
            </a:endParaRPr>
          </a:p>
          <a:p>
            <a:r>
              <a:rPr lang="en-GB" dirty="0">
                <a:latin typeface="+mj-lt"/>
              </a:rPr>
              <a:t> </a:t>
            </a:r>
            <a:endParaRPr lang="en-GB" b="1" dirty="0">
              <a:solidFill>
                <a:srgbClr val="0091A5"/>
              </a:solidFill>
              <a:latin typeface="+mj-lt"/>
            </a:endParaRP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448" y="3578595"/>
            <a:ext cx="4298772" cy="3151660"/>
          </a:xfrm>
          <a:prstGeom prst="rect">
            <a:avLst/>
          </a:prstGeom>
          <a:ln w="28575">
            <a:solidFill>
              <a:srgbClr val="0091A5"/>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5393" y="1196752"/>
            <a:ext cx="1734075" cy="2389250"/>
          </a:xfrm>
          <a:prstGeom prst="rect">
            <a:avLst/>
          </a:prstGeom>
          <a:ln w="28575">
            <a:solidFill>
              <a:srgbClr val="0091A5"/>
            </a:solidFill>
          </a:ln>
        </p:spPr>
      </p:pic>
    </p:spTree>
    <p:extLst>
      <p:ext uri="{BB962C8B-B14F-4D97-AF65-F5344CB8AC3E}">
        <p14:creationId xmlns:p14="http://schemas.microsoft.com/office/powerpoint/2010/main" val="35927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81775" cy="1223963"/>
          </a:xfrm>
        </p:spPr>
        <p:txBody>
          <a:bodyPr vert="horz" lIns="0" tIns="0" rIns="0" bIns="0" rtlCol="0" anchor="ctr">
            <a:normAutofit/>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479376" y="1556793"/>
            <a:ext cx="5537275" cy="4525963"/>
          </a:xfrm>
          <a:prstGeom prst="rect">
            <a:avLst/>
          </a:prstGeom>
        </p:spPr>
        <p:txBody>
          <a:bodyPr vert="horz" lIns="0" tIns="0" rIns="0" bIns="0" rtlCol="0">
            <a:normAutofit fontScale="92500"/>
          </a:bodyPr>
          <a:lstStyle/>
          <a:p>
            <a:pPr>
              <a:spcBef>
                <a:spcPct val="20000"/>
              </a:spcBef>
            </a:pPr>
            <a:r>
              <a:rPr lang="en-GB" sz="2600" b="1" dirty="0"/>
              <a:t> </a:t>
            </a:r>
          </a:p>
          <a:p>
            <a:pPr>
              <a:spcBef>
                <a:spcPct val="20000"/>
              </a:spcBef>
            </a:pPr>
            <a:endParaRPr lang="en-GB" sz="2600" b="1" dirty="0"/>
          </a:p>
          <a:p>
            <a:pPr>
              <a:spcBef>
                <a:spcPct val="20000"/>
              </a:spcBef>
            </a:pPr>
            <a:r>
              <a:rPr lang="en-GB" sz="2600" dirty="0"/>
              <a:t>As a river flows down to the sea, it collects more water from the catchment area and the rain that falls directly into it.   </a:t>
            </a:r>
          </a:p>
          <a:p>
            <a:pPr>
              <a:spcBef>
                <a:spcPct val="20000"/>
              </a:spcBef>
            </a:pPr>
            <a:endParaRPr lang="en-GB" sz="2600" dirty="0"/>
          </a:p>
          <a:p>
            <a:pPr>
              <a:spcBef>
                <a:spcPct val="20000"/>
              </a:spcBef>
            </a:pPr>
            <a:r>
              <a:rPr lang="en-GB" sz="2600" dirty="0"/>
              <a:t>When there is persistent rainfall, the ground is often saturated and can only hold so much water. </a:t>
            </a:r>
          </a:p>
          <a:p>
            <a:pPr>
              <a:spcBef>
                <a:spcPct val="20000"/>
              </a:spcBef>
            </a:pPr>
            <a:endParaRPr lang="en-GB" sz="2000" dirty="0">
              <a:solidFill>
                <a:srgbClr val="0091A5"/>
              </a:solidFill>
            </a:endParaRPr>
          </a:p>
          <a:p>
            <a:pPr>
              <a:spcBef>
                <a:spcPct val="20000"/>
              </a:spcBef>
            </a:pPr>
            <a:r>
              <a:rPr lang="en-GB" sz="2000" dirty="0">
                <a:solidFill>
                  <a:srgbClr val="0091A5"/>
                </a:solidFill>
              </a:rPr>
              <a:t> </a:t>
            </a:r>
            <a:endParaRPr lang="en-GB" sz="2000" b="1" dirty="0">
              <a:solidFill>
                <a:srgbClr val="0091A5"/>
              </a:solidFill>
            </a:endParaRPr>
          </a:p>
          <a:p>
            <a:pPr>
              <a:spcBef>
                <a:spcPct val="20000"/>
              </a:spcBef>
            </a:pPr>
            <a:endParaRPr lang="en-GB" sz="2000" dirty="0">
              <a:solidFill>
                <a:srgbClr val="0091A5"/>
              </a:solidFill>
            </a:endParaRPr>
          </a:p>
        </p:txBody>
      </p:sp>
      <p:pic>
        <p:nvPicPr>
          <p:cNvPr id="8" name="Picture 7" descr="A river flowing through a forest&#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4287" r="26150" b="-1"/>
          <a:stretch/>
        </p:blipFill>
        <p:spPr>
          <a:xfrm>
            <a:off x="6312024" y="1855785"/>
            <a:ext cx="4038600" cy="4525963"/>
          </a:xfrm>
          <a:prstGeom prst="rect">
            <a:avLst/>
          </a:prstGeom>
          <a:noFill/>
          <a:ln w="28575">
            <a:solidFill>
              <a:srgbClr val="0091A5"/>
            </a:solidFill>
          </a:ln>
        </p:spPr>
      </p:pic>
    </p:spTree>
    <p:extLst>
      <p:ext uri="{BB962C8B-B14F-4D97-AF65-F5344CB8AC3E}">
        <p14:creationId xmlns:p14="http://schemas.microsoft.com/office/powerpoint/2010/main" val="363740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descr="A high angle view of a flooded city&#10;&#10;Description automatically generated">
            <a:extLst>
              <a:ext uri="{FF2B5EF4-FFF2-40B4-BE49-F238E27FC236}">
                <a16:creationId xmlns:a16="http://schemas.microsoft.com/office/drawing/2014/main" id="{8820EC36-4706-4EB2-AA6B-4BD2A368EE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97" r="24108" b="-1"/>
          <a:stretch/>
        </p:blipFill>
        <p:spPr>
          <a:xfrm>
            <a:off x="1034321" y="1412776"/>
            <a:ext cx="4824535" cy="5237879"/>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298120" y="1916835"/>
            <a:ext cx="5270487" cy="4525963"/>
          </a:xfrm>
          <a:prstGeom prst="rect">
            <a:avLst/>
          </a:prstGeom>
        </p:spPr>
        <p:txBody>
          <a:bodyPr vert="horz" lIns="0" tIns="0" rIns="0" bIns="0" rtlCol="0">
            <a:normAutofit/>
          </a:bodyPr>
          <a:lstStyle/>
          <a:p>
            <a:pPr>
              <a:spcBef>
                <a:spcPct val="20000"/>
              </a:spcBef>
            </a:pPr>
            <a:r>
              <a:rPr lang="en-GB" sz="2400" b="1" dirty="0"/>
              <a:t> </a:t>
            </a:r>
          </a:p>
          <a:p>
            <a:pPr>
              <a:spcBef>
                <a:spcPct val="20000"/>
              </a:spcBef>
            </a:pPr>
            <a:endParaRPr lang="en-GB" sz="2400" dirty="0"/>
          </a:p>
          <a:p>
            <a:pPr>
              <a:spcBef>
                <a:spcPct val="20000"/>
              </a:spcBef>
            </a:pPr>
            <a:r>
              <a:rPr lang="en-GB" sz="2400" dirty="0"/>
              <a:t>Water continues to drain into river but when the river is at capacity and can't store it, the excess water goes into the surrounding land and flooding happens.</a:t>
            </a:r>
          </a:p>
          <a:p>
            <a:pPr>
              <a:spcBef>
                <a:spcPct val="20000"/>
              </a:spcBef>
            </a:pPr>
            <a:endParaRPr lang="en-GB" sz="2000" dirty="0">
              <a:solidFill>
                <a:srgbClr val="0091A5"/>
              </a:solidFill>
            </a:endParaRPr>
          </a:p>
          <a:p>
            <a:pPr>
              <a:spcBef>
                <a:spcPct val="20000"/>
              </a:spcBef>
            </a:pPr>
            <a:r>
              <a:rPr lang="en-GB" sz="2000" dirty="0">
                <a:solidFill>
                  <a:srgbClr val="0091A5"/>
                </a:solidFill>
              </a:rPr>
              <a:t> </a:t>
            </a:r>
            <a:endParaRPr lang="en-GB" sz="2000" b="1" dirty="0">
              <a:solidFill>
                <a:srgbClr val="0091A5"/>
              </a:solidFill>
            </a:endParaRPr>
          </a:p>
          <a:p>
            <a:pPr>
              <a:spcBef>
                <a:spcPct val="20000"/>
              </a:spcBef>
            </a:pPr>
            <a:endParaRPr lang="en-GB" sz="2000" dirty="0">
              <a:solidFill>
                <a:srgbClr val="0091A5"/>
              </a:solidFill>
            </a:endParaRPr>
          </a:p>
        </p:txBody>
      </p:sp>
    </p:spTree>
    <p:extLst>
      <p:ext uri="{BB962C8B-B14F-4D97-AF65-F5344CB8AC3E}">
        <p14:creationId xmlns:p14="http://schemas.microsoft.com/office/powerpoint/2010/main" val="127525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624413" cy="1223963"/>
          </a:xfrm>
        </p:spPr>
        <p:txBody>
          <a:bodyPr vert="horz" lIns="0" tIns="0" rIns="0" bIns="0" rtlCol="0" anchor="ctr">
            <a:normAutofit/>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479376" y="1484784"/>
            <a:ext cx="5537274" cy="5373216"/>
          </a:xfrm>
          <a:prstGeom prst="rect">
            <a:avLst/>
          </a:prstGeom>
        </p:spPr>
        <p:txBody>
          <a:bodyPr vert="horz" lIns="0" tIns="0" rIns="0" bIns="0" rtlCol="0">
            <a:normAutofit/>
          </a:bodyPr>
          <a:lstStyle/>
          <a:p>
            <a:pPr>
              <a:lnSpc>
                <a:spcPct val="90000"/>
              </a:lnSpc>
              <a:spcBef>
                <a:spcPct val="20000"/>
              </a:spcBef>
            </a:pPr>
            <a:r>
              <a:rPr lang="en-GB" sz="2600" b="1" dirty="0"/>
              <a:t> </a:t>
            </a:r>
          </a:p>
          <a:p>
            <a:pPr>
              <a:lnSpc>
                <a:spcPct val="90000"/>
              </a:lnSpc>
              <a:spcBef>
                <a:spcPct val="20000"/>
              </a:spcBef>
            </a:pPr>
            <a:endParaRPr lang="en-GB" sz="2600" b="1" dirty="0"/>
          </a:p>
          <a:p>
            <a:pPr>
              <a:lnSpc>
                <a:spcPct val="90000"/>
              </a:lnSpc>
              <a:spcBef>
                <a:spcPct val="20000"/>
              </a:spcBef>
            </a:pPr>
            <a:r>
              <a:rPr lang="en-GB" sz="2400" dirty="0">
                <a:latin typeface="Arial (headings)"/>
              </a:rPr>
              <a:t>Many rivers in Wales, particularly in the South Wales Valleys and parts of North Wales, are relatively steep and flow through narrow valleys that are underlain by impermeable geology (non-porous rock that prevents the passage of fluid).</a:t>
            </a:r>
          </a:p>
          <a:p>
            <a:pPr>
              <a:lnSpc>
                <a:spcPct val="90000"/>
              </a:lnSpc>
              <a:spcBef>
                <a:spcPct val="20000"/>
              </a:spcBef>
            </a:pPr>
            <a:endParaRPr lang="en-GB" sz="1900" dirty="0">
              <a:solidFill>
                <a:srgbClr val="0091A5"/>
              </a:solidFill>
            </a:endParaRPr>
          </a:p>
          <a:p>
            <a:pPr>
              <a:lnSpc>
                <a:spcPct val="90000"/>
              </a:lnSpc>
              <a:spcBef>
                <a:spcPct val="20000"/>
              </a:spcBef>
            </a:pPr>
            <a:r>
              <a:rPr lang="en-GB" sz="1900" dirty="0">
                <a:solidFill>
                  <a:srgbClr val="0091A5"/>
                </a:solidFill>
              </a:rPr>
              <a:t> </a:t>
            </a:r>
          </a:p>
          <a:p>
            <a:pPr>
              <a:lnSpc>
                <a:spcPct val="90000"/>
              </a:lnSpc>
              <a:spcBef>
                <a:spcPct val="20000"/>
              </a:spcBef>
            </a:pPr>
            <a:endParaRPr lang="en-GB" sz="1900" dirty="0">
              <a:solidFill>
                <a:srgbClr val="0091A5"/>
              </a:solidFill>
            </a:endParaRPr>
          </a:p>
          <a:p>
            <a:pPr>
              <a:lnSpc>
                <a:spcPct val="90000"/>
              </a:lnSpc>
              <a:spcBef>
                <a:spcPct val="20000"/>
              </a:spcBef>
            </a:pPr>
            <a:endParaRPr lang="en-GB" sz="1900" dirty="0">
              <a:solidFill>
                <a:srgbClr val="0091A5"/>
              </a:solidFill>
            </a:endParaRPr>
          </a:p>
          <a:p>
            <a:pPr>
              <a:lnSpc>
                <a:spcPct val="90000"/>
              </a:lnSpc>
              <a:spcBef>
                <a:spcPct val="20000"/>
              </a:spcBef>
            </a:pPr>
            <a:endParaRPr lang="en-GB" sz="1900" b="1" dirty="0">
              <a:solidFill>
                <a:srgbClr val="0091A5"/>
              </a:solidFill>
            </a:endParaRPr>
          </a:p>
          <a:p>
            <a:pPr>
              <a:lnSpc>
                <a:spcPct val="90000"/>
              </a:lnSpc>
              <a:spcBef>
                <a:spcPct val="20000"/>
              </a:spcBef>
            </a:pPr>
            <a:r>
              <a:rPr lang="en-GB" sz="1900" dirty="0">
                <a:solidFill>
                  <a:srgbClr val="0091A5"/>
                </a:solidFill>
              </a:rPr>
              <a:t> </a:t>
            </a:r>
            <a:endParaRPr lang="en-GB" sz="1900" b="1" dirty="0">
              <a:solidFill>
                <a:srgbClr val="0091A5"/>
              </a:solidFill>
            </a:endParaRPr>
          </a:p>
        </p:txBody>
      </p:sp>
      <p:pic>
        <p:nvPicPr>
          <p:cNvPr id="14" name="Picture 13" descr="A river with rocks and trees&#10;&#10;Description automatically generated">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21526" r="18911" b="-1"/>
          <a:stretch/>
        </p:blipFill>
        <p:spPr>
          <a:xfrm>
            <a:off x="6452965" y="1846159"/>
            <a:ext cx="4038600" cy="4525963"/>
          </a:xfrm>
          <a:prstGeom prst="rect">
            <a:avLst/>
          </a:prstGeom>
          <a:noFill/>
          <a:ln w="28575">
            <a:solidFill>
              <a:srgbClr val="0091A5"/>
            </a:solidFill>
          </a:ln>
        </p:spPr>
      </p:pic>
    </p:spTree>
    <p:extLst>
      <p:ext uri="{BB962C8B-B14F-4D97-AF65-F5344CB8AC3E}">
        <p14:creationId xmlns:p14="http://schemas.microsoft.com/office/powerpoint/2010/main" val="84000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19489" r="19489"/>
          <a:stretch/>
        </p:blipFill>
        <p:spPr>
          <a:xfrm>
            <a:off x="1847850" y="1916835"/>
            <a:ext cx="2735982" cy="4525963"/>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5099697" y="1896227"/>
            <a:ext cx="6264696" cy="5256584"/>
          </a:xfrm>
          <a:prstGeom prst="rect">
            <a:avLst/>
          </a:prstGeom>
        </p:spPr>
        <p:txBody>
          <a:bodyPr vert="horz" lIns="0" tIns="0" rIns="0" bIns="0" rtlCol="0">
            <a:normAutofit fontScale="32500" lnSpcReduction="20000"/>
          </a:bodyPr>
          <a:lstStyle/>
          <a:p>
            <a:pPr>
              <a:lnSpc>
                <a:spcPct val="90000"/>
              </a:lnSpc>
              <a:spcBef>
                <a:spcPct val="20000"/>
              </a:spcBef>
            </a:pPr>
            <a:r>
              <a:rPr lang="en-GB" sz="3800" b="1" dirty="0"/>
              <a:t> </a:t>
            </a:r>
          </a:p>
          <a:p>
            <a:pPr>
              <a:lnSpc>
                <a:spcPct val="90000"/>
              </a:lnSpc>
              <a:spcBef>
                <a:spcPct val="20000"/>
              </a:spcBef>
            </a:pPr>
            <a:endParaRPr lang="en-GB" sz="6000" b="1" dirty="0"/>
          </a:p>
          <a:p>
            <a:pPr>
              <a:lnSpc>
                <a:spcPct val="90000"/>
              </a:lnSpc>
              <a:spcBef>
                <a:spcPct val="20000"/>
              </a:spcBef>
            </a:pPr>
            <a:r>
              <a:rPr lang="en-GB" sz="7400" dirty="0">
                <a:cs typeface="Arial" panose="020B0604020202020204" pitchFamily="34" charset="0"/>
              </a:rPr>
              <a:t>As a consequence, following a period of heavy rainfall, runoff from the top part of the valley, reaches rivers swiftly, and river levels rise quickly. </a:t>
            </a:r>
          </a:p>
          <a:p>
            <a:pPr>
              <a:lnSpc>
                <a:spcPct val="90000"/>
              </a:lnSpc>
              <a:spcBef>
                <a:spcPct val="20000"/>
              </a:spcBef>
            </a:pPr>
            <a:endParaRPr lang="en-GB" sz="7400" dirty="0">
              <a:cs typeface="Arial" panose="020B0604020202020204" pitchFamily="34" charset="0"/>
            </a:endParaRPr>
          </a:p>
          <a:p>
            <a:pPr>
              <a:lnSpc>
                <a:spcPct val="90000"/>
              </a:lnSpc>
              <a:spcBef>
                <a:spcPct val="20000"/>
              </a:spcBef>
            </a:pPr>
            <a:r>
              <a:rPr lang="en-GB" sz="7400" dirty="0">
                <a:cs typeface="Arial" panose="020B0604020202020204" pitchFamily="34" charset="0"/>
              </a:rPr>
              <a:t>So when there is heavy and intense rainfall, it may only be 2 or 3 hours before the river level peaks and flooding is possible. </a:t>
            </a:r>
          </a:p>
          <a:p>
            <a:pPr>
              <a:lnSpc>
                <a:spcPct val="90000"/>
              </a:lnSpc>
              <a:spcBef>
                <a:spcPct val="20000"/>
              </a:spcBef>
            </a:pPr>
            <a:endParaRPr lang="en-GB" sz="7400" dirty="0">
              <a:latin typeface="Arial (headings)"/>
            </a:endParaRPr>
          </a:p>
          <a:p>
            <a:pPr>
              <a:lnSpc>
                <a:spcPct val="90000"/>
              </a:lnSpc>
              <a:spcBef>
                <a:spcPct val="20000"/>
              </a:spcBef>
            </a:pPr>
            <a:endParaRPr lang="en-GB" sz="7400" dirty="0">
              <a:latin typeface="Arial (headings)"/>
            </a:endParaRPr>
          </a:p>
          <a:p>
            <a:pPr>
              <a:lnSpc>
                <a:spcPct val="90000"/>
              </a:lnSpc>
              <a:spcBef>
                <a:spcPct val="20000"/>
              </a:spcBef>
            </a:pPr>
            <a:endParaRPr lang="en-GB" sz="7400" dirty="0">
              <a:latin typeface="Arial (headings)"/>
            </a:endParaRPr>
          </a:p>
          <a:p>
            <a:pPr>
              <a:lnSpc>
                <a:spcPct val="90000"/>
              </a:lnSpc>
              <a:spcBef>
                <a:spcPct val="20000"/>
              </a:spcBef>
            </a:pPr>
            <a:endParaRPr lang="en-GB" sz="7400" dirty="0">
              <a:latin typeface="Arial (headings)"/>
            </a:endParaRPr>
          </a:p>
          <a:p>
            <a:pPr>
              <a:lnSpc>
                <a:spcPct val="90000"/>
              </a:lnSpc>
              <a:spcBef>
                <a:spcPct val="20000"/>
              </a:spcBef>
            </a:pPr>
            <a:endParaRPr lang="en-GB" sz="3800" dirty="0"/>
          </a:p>
          <a:p>
            <a:pPr>
              <a:lnSpc>
                <a:spcPct val="90000"/>
              </a:lnSpc>
              <a:spcBef>
                <a:spcPct val="20000"/>
              </a:spcBef>
            </a:pPr>
            <a:r>
              <a:rPr lang="en-GB" sz="3100" dirty="0"/>
              <a:t> </a:t>
            </a:r>
            <a:endParaRPr lang="en-GB" sz="1400" dirty="0">
              <a:solidFill>
                <a:srgbClr val="0091A5"/>
              </a:solidFill>
            </a:endParaRPr>
          </a:p>
          <a:p>
            <a:pPr>
              <a:lnSpc>
                <a:spcPct val="90000"/>
              </a:lnSpc>
              <a:spcBef>
                <a:spcPct val="20000"/>
              </a:spcBef>
            </a:pPr>
            <a:endParaRPr lang="en-GB" sz="1400" b="1" dirty="0">
              <a:solidFill>
                <a:srgbClr val="0091A5"/>
              </a:solidFill>
            </a:endParaRPr>
          </a:p>
          <a:p>
            <a:pPr>
              <a:lnSpc>
                <a:spcPct val="90000"/>
              </a:lnSpc>
              <a:spcBef>
                <a:spcPct val="20000"/>
              </a:spcBef>
            </a:pPr>
            <a:r>
              <a:rPr lang="en-GB" sz="1400" dirty="0">
                <a:solidFill>
                  <a:srgbClr val="0091A5"/>
                </a:solidFill>
              </a:rPr>
              <a:t> </a:t>
            </a:r>
            <a:endParaRPr lang="en-GB" sz="1400" b="1" dirty="0">
              <a:solidFill>
                <a:srgbClr val="0091A5"/>
              </a:solidFill>
            </a:endParaRPr>
          </a:p>
        </p:txBody>
      </p:sp>
      <p:sp>
        <p:nvSpPr>
          <p:cNvPr id="5" name="Rectangle 4">
            <a:extLst>
              <a:ext uri="{FF2B5EF4-FFF2-40B4-BE49-F238E27FC236}">
                <a16:creationId xmlns:a16="http://schemas.microsoft.com/office/drawing/2014/main" id="{88164D69-262C-B842-039F-D92D35B2FEB8}"/>
              </a:ext>
            </a:extLst>
          </p:cNvPr>
          <p:cNvSpPr/>
          <p:nvPr/>
        </p:nvSpPr>
        <p:spPr>
          <a:xfrm>
            <a:off x="5115209" y="5456297"/>
            <a:ext cx="4824536" cy="1134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headings)"/>
              </a:rPr>
              <a:t>Revisit the hydrographs slide at the start of this presentation to help you understand this more clearly.</a:t>
            </a:r>
          </a:p>
          <a:p>
            <a:pPr algn="ctr"/>
            <a:endParaRPr lang="en-GB" dirty="0"/>
          </a:p>
        </p:txBody>
      </p:sp>
    </p:spTree>
    <p:extLst>
      <p:ext uri="{BB962C8B-B14F-4D97-AF65-F5344CB8AC3E}">
        <p14:creationId xmlns:p14="http://schemas.microsoft.com/office/powerpoint/2010/main" val="2222875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70663"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descr="A map of a city&#10;&#10;Description automatically generated">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553"/>
          <a:stretch/>
        </p:blipFill>
        <p:spPr>
          <a:xfrm>
            <a:off x="1199456" y="1514611"/>
            <a:ext cx="5458946" cy="3828778"/>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7032104" y="2492896"/>
            <a:ext cx="4824536" cy="5047628"/>
          </a:xfrm>
          <a:prstGeom prst="rect">
            <a:avLst/>
          </a:prstGeom>
        </p:spPr>
        <p:txBody>
          <a:bodyPr vert="horz" lIns="0" tIns="0" rIns="0" bIns="0" rtlCol="0">
            <a:normAutofit fontScale="32500" lnSpcReduction="20000"/>
          </a:bodyPr>
          <a:lstStyle/>
          <a:p>
            <a:pPr>
              <a:lnSpc>
                <a:spcPct val="90000"/>
              </a:lnSpc>
              <a:spcBef>
                <a:spcPts val="600"/>
              </a:spcBef>
              <a:spcAft>
                <a:spcPts val="600"/>
              </a:spcAft>
            </a:pPr>
            <a:r>
              <a:rPr lang="en-US" sz="1100" i="1" dirty="0"/>
              <a:t> </a:t>
            </a:r>
          </a:p>
          <a:p>
            <a:pPr>
              <a:lnSpc>
                <a:spcPct val="90000"/>
              </a:lnSpc>
              <a:spcBef>
                <a:spcPts val="600"/>
              </a:spcBef>
              <a:spcAft>
                <a:spcPts val="600"/>
              </a:spcAft>
            </a:pPr>
            <a:r>
              <a:rPr lang="en-US" sz="7400" dirty="0"/>
              <a:t>Wales has some slower responding rivers like the River Severn and River Wye, where the river level peak may happen in 2 -3 days. </a:t>
            </a:r>
          </a:p>
          <a:p>
            <a:pPr>
              <a:lnSpc>
                <a:spcPct val="90000"/>
              </a:lnSpc>
              <a:spcBef>
                <a:spcPts val="600"/>
              </a:spcBef>
              <a:spcAft>
                <a:spcPts val="600"/>
              </a:spcAft>
            </a:pPr>
            <a:endParaRPr lang="en-US" sz="7400" dirty="0"/>
          </a:p>
          <a:p>
            <a:pPr>
              <a:lnSpc>
                <a:spcPct val="90000"/>
              </a:lnSpc>
              <a:spcBef>
                <a:spcPts val="600"/>
              </a:spcBef>
              <a:spcAft>
                <a:spcPts val="600"/>
              </a:spcAft>
            </a:pPr>
            <a:r>
              <a:rPr lang="en-US" sz="7400" dirty="0"/>
              <a:t>They cover a larger area, have flatter gradients, wider flood plains and deeper soils.</a:t>
            </a:r>
          </a:p>
          <a:p>
            <a:pPr>
              <a:lnSpc>
                <a:spcPct val="90000"/>
              </a:lnSpc>
              <a:spcBef>
                <a:spcPts val="600"/>
              </a:spcBef>
              <a:spcAft>
                <a:spcPts val="600"/>
              </a:spcAft>
            </a:pPr>
            <a:endParaRPr lang="en-US" sz="2000" dirty="0"/>
          </a:p>
          <a:p>
            <a:pPr>
              <a:lnSpc>
                <a:spcPct val="90000"/>
              </a:lnSpc>
              <a:spcBef>
                <a:spcPts val="600"/>
              </a:spcBef>
              <a:spcAft>
                <a:spcPts val="600"/>
              </a:spcAft>
            </a:pPr>
            <a:endParaRPr lang="en-US" sz="1100" i="1" dirty="0"/>
          </a:p>
          <a:p>
            <a:pPr>
              <a:lnSpc>
                <a:spcPct val="90000"/>
              </a:lnSpc>
              <a:spcBef>
                <a:spcPts val="600"/>
              </a:spcBef>
              <a:spcAft>
                <a:spcPts val="600"/>
              </a:spcAft>
            </a:pPr>
            <a:endParaRPr lang="en-US" sz="1100" i="1" dirty="0"/>
          </a:p>
          <a:p>
            <a:pPr>
              <a:lnSpc>
                <a:spcPct val="90000"/>
              </a:lnSpc>
              <a:spcBef>
                <a:spcPts val="600"/>
              </a:spcBef>
              <a:spcAft>
                <a:spcPts val="600"/>
              </a:spcAft>
            </a:pPr>
            <a:endParaRPr lang="en-US" sz="1100" i="1" dirty="0"/>
          </a:p>
          <a:p>
            <a:pPr>
              <a:lnSpc>
                <a:spcPct val="90000"/>
              </a:lnSpc>
              <a:spcBef>
                <a:spcPts val="600"/>
              </a:spcBef>
              <a:spcAft>
                <a:spcPts val="600"/>
              </a:spcAft>
            </a:pPr>
            <a:endParaRPr lang="en-US" sz="1100" i="1" dirty="0"/>
          </a:p>
          <a:p>
            <a:pPr>
              <a:lnSpc>
                <a:spcPct val="90000"/>
              </a:lnSpc>
              <a:spcBef>
                <a:spcPts val="600"/>
              </a:spcBef>
              <a:spcAft>
                <a:spcPts val="600"/>
              </a:spcAft>
            </a:pPr>
            <a:r>
              <a:rPr lang="en-US" sz="1100" i="1" dirty="0"/>
              <a:t> </a:t>
            </a:r>
          </a:p>
        </p:txBody>
      </p:sp>
      <p:sp>
        <p:nvSpPr>
          <p:cNvPr id="4" name="TextBox 3">
            <a:extLst>
              <a:ext uri="{FF2B5EF4-FFF2-40B4-BE49-F238E27FC236}">
                <a16:creationId xmlns:a16="http://schemas.microsoft.com/office/drawing/2014/main" id="{6978CC26-D1CB-450C-B09B-4427FCC393DD}"/>
              </a:ext>
            </a:extLst>
          </p:cNvPr>
          <p:cNvSpPr txBox="1"/>
          <p:nvPr/>
        </p:nvSpPr>
        <p:spPr>
          <a:xfrm>
            <a:off x="1142035" y="5517232"/>
            <a:ext cx="5573788" cy="1015663"/>
          </a:xfrm>
          <a:prstGeom prst="rect">
            <a:avLst/>
          </a:prstGeom>
          <a:solidFill>
            <a:srgbClr val="82D2F0"/>
          </a:solidFill>
        </p:spPr>
        <p:txBody>
          <a:bodyPr wrap="square" rtlCol="0">
            <a:spAutoFit/>
          </a:bodyPr>
          <a:lstStyle/>
          <a:p>
            <a:r>
              <a:rPr lang="en-GB" sz="2000" dirty="0"/>
              <a:t>Discuss- What do maps and aerial photographs tell you about how fast or slow your nearest river might flood?</a:t>
            </a:r>
          </a:p>
        </p:txBody>
      </p:sp>
    </p:spTree>
    <p:extLst>
      <p:ext uri="{BB962C8B-B14F-4D97-AF65-F5344CB8AC3E}">
        <p14:creationId xmlns:p14="http://schemas.microsoft.com/office/powerpoint/2010/main" val="82538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864" y="537611"/>
            <a:ext cx="5018619" cy="646331"/>
          </a:xfrm>
          <a:prstGeom prst="rect">
            <a:avLst/>
          </a:prstGeom>
          <a:noFill/>
        </p:spPr>
        <p:txBody>
          <a:bodyPr wrap="square" rtlCol="0">
            <a:spAutoFit/>
          </a:bodyPr>
          <a:lstStyle/>
          <a:p>
            <a:r>
              <a:rPr lang="en-GB" sz="3600" b="1" dirty="0">
                <a:ln w="0"/>
                <a:solidFill>
                  <a:srgbClr val="0091A5"/>
                </a:solidFill>
              </a:rPr>
              <a:t>What is a flood? </a:t>
            </a:r>
          </a:p>
        </p:txBody>
      </p:sp>
      <p:grpSp>
        <p:nvGrpSpPr>
          <p:cNvPr id="3" name="Group 2">
            <a:extLst>
              <a:ext uri="{FF2B5EF4-FFF2-40B4-BE49-F238E27FC236}">
                <a16:creationId xmlns:a16="http://schemas.microsoft.com/office/drawing/2014/main" id="{8DDE1A1F-B35B-4945-BC36-4EFFDBA195A0}"/>
              </a:ext>
            </a:extLst>
          </p:cNvPr>
          <p:cNvGrpSpPr/>
          <p:nvPr/>
        </p:nvGrpSpPr>
        <p:grpSpPr>
          <a:xfrm>
            <a:off x="1703512" y="1208899"/>
            <a:ext cx="8373468" cy="5654952"/>
            <a:chOff x="282396" y="1124744"/>
            <a:chExt cx="8373468" cy="5654952"/>
          </a:xfrm>
        </p:grpSpPr>
        <p:pic>
          <p:nvPicPr>
            <p:cNvPr id="6" name="Picture 5"/>
            <p:cNvPicPr>
              <a:picLocks noChangeAspect="1"/>
            </p:cNvPicPr>
            <p:nvPr/>
          </p:nvPicPr>
          <p:blipFill>
            <a:blip r:embed="rId3"/>
            <a:stretch>
              <a:fillRect/>
            </a:stretch>
          </p:blipFill>
          <p:spPr>
            <a:xfrm>
              <a:off x="395536" y="1124744"/>
              <a:ext cx="2559166" cy="2199125"/>
            </a:xfrm>
            <a:prstGeom prst="rect">
              <a:avLst/>
            </a:prstGeom>
            <a:ln w="28575">
              <a:solidFill>
                <a:srgbClr val="0091A5"/>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92211" y="3508488"/>
              <a:ext cx="2922980" cy="2192235"/>
            </a:xfrm>
            <a:prstGeom prst="rect">
              <a:avLst/>
            </a:prstGeom>
            <a:ln w="28575">
              <a:solidFill>
                <a:srgbClr val="0091A5"/>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1518" y="1129713"/>
              <a:ext cx="4067944" cy="2194156"/>
            </a:xfrm>
            <a:prstGeom prst="rect">
              <a:avLst/>
            </a:prstGeom>
            <a:ln w="28575">
              <a:solidFill>
                <a:srgbClr val="0091A5"/>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119" y="3508487"/>
              <a:ext cx="3528070" cy="2192235"/>
            </a:xfrm>
            <a:prstGeom prst="rect">
              <a:avLst/>
            </a:prstGeom>
            <a:ln w="28575">
              <a:solidFill>
                <a:srgbClr val="0091A5"/>
              </a:solidFill>
            </a:ln>
          </p:spPr>
        </p:pic>
        <p:sp>
          <p:nvSpPr>
            <p:cNvPr id="2" name="TextBox 1">
              <a:extLst>
                <a:ext uri="{FF2B5EF4-FFF2-40B4-BE49-F238E27FC236}">
                  <a16:creationId xmlns:a16="http://schemas.microsoft.com/office/drawing/2014/main" id="{3E8A6B19-4F9E-496B-B505-629CA10CD334}"/>
                </a:ext>
              </a:extLst>
            </p:cNvPr>
            <p:cNvSpPr txBox="1"/>
            <p:nvPr/>
          </p:nvSpPr>
          <p:spPr>
            <a:xfrm>
              <a:off x="282396" y="5733256"/>
              <a:ext cx="8373468" cy="1046440"/>
            </a:xfrm>
            <a:prstGeom prst="rect">
              <a:avLst/>
            </a:prstGeom>
            <a:noFill/>
          </p:spPr>
          <p:txBody>
            <a:bodyPr wrap="square" rtlCol="0">
              <a:spAutoFit/>
            </a:bodyPr>
            <a:lstStyle/>
            <a:p>
              <a:r>
                <a:rPr lang="en-GB" dirty="0"/>
                <a:t>A flood is defined by the Oxford English Dictionary as being:</a:t>
              </a:r>
            </a:p>
            <a:p>
              <a:endParaRPr lang="en-GB" sz="800" dirty="0"/>
            </a:p>
            <a:p>
              <a:r>
                <a:rPr lang="en-GB" b="1" dirty="0"/>
                <a:t>‘An overflow of a large amount of water beyond it’s normal limits, especially over what is normally dry land.’</a:t>
              </a:r>
            </a:p>
          </p:txBody>
        </p:sp>
      </p:grpSp>
      <p:pic>
        <p:nvPicPr>
          <p:cNvPr id="10" name="Content Placeholder 4" descr="A picture containing outdoor, sky, nature, water resources&#10;&#10;Description automatically generated">
            <a:extLst>
              <a:ext uri="{FF2B5EF4-FFF2-40B4-BE49-F238E27FC236}">
                <a16:creationId xmlns:a16="http://schemas.microsoft.com/office/drawing/2014/main" id="{C5D55233-5C5F-4901-9525-D2C4B4EC4FD8}"/>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630708" y="1135309"/>
            <a:ext cx="4092219" cy="2303368"/>
          </a:xfrm>
          <a:ln w="22225">
            <a:solidFill>
              <a:schemeClr val="accent1"/>
            </a:solidFill>
          </a:ln>
        </p:spPr>
      </p:pic>
    </p:spTree>
    <p:extLst>
      <p:ext uri="{BB962C8B-B14F-4D97-AF65-F5344CB8AC3E}">
        <p14:creationId xmlns:p14="http://schemas.microsoft.com/office/powerpoint/2010/main" val="521713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9" y="91553"/>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19309" r="19309"/>
          <a:stretch/>
        </p:blipFill>
        <p:spPr>
          <a:xfrm>
            <a:off x="1127448" y="1931003"/>
            <a:ext cx="4168800" cy="4525963"/>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112245" y="1524270"/>
            <a:ext cx="5760640" cy="5339430"/>
          </a:xfrm>
          <a:prstGeom prst="rect">
            <a:avLst/>
          </a:prstGeom>
        </p:spPr>
        <p:txBody>
          <a:bodyPr vert="horz" lIns="0" tIns="0" rIns="0" bIns="0" rtlCol="0">
            <a:normAutofit fontScale="25000" lnSpcReduction="20000"/>
          </a:bodyPr>
          <a:lstStyle/>
          <a:p>
            <a:pPr>
              <a:lnSpc>
                <a:spcPct val="90000"/>
              </a:lnSpc>
              <a:spcBef>
                <a:spcPct val="20000"/>
              </a:spcBef>
            </a:pPr>
            <a:r>
              <a:rPr lang="en-GB" sz="9600" b="1" dirty="0"/>
              <a:t> </a:t>
            </a:r>
          </a:p>
          <a:p>
            <a:pPr>
              <a:lnSpc>
                <a:spcPct val="90000"/>
              </a:lnSpc>
              <a:spcBef>
                <a:spcPct val="20000"/>
              </a:spcBef>
            </a:pPr>
            <a:endParaRPr lang="en-GB" sz="9600" dirty="0"/>
          </a:p>
          <a:p>
            <a:pPr marL="457200" indent="-457200">
              <a:lnSpc>
                <a:spcPct val="90000"/>
              </a:lnSpc>
              <a:spcBef>
                <a:spcPct val="20000"/>
              </a:spcBef>
              <a:buFont typeface="Arial" panose="020B0604020202020204" pitchFamily="34" charset="0"/>
              <a:buChar char="•"/>
            </a:pPr>
            <a:r>
              <a:rPr lang="en-GB" sz="9600" dirty="0"/>
              <a:t>The amount of vegetation. Plants can intercept the rainfall, slowing the time it takes water to enter the river.  </a:t>
            </a:r>
          </a:p>
          <a:p>
            <a:pPr marL="457200" indent="-457200">
              <a:lnSpc>
                <a:spcPct val="90000"/>
              </a:lnSpc>
              <a:spcBef>
                <a:spcPct val="20000"/>
              </a:spcBef>
              <a:buFont typeface="Arial" panose="020B0604020202020204" pitchFamily="34" charset="0"/>
              <a:buChar char="•"/>
            </a:pPr>
            <a:r>
              <a:rPr lang="en-GB" sz="9600" dirty="0"/>
              <a:t>The size of river catchment, where water drains downhill until it reaches a body of water such as a river.</a:t>
            </a:r>
          </a:p>
          <a:p>
            <a:pPr marL="457200" indent="-457200">
              <a:lnSpc>
                <a:spcPct val="90000"/>
              </a:lnSpc>
              <a:spcBef>
                <a:spcPct val="20000"/>
              </a:spcBef>
              <a:buFont typeface="Arial" panose="020B0604020202020204" pitchFamily="34" charset="0"/>
              <a:buChar char="•"/>
            </a:pPr>
            <a:r>
              <a:rPr lang="en-GB" sz="9600" dirty="0"/>
              <a:t>The relief of the area. A steeper valley will cause rainwater to flow into the river faster than a flatter valley.</a:t>
            </a:r>
          </a:p>
          <a:p>
            <a:pPr marL="457200" indent="-457200">
              <a:lnSpc>
                <a:spcPct val="90000"/>
              </a:lnSpc>
              <a:spcBef>
                <a:spcPct val="20000"/>
              </a:spcBef>
              <a:buFont typeface="Arial" panose="020B0604020202020204" pitchFamily="34" charset="0"/>
              <a:buChar char="•"/>
            </a:pPr>
            <a:r>
              <a:rPr lang="en-GB" sz="9600" dirty="0"/>
              <a:t>Geology and soil type influences how quickly water drains through the surrounding land into the river.</a:t>
            </a:r>
          </a:p>
          <a:p>
            <a:pPr marL="457200" indent="-457200">
              <a:lnSpc>
                <a:spcPct val="90000"/>
              </a:lnSpc>
              <a:spcBef>
                <a:spcPct val="20000"/>
              </a:spcBef>
              <a:buFont typeface="Arial" panose="020B0604020202020204" pitchFamily="34" charset="0"/>
              <a:buChar char="•"/>
            </a:pPr>
            <a:r>
              <a:rPr lang="en-GB" sz="9600" dirty="0"/>
              <a:t>Tides causing the river levels to intermittently rise and fall.</a:t>
            </a:r>
          </a:p>
          <a:p>
            <a:pPr marL="457200" indent="-457200">
              <a:lnSpc>
                <a:spcPct val="90000"/>
              </a:lnSpc>
              <a:spcBef>
                <a:spcPct val="20000"/>
              </a:spcBef>
              <a:buFont typeface="Arial" panose="020B0604020202020204" pitchFamily="34" charset="0"/>
              <a:buChar char="•"/>
            </a:pPr>
            <a:endParaRPr lang="en-GB" sz="8000" dirty="0"/>
          </a:p>
          <a:p>
            <a:pPr marL="457200" indent="-457200">
              <a:lnSpc>
                <a:spcPct val="90000"/>
              </a:lnSpc>
              <a:spcBef>
                <a:spcPct val="20000"/>
              </a:spcBef>
              <a:buFont typeface="Arial" panose="020B0604020202020204" pitchFamily="34" charset="0"/>
              <a:buChar char="•"/>
            </a:pPr>
            <a:endParaRPr lang="en-GB" sz="6200" dirty="0"/>
          </a:p>
          <a:p>
            <a:pPr marL="457200" indent="-457200">
              <a:lnSpc>
                <a:spcPct val="90000"/>
              </a:lnSpc>
              <a:spcBef>
                <a:spcPct val="20000"/>
              </a:spcBef>
              <a:buFont typeface="Arial" panose="020B0604020202020204" pitchFamily="34" charset="0"/>
              <a:buChar char="•"/>
            </a:pPr>
            <a:endParaRPr lang="en-GB" sz="6200" dirty="0"/>
          </a:p>
          <a:p>
            <a:pPr>
              <a:lnSpc>
                <a:spcPct val="90000"/>
              </a:lnSpc>
              <a:spcBef>
                <a:spcPct val="20000"/>
              </a:spcBef>
            </a:pPr>
            <a:r>
              <a:rPr lang="en-GB" sz="6200" dirty="0"/>
              <a:t> </a:t>
            </a:r>
          </a:p>
          <a:p>
            <a:pPr>
              <a:lnSpc>
                <a:spcPct val="90000"/>
              </a:lnSpc>
              <a:spcBef>
                <a:spcPct val="20000"/>
              </a:spcBef>
            </a:pPr>
            <a:endParaRPr lang="en-GB" sz="6200" dirty="0"/>
          </a:p>
          <a:p>
            <a:pPr>
              <a:lnSpc>
                <a:spcPct val="90000"/>
              </a:lnSpc>
              <a:spcBef>
                <a:spcPct val="20000"/>
              </a:spcBef>
            </a:pPr>
            <a:r>
              <a:rPr lang="en-GB" sz="6200" dirty="0"/>
              <a:t> </a:t>
            </a:r>
          </a:p>
          <a:p>
            <a:pPr>
              <a:lnSpc>
                <a:spcPct val="90000"/>
              </a:lnSpc>
              <a:spcBef>
                <a:spcPct val="20000"/>
              </a:spcBef>
            </a:pPr>
            <a:r>
              <a:rPr lang="en-GB" sz="6200" dirty="0"/>
              <a:t> </a:t>
            </a:r>
          </a:p>
          <a:p>
            <a:pPr>
              <a:lnSpc>
                <a:spcPct val="90000"/>
              </a:lnSpc>
              <a:spcBef>
                <a:spcPct val="20000"/>
              </a:spcBef>
            </a:pPr>
            <a:endParaRPr lang="en-GB" sz="3100" dirty="0"/>
          </a:p>
          <a:p>
            <a:pPr>
              <a:lnSpc>
                <a:spcPct val="90000"/>
              </a:lnSpc>
              <a:spcBef>
                <a:spcPct val="20000"/>
              </a:spcBef>
            </a:pPr>
            <a:r>
              <a:rPr lang="en-GB" sz="3100" dirty="0"/>
              <a:t> </a:t>
            </a:r>
            <a:endParaRPr lang="en-GB" sz="1400" b="1" dirty="0">
              <a:solidFill>
                <a:srgbClr val="0091A5"/>
              </a:solidFill>
            </a:endParaRPr>
          </a:p>
        </p:txBody>
      </p:sp>
      <p:sp>
        <p:nvSpPr>
          <p:cNvPr id="4" name="TextBox 3">
            <a:extLst>
              <a:ext uri="{FF2B5EF4-FFF2-40B4-BE49-F238E27FC236}">
                <a16:creationId xmlns:a16="http://schemas.microsoft.com/office/drawing/2014/main" id="{62CFA7ED-0EE3-4627-B1B1-960AB0E24B56}"/>
              </a:ext>
            </a:extLst>
          </p:cNvPr>
          <p:cNvSpPr txBox="1"/>
          <p:nvPr/>
        </p:nvSpPr>
        <p:spPr>
          <a:xfrm>
            <a:off x="695400" y="968389"/>
            <a:ext cx="8136904" cy="1107996"/>
          </a:xfrm>
          <a:prstGeom prst="rect">
            <a:avLst/>
          </a:prstGeom>
          <a:noFill/>
        </p:spPr>
        <p:txBody>
          <a:bodyPr wrap="square" rtlCol="0">
            <a:spAutoFit/>
          </a:bodyPr>
          <a:lstStyle/>
          <a:p>
            <a:r>
              <a:rPr lang="en-GB" sz="2400" dirty="0"/>
              <a:t>How quickly a river responds to a period of rain fall depends on natural landscape factors. For example:</a:t>
            </a:r>
          </a:p>
          <a:p>
            <a:endParaRPr lang="en-GB" dirty="0"/>
          </a:p>
        </p:txBody>
      </p:sp>
    </p:spTree>
    <p:extLst>
      <p:ext uri="{BB962C8B-B14F-4D97-AF65-F5344CB8AC3E}">
        <p14:creationId xmlns:p14="http://schemas.microsoft.com/office/powerpoint/2010/main" val="66692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624413" cy="864517"/>
          </a:xfrm>
        </p:spPr>
        <p:txBody>
          <a:bodyPr vert="horz" lIns="0" tIns="0" rIns="0" bIns="0" rtlCol="0" anchor="ctr">
            <a:normAutofit/>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335360" y="1196752"/>
            <a:ext cx="6480720" cy="5661248"/>
          </a:xfrm>
          <a:prstGeom prst="rect">
            <a:avLst/>
          </a:prstGeom>
        </p:spPr>
        <p:txBody>
          <a:bodyPr vert="horz" lIns="0" tIns="0" rIns="0" bIns="0" rtlCol="0">
            <a:normAutofit fontScale="25000" lnSpcReduction="20000"/>
          </a:bodyPr>
          <a:lstStyle/>
          <a:p>
            <a:pPr>
              <a:lnSpc>
                <a:spcPct val="90000"/>
              </a:lnSpc>
              <a:spcBef>
                <a:spcPct val="20000"/>
              </a:spcBef>
            </a:pPr>
            <a:r>
              <a:rPr lang="en-GB" sz="2600" b="1" dirty="0"/>
              <a:t> </a:t>
            </a:r>
          </a:p>
          <a:p>
            <a:pPr>
              <a:lnSpc>
                <a:spcPct val="90000"/>
              </a:lnSpc>
              <a:spcBef>
                <a:spcPct val="20000"/>
              </a:spcBef>
            </a:pPr>
            <a:endParaRPr lang="en-GB" sz="2600" b="1" dirty="0"/>
          </a:p>
          <a:p>
            <a:pPr>
              <a:lnSpc>
                <a:spcPct val="90000"/>
              </a:lnSpc>
              <a:spcBef>
                <a:spcPct val="20000"/>
              </a:spcBef>
            </a:pPr>
            <a:r>
              <a:rPr lang="en-GB" sz="9600" dirty="0"/>
              <a:t>River levels rise and fall in response to how much rain falls. However, some river levels are also affected by other land use factors such as:</a:t>
            </a:r>
          </a:p>
          <a:p>
            <a:pPr>
              <a:lnSpc>
                <a:spcPct val="90000"/>
              </a:lnSpc>
              <a:spcBef>
                <a:spcPct val="20000"/>
              </a:spcBef>
            </a:pPr>
            <a:endParaRPr lang="en-GB" sz="9600" dirty="0"/>
          </a:p>
          <a:p>
            <a:pPr marL="457200" indent="-457200">
              <a:lnSpc>
                <a:spcPct val="90000"/>
              </a:lnSpc>
              <a:spcBef>
                <a:spcPct val="20000"/>
              </a:spcBef>
              <a:buFont typeface="Arial" panose="020B0604020202020204" pitchFamily="34" charset="0"/>
              <a:buChar char="•"/>
            </a:pPr>
            <a:r>
              <a:rPr lang="en-GB" sz="9600" dirty="0"/>
              <a:t>Urban land use causing increased amounts of impermeable surfaces like concrete in areas near rivers. </a:t>
            </a:r>
          </a:p>
          <a:p>
            <a:pPr marL="457200" indent="-457200">
              <a:lnSpc>
                <a:spcPct val="90000"/>
              </a:lnSpc>
              <a:spcBef>
                <a:spcPct val="20000"/>
              </a:spcBef>
              <a:buFont typeface="Arial" panose="020B0604020202020204" pitchFamily="34" charset="0"/>
              <a:buChar char="•"/>
            </a:pPr>
            <a:r>
              <a:rPr lang="en-GB" sz="9600" dirty="0"/>
              <a:t>Drains and sewers taking water from homes and businesses directly to the river.  </a:t>
            </a:r>
          </a:p>
          <a:p>
            <a:pPr marL="457200" indent="-457200">
              <a:lnSpc>
                <a:spcPct val="90000"/>
              </a:lnSpc>
              <a:spcBef>
                <a:spcPct val="20000"/>
              </a:spcBef>
              <a:buFont typeface="Arial" panose="020B0604020202020204" pitchFamily="34" charset="0"/>
              <a:buChar char="•"/>
            </a:pPr>
            <a:r>
              <a:rPr lang="en-GB" sz="9600" dirty="0"/>
              <a:t>Hard engineering including dams and sluices being opened and closed.</a:t>
            </a:r>
          </a:p>
          <a:p>
            <a:pPr marL="457200" indent="-457200">
              <a:lnSpc>
                <a:spcPct val="90000"/>
              </a:lnSpc>
              <a:spcBef>
                <a:spcPct val="20000"/>
              </a:spcBef>
              <a:buFont typeface="Arial" panose="020B0604020202020204" pitchFamily="34" charset="0"/>
              <a:buChar char="•"/>
            </a:pPr>
            <a:r>
              <a:rPr lang="en-GB" sz="9600" dirty="0"/>
              <a:t>Soft engineering such as floodplain zoning, where only some land uses are permitted on a floodplain</a:t>
            </a:r>
          </a:p>
          <a:p>
            <a:pPr marL="457200" indent="-457200">
              <a:lnSpc>
                <a:spcPct val="90000"/>
              </a:lnSpc>
              <a:spcBef>
                <a:spcPct val="20000"/>
              </a:spcBef>
              <a:buFont typeface="Arial" panose="020B0604020202020204" pitchFamily="34" charset="0"/>
              <a:buChar char="•"/>
            </a:pPr>
            <a:r>
              <a:rPr lang="en-GB" sz="9600" dirty="0"/>
              <a:t>Hydropower generation.</a:t>
            </a:r>
          </a:p>
          <a:p>
            <a:pPr marL="457200" indent="-457200">
              <a:lnSpc>
                <a:spcPct val="90000"/>
              </a:lnSpc>
              <a:spcBef>
                <a:spcPct val="20000"/>
              </a:spcBef>
              <a:buFont typeface="Arial" panose="020B0604020202020204" pitchFamily="34" charset="0"/>
              <a:buChar char="•"/>
            </a:pPr>
            <a:r>
              <a:rPr lang="en-GB" sz="9600" dirty="0"/>
              <a:t>Debris collecting in culverts.</a:t>
            </a:r>
            <a:endParaRPr lang="en-GB" sz="9600" dirty="0">
              <a:solidFill>
                <a:srgbClr val="0091A5"/>
              </a:solidFill>
            </a:endParaRPr>
          </a:p>
          <a:p>
            <a:pPr marL="457200" indent="-457200">
              <a:lnSpc>
                <a:spcPct val="90000"/>
              </a:lnSpc>
              <a:spcBef>
                <a:spcPct val="20000"/>
              </a:spcBef>
              <a:buFont typeface="Arial" panose="020B0604020202020204" pitchFamily="34" charset="0"/>
              <a:buChar char="•"/>
            </a:pPr>
            <a:endParaRPr lang="en-GB" sz="2600" dirty="0"/>
          </a:p>
          <a:p>
            <a:pPr marL="457200" indent="-457200">
              <a:lnSpc>
                <a:spcPct val="90000"/>
              </a:lnSpc>
              <a:spcBef>
                <a:spcPct val="20000"/>
              </a:spcBef>
              <a:buFont typeface="Arial" panose="020B0604020202020204" pitchFamily="34" charset="0"/>
              <a:buChar char="•"/>
            </a:pPr>
            <a:endParaRPr lang="en-GB" sz="2600" dirty="0"/>
          </a:p>
          <a:p>
            <a:pPr>
              <a:lnSpc>
                <a:spcPct val="90000"/>
              </a:lnSpc>
              <a:spcBef>
                <a:spcPct val="20000"/>
              </a:spcBef>
            </a:pPr>
            <a:r>
              <a:rPr lang="en-GB" sz="1900" dirty="0">
                <a:solidFill>
                  <a:srgbClr val="0091A5"/>
                </a:solidFill>
              </a:rPr>
              <a:t> </a:t>
            </a:r>
          </a:p>
          <a:p>
            <a:pPr>
              <a:lnSpc>
                <a:spcPct val="90000"/>
              </a:lnSpc>
              <a:spcBef>
                <a:spcPct val="20000"/>
              </a:spcBef>
            </a:pPr>
            <a:endParaRPr lang="en-GB" sz="1900" dirty="0">
              <a:solidFill>
                <a:srgbClr val="0091A5"/>
              </a:solidFill>
            </a:endParaRPr>
          </a:p>
          <a:p>
            <a:pPr>
              <a:lnSpc>
                <a:spcPct val="90000"/>
              </a:lnSpc>
              <a:spcBef>
                <a:spcPct val="20000"/>
              </a:spcBef>
            </a:pPr>
            <a:endParaRPr lang="en-GB" sz="1900" dirty="0">
              <a:solidFill>
                <a:srgbClr val="0091A5"/>
              </a:solidFill>
            </a:endParaRPr>
          </a:p>
          <a:p>
            <a:pPr>
              <a:lnSpc>
                <a:spcPct val="90000"/>
              </a:lnSpc>
              <a:spcBef>
                <a:spcPct val="20000"/>
              </a:spcBef>
            </a:pPr>
            <a:endParaRPr lang="en-GB" sz="1900" b="1" dirty="0">
              <a:solidFill>
                <a:srgbClr val="0091A5"/>
              </a:solidFill>
            </a:endParaRPr>
          </a:p>
          <a:p>
            <a:pPr>
              <a:lnSpc>
                <a:spcPct val="90000"/>
              </a:lnSpc>
              <a:spcBef>
                <a:spcPct val="20000"/>
              </a:spcBef>
            </a:pPr>
            <a:r>
              <a:rPr lang="en-GB" sz="1900" dirty="0">
                <a:solidFill>
                  <a:srgbClr val="0091A5"/>
                </a:solidFill>
              </a:rPr>
              <a:t> </a:t>
            </a:r>
            <a:endParaRPr lang="en-GB" sz="1900" b="1" dirty="0">
              <a:solidFill>
                <a:srgbClr val="0091A5"/>
              </a:solidFill>
            </a:endParaRP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20268" r="20268"/>
          <a:stretch/>
        </p:blipFill>
        <p:spPr>
          <a:xfrm>
            <a:off x="7248128" y="1836403"/>
            <a:ext cx="4038600" cy="4525963"/>
          </a:xfrm>
          <a:prstGeom prst="rect">
            <a:avLst/>
          </a:prstGeom>
          <a:noFill/>
          <a:ln w="28575">
            <a:solidFill>
              <a:srgbClr val="0091A5"/>
            </a:solidFill>
          </a:ln>
        </p:spPr>
      </p:pic>
    </p:spTree>
    <p:extLst>
      <p:ext uri="{BB962C8B-B14F-4D97-AF65-F5344CB8AC3E}">
        <p14:creationId xmlns:p14="http://schemas.microsoft.com/office/powerpoint/2010/main" val="257750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70663"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95400" y="1700215"/>
            <a:ext cx="5486322" cy="4608511"/>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672064" y="1055267"/>
            <a:ext cx="5184575" cy="5038029"/>
          </a:xfrm>
          <a:prstGeom prst="rect">
            <a:avLst/>
          </a:prstGeom>
        </p:spPr>
        <p:txBody>
          <a:bodyPr vert="horz" lIns="0" tIns="0" rIns="0" bIns="0" rtlCol="0">
            <a:normAutofit fontScale="92500" lnSpcReduction="10000"/>
          </a:bodyPr>
          <a:lstStyle/>
          <a:p>
            <a:pPr>
              <a:spcBef>
                <a:spcPts val="600"/>
              </a:spcBef>
              <a:spcAft>
                <a:spcPts val="600"/>
              </a:spcAft>
            </a:pPr>
            <a:endParaRPr lang="en-US" sz="3100" dirty="0"/>
          </a:p>
          <a:p>
            <a:pPr>
              <a:spcBef>
                <a:spcPts val="600"/>
              </a:spcBef>
              <a:spcAft>
                <a:spcPts val="600"/>
              </a:spcAft>
            </a:pPr>
            <a:endParaRPr lang="en-US" sz="3100" dirty="0"/>
          </a:p>
          <a:p>
            <a:pPr>
              <a:spcBef>
                <a:spcPts val="600"/>
              </a:spcBef>
              <a:spcAft>
                <a:spcPts val="600"/>
              </a:spcAft>
            </a:pPr>
            <a:r>
              <a:rPr lang="en-US" sz="2400" b="1" dirty="0"/>
              <a:t>River Taff – case study</a:t>
            </a:r>
          </a:p>
          <a:p>
            <a:pPr>
              <a:spcBef>
                <a:spcPts val="600"/>
              </a:spcBef>
              <a:spcAft>
                <a:spcPts val="600"/>
              </a:spcAft>
            </a:pPr>
            <a:endParaRPr lang="en-US" sz="2400" dirty="0"/>
          </a:p>
          <a:p>
            <a:pPr>
              <a:spcBef>
                <a:spcPts val="600"/>
              </a:spcBef>
              <a:spcAft>
                <a:spcPts val="600"/>
              </a:spcAft>
            </a:pPr>
            <a:r>
              <a:rPr lang="en-US" sz="2400" dirty="0"/>
              <a:t>The river Taff is approximately 67km long from its source in the South Brecon Beacons, to where it joins the Severn Estuary in Cardiff. </a:t>
            </a:r>
          </a:p>
          <a:p>
            <a:pPr>
              <a:spcBef>
                <a:spcPts val="600"/>
              </a:spcBef>
              <a:spcAft>
                <a:spcPts val="600"/>
              </a:spcAft>
            </a:pPr>
            <a:endParaRPr lang="en-US" sz="3400" i="1" dirty="0"/>
          </a:p>
          <a:p>
            <a:pPr>
              <a:spcBef>
                <a:spcPts val="600"/>
              </a:spcBef>
              <a:spcAft>
                <a:spcPts val="600"/>
              </a:spcAft>
            </a:pPr>
            <a:br>
              <a:rPr lang="en-US" sz="1400" i="1" dirty="0"/>
            </a:br>
            <a:r>
              <a:rPr lang="en-US" sz="1400" i="1" dirty="0"/>
              <a:t> </a:t>
            </a:r>
          </a:p>
          <a:p>
            <a:pPr>
              <a:spcBef>
                <a:spcPts val="600"/>
              </a:spcBef>
              <a:spcAft>
                <a:spcPts val="600"/>
              </a:spcAft>
            </a:pPr>
            <a:endParaRPr lang="en-US" sz="1400" i="1" dirty="0"/>
          </a:p>
          <a:p>
            <a:pPr>
              <a:spcBef>
                <a:spcPts val="600"/>
              </a:spcBef>
              <a:spcAft>
                <a:spcPts val="600"/>
              </a:spcAft>
            </a:pPr>
            <a:r>
              <a:rPr lang="en-US" sz="1400" i="1" dirty="0"/>
              <a:t> </a:t>
            </a:r>
          </a:p>
        </p:txBody>
      </p:sp>
    </p:spTree>
    <p:extLst>
      <p:ext uri="{BB962C8B-B14F-4D97-AF65-F5344CB8AC3E}">
        <p14:creationId xmlns:p14="http://schemas.microsoft.com/office/powerpoint/2010/main" val="407711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15459" r="15459"/>
          <a:stretch/>
        </p:blipFill>
        <p:spPr>
          <a:xfrm>
            <a:off x="839416" y="1844465"/>
            <a:ext cx="4168800" cy="4525963"/>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5375920" y="1556792"/>
            <a:ext cx="6581775" cy="6624736"/>
          </a:xfrm>
          <a:prstGeom prst="rect">
            <a:avLst/>
          </a:prstGeom>
        </p:spPr>
        <p:txBody>
          <a:bodyPr vert="horz" lIns="0" tIns="0" rIns="0" bIns="0" rtlCol="0">
            <a:normAutofit/>
          </a:bodyPr>
          <a:lstStyle/>
          <a:p>
            <a:pPr>
              <a:lnSpc>
                <a:spcPct val="90000"/>
              </a:lnSpc>
              <a:spcBef>
                <a:spcPct val="20000"/>
              </a:spcBef>
            </a:pPr>
            <a:r>
              <a:rPr lang="en-GB" sz="1600" b="1" dirty="0">
                <a:solidFill>
                  <a:srgbClr val="0091A5"/>
                </a:solidFill>
              </a:rPr>
              <a:t> </a:t>
            </a:r>
            <a:endParaRPr lang="en-GB" sz="1600" dirty="0">
              <a:solidFill>
                <a:srgbClr val="0091A5"/>
              </a:solidFill>
            </a:endParaRPr>
          </a:p>
          <a:p>
            <a:pPr>
              <a:lnSpc>
                <a:spcPct val="90000"/>
              </a:lnSpc>
              <a:spcBef>
                <a:spcPct val="20000"/>
              </a:spcBef>
            </a:pPr>
            <a:endParaRPr lang="en-GB" sz="1600" dirty="0">
              <a:solidFill>
                <a:srgbClr val="0091A5"/>
              </a:solidFill>
            </a:endParaRPr>
          </a:p>
          <a:p>
            <a:pPr>
              <a:lnSpc>
                <a:spcPct val="90000"/>
              </a:lnSpc>
              <a:spcBef>
                <a:spcPct val="20000"/>
              </a:spcBef>
            </a:pPr>
            <a:r>
              <a:rPr lang="en-GB" sz="2400" dirty="0"/>
              <a:t>The upper catchment has been modified by a series of dams and reservoirs to supply water to the residents and industries of South Wales. </a:t>
            </a:r>
          </a:p>
          <a:p>
            <a:pPr>
              <a:lnSpc>
                <a:spcPct val="90000"/>
              </a:lnSpc>
              <a:spcBef>
                <a:spcPct val="20000"/>
              </a:spcBef>
            </a:pPr>
            <a:endParaRPr lang="en-GB" sz="2400" dirty="0"/>
          </a:p>
          <a:p>
            <a:pPr>
              <a:lnSpc>
                <a:spcPct val="90000"/>
              </a:lnSpc>
              <a:spcBef>
                <a:spcPct val="20000"/>
              </a:spcBef>
            </a:pPr>
            <a:r>
              <a:rPr lang="en-GB" sz="2400" dirty="0"/>
              <a:t>The Taff is joined by the river Cynon at Abercynon and the river Rhondda at Pontypridd before flowing South to Cardiff. </a:t>
            </a:r>
          </a:p>
          <a:p>
            <a:pPr>
              <a:lnSpc>
                <a:spcPct val="90000"/>
              </a:lnSpc>
              <a:spcBef>
                <a:spcPct val="20000"/>
              </a:spcBef>
            </a:pPr>
            <a:endParaRPr lang="en-GB" sz="2400" dirty="0"/>
          </a:p>
          <a:p>
            <a:pPr>
              <a:lnSpc>
                <a:spcPct val="90000"/>
              </a:lnSpc>
              <a:spcBef>
                <a:spcPct val="20000"/>
              </a:spcBef>
            </a:pPr>
            <a:r>
              <a:rPr lang="en-GB" sz="2400" dirty="0"/>
              <a:t> </a:t>
            </a:r>
            <a:br>
              <a:rPr lang="en-GB" sz="1600" dirty="0">
                <a:solidFill>
                  <a:srgbClr val="0091A5"/>
                </a:solidFill>
              </a:rPr>
            </a:br>
            <a:r>
              <a:rPr lang="en-GB" sz="1600" dirty="0">
                <a:solidFill>
                  <a:srgbClr val="0091A5"/>
                </a:solidFill>
              </a:rPr>
              <a:t> </a:t>
            </a:r>
          </a:p>
          <a:p>
            <a:pPr>
              <a:lnSpc>
                <a:spcPct val="90000"/>
              </a:lnSpc>
              <a:spcBef>
                <a:spcPct val="20000"/>
              </a:spcBef>
            </a:pPr>
            <a:endParaRPr lang="en-GB" sz="1600" dirty="0">
              <a:solidFill>
                <a:srgbClr val="0091A5"/>
              </a:solidFill>
            </a:endParaRPr>
          </a:p>
          <a:p>
            <a:pPr>
              <a:lnSpc>
                <a:spcPct val="90000"/>
              </a:lnSpc>
              <a:spcBef>
                <a:spcPct val="20000"/>
              </a:spcBef>
            </a:pPr>
            <a:r>
              <a:rPr lang="en-GB" sz="1600" dirty="0">
                <a:solidFill>
                  <a:srgbClr val="0091A5"/>
                </a:solidFill>
              </a:rPr>
              <a:t> </a:t>
            </a:r>
            <a:endParaRPr lang="en-GB" sz="1600" b="1" dirty="0">
              <a:solidFill>
                <a:srgbClr val="0091A5"/>
              </a:solidFill>
            </a:endParaRPr>
          </a:p>
        </p:txBody>
      </p:sp>
    </p:spTree>
    <p:extLst>
      <p:ext uri="{BB962C8B-B14F-4D97-AF65-F5344CB8AC3E}">
        <p14:creationId xmlns:p14="http://schemas.microsoft.com/office/powerpoint/2010/main" val="2270922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2" y="476252"/>
            <a:ext cx="6581775" cy="1223963"/>
          </a:xfrm>
        </p:spPr>
        <p:txBody>
          <a:bodyPr vert="horz" lIns="0" tIns="0" rIns="0" bIns="0" rtlCol="0" anchor="ctr">
            <a:normAutofit/>
          </a:bodyPr>
          <a:lstStyle/>
          <a:p>
            <a:r>
              <a:rPr lang="en-GB" dirty="0">
                <a:solidFill>
                  <a:srgbClr val="0091A5"/>
                </a:solidFill>
              </a:rPr>
              <a:t>What types of flooding are there?</a:t>
            </a: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rotWithShape="1">
          <a:blip r:embed="rId3">
            <a:extLst>
              <a:ext uri="{28A0092B-C50C-407E-A947-70E740481C1C}">
                <a14:useLocalDpi xmlns:a14="http://schemas.microsoft.com/office/drawing/2010/main" val="0"/>
              </a:ext>
            </a:extLst>
          </a:blip>
          <a:srcRect l="26706" r="21022" b="-1"/>
          <a:stretch/>
        </p:blipFill>
        <p:spPr>
          <a:xfrm>
            <a:off x="969939" y="1618703"/>
            <a:ext cx="4168800" cy="4525963"/>
          </a:xfrm>
          <a:prstGeom prst="rect">
            <a:avLst/>
          </a:prstGeom>
          <a:noFill/>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6016652" y="1618703"/>
            <a:ext cx="5472608" cy="5431334"/>
          </a:xfrm>
          <a:prstGeom prst="rect">
            <a:avLst/>
          </a:prstGeom>
        </p:spPr>
        <p:txBody>
          <a:bodyPr vert="horz" lIns="0" tIns="0" rIns="0" bIns="0" rtlCol="0">
            <a:normAutofit fontScale="92500" lnSpcReduction="10000"/>
          </a:bodyPr>
          <a:lstStyle/>
          <a:p>
            <a:pPr>
              <a:lnSpc>
                <a:spcPct val="90000"/>
              </a:lnSpc>
              <a:spcBef>
                <a:spcPct val="20000"/>
              </a:spcBef>
            </a:pPr>
            <a:r>
              <a:rPr lang="en-GB" sz="1600" b="1" dirty="0">
                <a:solidFill>
                  <a:srgbClr val="0091A5"/>
                </a:solidFill>
              </a:rPr>
              <a:t> </a:t>
            </a:r>
            <a:endParaRPr lang="en-GB" sz="1600" dirty="0">
              <a:solidFill>
                <a:srgbClr val="0091A5"/>
              </a:solidFill>
            </a:endParaRPr>
          </a:p>
          <a:p>
            <a:pPr>
              <a:lnSpc>
                <a:spcPct val="90000"/>
              </a:lnSpc>
              <a:spcBef>
                <a:spcPct val="20000"/>
              </a:spcBef>
            </a:pPr>
            <a:endParaRPr lang="en-GB" sz="1600" dirty="0">
              <a:solidFill>
                <a:srgbClr val="0091A5"/>
              </a:solidFill>
            </a:endParaRPr>
          </a:p>
          <a:p>
            <a:pPr>
              <a:lnSpc>
                <a:spcPct val="90000"/>
              </a:lnSpc>
              <a:spcBef>
                <a:spcPct val="20000"/>
              </a:spcBef>
            </a:pPr>
            <a:r>
              <a:rPr lang="en-GB" sz="1600" dirty="0">
                <a:solidFill>
                  <a:srgbClr val="0091A5"/>
                </a:solidFill>
              </a:rPr>
              <a:t> </a:t>
            </a:r>
          </a:p>
          <a:p>
            <a:pPr>
              <a:lnSpc>
                <a:spcPct val="90000"/>
              </a:lnSpc>
              <a:spcBef>
                <a:spcPct val="20000"/>
              </a:spcBef>
            </a:pPr>
            <a:endParaRPr lang="en-GB" sz="2600" dirty="0">
              <a:solidFill>
                <a:srgbClr val="0091A5"/>
              </a:solidFill>
            </a:endParaRPr>
          </a:p>
          <a:p>
            <a:pPr>
              <a:lnSpc>
                <a:spcPct val="90000"/>
              </a:lnSpc>
              <a:spcBef>
                <a:spcPct val="20000"/>
              </a:spcBef>
            </a:pPr>
            <a:r>
              <a:rPr lang="en-GB" sz="2600" dirty="0"/>
              <a:t>The Taff and its tributaries are flashy in nature, due to the steep sided valleys and underlying geology.</a:t>
            </a:r>
          </a:p>
          <a:p>
            <a:pPr>
              <a:lnSpc>
                <a:spcPct val="90000"/>
              </a:lnSpc>
              <a:spcBef>
                <a:spcPct val="20000"/>
              </a:spcBef>
            </a:pPr>
            <a:endParaRPr lang="en-GB" sz="2600" dirty="0"/>
          </a:p>
          <a:p>
            <a:pPr>
              <a:lnSpc>
                <a:spcPct val="90000"/>
              </a:lnSpc>
              <a:spcBef>
                <a:spcPct val="20000"/>
              </a:spcBef>
            </a:pPr>
            <a:r>
              <a:rPr lang="en-GB" sz="2600" dirty="0"/>
              <a:t>‘Flashy’ refers to how quickly flow in a river increases and decreases during a storm, as water collects from the steep slopes of its catchment.   </a:t>
            </a:r>
          </a:p>
          <a:p>
            <a:pPr>
              <a:lnSpc>
                <a:spcPct val="90000"/>
              </a:lnSpc>
              <a:spcBef>
                <a:spcPct val="20000"/>
              </a:spcBef>
            </a:pPr>
            <a:endParaRPr lang="en-GB" sz="2400" dirty="0"/>
          </a:p>
          <a:p>
            <a:pPr>
              <a:lnSpc>
                <a:spcPct val="90000"/>
              </a:lnSpc>
              <a:spcBef>
                <a:spcPct val="20000"/>
              </a:spcBef>
            </a:pPr>
            <a:br>
              <a:rPr lang="en-GB" sz="2400" dirty="0"/>
            </a:br>
            <a:br>
              <a:rPr lang="en-GB" sz="1600" dirty="0">
                <a:solidFill>
                  <a:srgbClr val="0091A5"/>
                </a:solidFill>
              </a:rPr>
            </a:br>
            <a:r>
              <a:rPr lang="en-GB" sz="1600" dirty="0">
                <a:solidFill>
                  <a:srgbClr val="0091A5"/>
                </a:solidFill>
              </a:rPr>
              <a:t> </a:t>
            </a:r>
          </a:p>
          <a:p>
            <a:pPr>
              <a:lnSpc>
                <a:spcPct val="90000"/>
              </a:lnSpc>
              <a:spcBef>
                <a:spcPct val="20000"/>
              </a:spcBef>
            </a:pPr>
            <a:endParaRPr lang="en-GB" sz="1600" dirty="0">
              <a:solidFill>
                <a:srgbClr val="0091A5"/>
              </a:solidFill>
            </a:endParaRPr>
          </a:p>
          <a:p>
            <a:pPr>
              <a:lnSpc>
                <a:spcPct val="90000"/>
              </a:lnSpc>
              <a:spcBef>
                <a:spcPct val="20000"/>
              </a:spcBef>
            </a:pPr>
            <a:r>
              <a:rPr lang="en-GB" sz="1600" dirty="0">
                <a:solidFill>
                  <a:srgbClr val="0091A5"/>
                </a:solidFill>
              </a:rPr>
              <a:t> </a:t>
            </a:r>
            <a:endParaRPr lang="en-GB" sz="1600" b="1" dirty="0">
              <a:solidFill>
                <a:srgbClr val="0091A5"/>
              </a:solidFill>
            </a:endParaRPr>
          </a:p>
        </p:txBody>
      </p:sp>
    </p:spTree>
    <p:extLst>
      <p:ext uri="{BB962C8B-B14F-4D97-AF65-F5344CB8AC3E}">
        <p14:creationId xmlns:p14="http://schemas.microsoft.com/office/powerpoint/2010/main" val="421385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91A5"/>
                </a:solidFill>
              </a:rPr>
              <a:t>What types of flooding are there?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1156785" y="3368424"/>
            <a:ext cx="4033109" cy="2357013"/>
          </a:xfrm>
          <a:prstGeom prst="rect">
            <a:avLst/>
          </a:prstGeom>
          <a:ln w="28575">
            <a:solidFill>
              <a:srgbClr val="0091A5"/>
            </a:solidFill>
          </a:ln>
        </p:spPr>
      </p:pic>
      <p:sp>
        <p:nvSpPr>
          <p:cNvPr id="3" name="TextBox 2">
            <a:extLst>
              <a:ext uri="{FF2B5EF4-FFF2-40B4-BE49-F238E27FC236}">
                <a16:creationId xmlns:a16="http://schemas.microsoft.com/office/drawing/2014/main" id="{C42FD117-0642-4F37-983A-1752E46792B6}"/>
              </a:ext>
            </a:extLst>
          </p:cNvPr>
          <p:cNvSpPr txBox="1"/>
          <p:nvPr/>
        </p:nvSpPr>
        <p:spPr>
          <a:xfrm>
            <a:off x="5914877" y="1330864"/>
            <a:ext cx="5941763" cy="4524315"/>
          </a:xfrm>
          <a:prstGeom prst="rect">
            <a:avLst/>
          </a:prstGeom>
          <a:noFill/>
        </p:spPr>
        <p:txBody>
          <a:bodyPr wrap="square" rtlCol="0">
            <a:spAutoFit/>
          </a:bodyPr>
          <a:lstStyle/>
          <a:p>
            <a:r>
              <a:rPr lang="en-GB" sz="2400" b="1" dirty="0">
                <a:solidFill>
                  <a:srgbClr val="0091A5"/>
                </a:solidFill>
              </a:rPr>
              <a:t> </a:t>
            </a:r>
          </a:p>
          <a:p>
            <a:endParaRPr lang="en-GB" sz="2400" b="1" dirty="0">
              <a:solidFill>
                <a:srgbClr val="0091A5"/>
              </a:solidFill>
            </a:endParaRPr>
          </a:p>
          <a:p>
            <a:r>
              <a:rPr lang="en-GB" sz="2400" dirty="0"/>
              <a:t>Storm Dennis (February 2020) was one of the most significant weather events to hit Wales in over a generation. 2,765 properties flooded, including 2,200 households and 565 non-residential properties.</a:t>
            </a:r>
          </a:p>
          <a:p>
            <a:endParaRPr lang="en-GB" sz="2400" dirty="0"/>
          </a:p>
          <a:p>
            <a:endParaRPr lang="en-GB" sz="2400" dirty="0"/>
          </a:p>
          <a:p>
            <a:r>
              <a:rPr lang="en-GB" sz="2400" dirty="0"/>
              <a:t>  </a:t>
            </a:r>
            <a:endParaRPr lang="en-GB" sz="2400" b="1" dirty="0">
              <a:solidFill>
                <a:srgbClr val="0091A5"/>
              </a:solidFill>
            </a:endParaRPr>
          </a:p>
          <a:p>
            <a:endParaRPr lang="en-GB" sz="2400" dirty="0">
              <a:latin typeface="Segoe UI" panose="020B0502040204020203" pitchFamily="34" charset="0"/>
            </a:endParaRPr>
          </a:p>
        </p:txBody>
      </p:sp>
      <p:pic>
        <p:nvPicPr>
          <p:cNvPr id="5" name="Picture 4">
            <a:extLst>
              <a:ext uri="{FF2B5EF4-FFF2-40B4-BE49-F238E27FC236}">
                <a16:creationId xmlns:a16="http://schemas.microsoft.com/office/drawing/2014/main" id="{5D61DA85-F371-4F3E-B56B-B3BA232CECDA}"/>
              </a:ext>
            </a:extLst>
          </p:cNvPr>
          <p:cNvPicPr>
            <a:picLocks noChangeAspect="1"/>
          </p:cNvPicPr>
          <p:nvPr/>
        </p:nvPicPr>
        <p:blipFill>
          <a:blip r:embed="rId4"/>
          <a:stretch>
            <a:fillRect/>
          </a:stretch>
        </p:blipFill>
        <p:spPr>
          <a:xfrm>
            <a:off x="6096000" y="5047795"/>
            <a:ext cx="3779910" cy="1563724"/>
          </a:xfrm>
          <a:prstGeom prst="rect">
            <a:avLst/>
          </a:prstGeom>
        </p:spPr>
      </p:pic>
      <p:sp>
        <p:nvSpPr>
          <p:cNvPr id="10" name="TextBox 9">
            <a:extLst>
              <a:ext uri="{FF2B5EF4-FFF2-40B4-BE49-F238E27FC236}">
                <a16:creationId xmlns:a16="http://schemas.microsoft.com/office/drawing/2014/main" id="{3D349DD9-9077-4973-8B39-59D9192632BB}"/>
              </a:ext>
            </a:extLst>
          </p:cNvPr>
          <p:cNvSpPr txBox="1"/>
          <p:nvPr/>
        </p:nvSpPr>
        <p:spPr>
          <a:xfrm>
            <a:off x="1847851" y="6003727"/>
            <a:ext cx="4572000" cy="400110"/>
          </a:xfrm>
          <a:prstGeom prst="rect">
            <a:avLst/>
          </a:prstGeom>
          <a:noFill/>
        </p:spPr>
        <p:txBody>
          <a:bodyPr wrap="square">
            <a:spAutoFit/>
          </a:bodyPr>
          <a:lstStyle/>
          <a:p>
            <a:r>
              <a:rPr lang="en-GB" sz="2000" b="1" dirty="0">
                <a:hlinkClick r:id="rId5">
                  <a:extLst>
                    <a:ext uri="{A12FA001-AC4F-418D-AE19-62706E023703}">
                      <ahyp:hlinkClr xmlns:ahyp="http://schemas.microsoft.com/office/drawing/2018/hyperlinkcolor" val="tx"/>
                    </a:ext>
                  </a:extLst>
                </a:hlinkClick>
              </a:rPr>
              <a:t>Sky news footage</a:t>
            </a:r>
            <a:endParaRPr lang="en-GB" sz="2000" b="1" dirty="0"/>
          </a:p>
        </p:txBody>
      </p:sp>
      <p:pic>
        <p:nvPicPr>
          <p:cNvPr id="11" name="Picture 10">
            <a:extLst>
              <a:ext uri="{FF2B5EF4-FFF2-40B4-BE49-F238E27FC236}">
                <a16:creationId xmlns:a16="http://schemas.microsoft.com/office/drawing/2014/main" id="{EB21D44B-E67E-4FD4-B6A9-E9CEE094B7E3}"/>
              </a:ext>
            </a:extLst>
          </p:cNvPr>
          <p:cNvPicPr>
            <a:picLocks noChangeAspect="1"/>
          </p:cNvPicPr>
          <p:nvPr/>
        </p:nvPicPr>
        <p:blipFill>
          <a:blip r:embed="rId6"/>
          <a:stretch>
            <a:fillRect/>
          </a:stretch>
        </p:blipFill>
        <p:spPr>
          <a:xfrm>
            <a:off x="1117399" y="1657023"/>
            <a:ext cx="4033110" cy="1511071"/>
          </a:xfrm>
          <a:prstGeom prst="rect">
            <a:avLst/>
          </a:prstGeom>
        </p:spPr>
      </p:pic>
    </p:spTree>
    <p:extLst>
      <p:ext uri="{BB962C8B-B14F-4D97-AF65-F5344CB8AC3E}">
        <p14:creationId xmlns:p14="http://schemas.microsoft.com/office/powerpoint/2010/main" val="438148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91A5"/>
                </a:solidFill>
              </a:rPr>
              <a:t>What types of flooding are there?</a:t>
            </a:r>
          </a:p>
        </p:txBody>
      </p:sp>
      <p:sp>
        <p:nvSpPr>
          <p:cNvPr id="3" name="TextBox 2">
            <a:extLst>
              <a:ext uri="{FF2B5EF4-FFF2-40B4-BE49-F238E27FC236}">
                <a16:creationId xmlns:a16="http://schemas.microsoft.com/office/drawing/2014/main" id="{C42FD117-0642-4F37-983A-1752E46792B6}"/>
              </a:ext>
            </a:extLst>
          </p:cNvPr>
          <p:cNvSpPr txBox="1"/>
          <p:nvPr/>
        </p:nvSpPr>
        <p:spPr>
          <a:xfrm>
            <a:off x="4904817" y="1196752"/>
            <a:ext cx="7023832" cy="7140416"/>
          </a:xfrm>
          <a:prstGeom prst="rect">
            <a:avLst/>
          </a:prstGeom>
          <a:noFill/>
        </p:spPr>
        <p:txBody>
          <a:bodyPr wrap="square" rtlCol="0">
            <a:spAutoFit/>
          </a:bodyPr>
          <a:lstStyle/>
          <a:p>
            <a:r>
              <a:rPr lang="en-GB" b="1" dirty="0">
                <a:solidFill>
                  <a:srgbClr val="0091A5"/>
                </a:solidFill>
              </a:rPr>
              <a:t> </a:t>
            </a:r>
            <a:endParaRPr lang="en-GB" b="1" dirty="0"/>
          </a:p>
          <a:p>
            <a:endParaRPr lang="en-GB" sz="2400" dirty="0">
              <a:latin typeface="Segoe UI" panose="020B0502040204020203" pitchFamily="34" charset="0"/>
            </a:endParaRPr>
          </a:p>
          <a:p>
            <a:r>
              <a:rPr lang="en-GB" sz="2400" dirty="0"/>
              <a:t>Across South Wales, rivers responded quickly to the rainfall falling across already saturated catchments, from Storm Ciara the week before. </a:t>
            </a:r>
          </a:p>
          <a:p>
            <a:endParaRPr lang="en-GB" sz="2400" dirty="0"/>
          </a:p>
          <a:p>
            <a:r>
              <a:rPr lang="en-GB" sz="2400" dirty="0"/>
              <a:t>At Pontypridd, the River Taff reached its highest level since records began in 1968. The height of the river increased by 4.2 metres between 7am on Saturday 15 February and 4:45am on Sunday 16 February. </a:t>
            </a:r>
          </a:p>
          <a:p>
            <a:endParaRPr lang="en-GB" sz="2400" dirty="0"/>
          </a:p>
          <a:p>
            <a:r>
              <a:rPr lang="en-GB" sz="2400" dirty="0"/>
              <a:t>That’s a change in the height of the river, equivalent to the height of an average lorry, in just under 24 hours.</a:t>
            </a:r>
          </a:p>
          <a:p>
            <a:r>
              <a:rPr lang="en-GB" sz="1600" dirty="0">
                <a:latin typeface="Segoe UI" panose="020B0502040204020203" pitchFamily="34" charset="0"/>
              </a:rPr>
              <a:t> </a:t>
            </a:r>
            <a:br>
              <a:rPr lang="en-GB" sz="1600" dirty="0">
                <a:latin typeface="Segoe UI" panose="020B0502040204020203" pitchFamily="34" charset="0"/>
              </a:rPr>
            </a:br>
            <a:endParaRPr lang="en-GB" sz="1600" dirty="0"/>
          </a:p>
          <a:p>
            <a:endParaRPr lang="en-GB" dirty="0"/>
          </a:p>
          <a:p>
            <a:endParaRPr lang="en-GB" dirty="0"/>
          </a:p>
          <a:p>
            <a:endParaRPr lang="en-GB" b="1" dirty="0">
              <a:solidFill>
                <a:srgbClr val="0091A5"/>
              </a:solidFill>
            </a:endParaRPr>
          </a:p>
          <a:p>
            <a:r>
              <a:rPr lang="en-GB" dirty="0"/>
              <a:t> </a:t>
            </a:r>
            <a:endParaRPr lang="en-GB" b="1" dirty="0">
              <a:solidFill>
                <a:srgbClr val="0091A5"/>
              </a:solidFill>
            </a:endParaRPr>
          </a:p>
        </p:txBody>
      </p:sp>
      <p:pic>
        <p:nvPicPr>
          <p:cNvPr id="14" name="Picture 13">
            <a:extLst>
              <a:ext uri="{FF2B5EF4-FFF2-40B4-BE49-F238E27FC236}">
                <a16:creationId xmlns:a16="http://schemas.microsoft.com/office/drawing/2014/main" id="{8820EC36-4706-4EB2-AA6B-4BD2A368EE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770" y="4079505"/>
            <a:ext cx="4137408" cy="2591000"/>
          </a:xfrm>
          <a:prstGeom prst="rect">
            <a:avLst/>
          </a:prstGeom>
          <a:ln w="28575">
            <a:solidFill>
              <a:srgbClr val="0091A5"/>
            </a:solidFill>
          </a:ln>
        </p:spPr>
      </p:pic>
      <p:pic>
        <p:nvPicPr>
          <p:cNvPr id="5" name="Picture 4">
            <a:extLst>
              <a:ext uri="{FF2B5EF4-FFF2-40B4-BE49-F238E27FC236}">
                <a16:creationId xmlns:a16="http://schemas.microsoft.com/office/drawing/2014/main" id="{EE2DF89A-95E4-4B2B-9B97-8B1E23123C97}"/>
              </a:ext>
            </a:extLst>
          </p:cNvPr>
          <p:cNvPicPr>
            <a:picLocks noChangeAspect="1"/>
          </p:cNvPicPr>
          <p:nvPr/>
        </p:nvPicPr>
        <p:blipFill>
          <a:blip r:embed="rId4"/>
          <a:stretch>
            <a:fillRect/>
          </a:stretch>
        </p:blipFill>
        <p:spPr>
          <a:xfrm>
            <a:off x="767408" y="1482995"/>
            <a:ext cx="3744093" cy="2520156"/>
          </a:xfrm>
          <a:prstGeom prst="rect">
            <a:avLst/>
          </a:prstGeom>
        </p:spPr>
      </p:pic>
    </p:spTree>
    <p:extLst>
      <p:ext uri="{BB962C8B-B14F-4D97-AF65-F5344CB8AC3E}">
        <p14:creationId xmlns:p14="http://schemas.microsoft.com/office/powerpoint/2010/main" val="256421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F4E7-E025-4AAC-BA3A-0D3547AA58F2}"/>
              </a:ext>
            </a:extLst>
          </p:cNvPr>
          <p:cNvSpPr>
            <a:spLocks noGrp="1"/>
          </p:cNvSpPr>
          <p:nvPr>
            <p:ph type="title"/>
          </p:nvPr>
        </p:nvSpPr>
        <p:spPr>
          <a:xfrm>
            <a:off x="1847853" y="476252"/>
            <a:ext cx="6581775" cy="720503"/>
          </a:xfrm>
        </p:spPr>
        <p:txBody>
          <a:bodyPr vert="horz" lIns="0" tIns="0" rIns="0" bIns="0" rtlCol="0" anchor="ctr">
            <a:normAutofit/>
          </a:bodyPr>
          <a:lstStyle/>
          <a:p>
            <a:r>
              <a:rPr lang="en-GB" dirty="0">
                <a:solidFill>
                  <a:srgbClr val="0091A5"/>
                </a:solidFill>
              </a:rPr>
              <a:t>What types of flooding are there?</a:t>
            </a:r>
          </a:p>
        </p:txBody>
      </p:sp>
      <p:sp>
        <p:nvSpPr>
          <p:cNvPr id="7" name="TextBox 6">
            <a:extLst>
              <a:ext uri="{FF2B5EF4-FFF2-40B4-BE49-F238E27FC236}">
                <a16:creationId xmlns:a16="http://schemas.microsoft.com/office/drawing/2014/main" id="{837009FA-5A73-4658-9C00-54FCFFF8C402}"/>
              </a:ext>
            </a:extLst>
          </p:cNvPr>
          <p:cNvSpPr txBox="1"/>
          <p:nvPr/>
        </p:nvSpPr>
        <p:spPr>
          <a:xfrm>
            <a:off x="263352" y="1340768"/>
            <a:ext cx="6071024" cy="5184576"/>
          </a:xfrm>
          <a:prstGeom prst="rect">
            <a:avLst/>
          </a:prstGeom>
        </p:spPr>
        <p:txBody>
          <a:bodyPr vert="horz" lIns="0" tIns="0" rIns="0" bIns="0" rtlCol="0">
            <a:noAutofit/>
          </a:bodyPr>
          <a:lstStyle/>
          <a:p>
            <a:pPr>
              <a:spcBef>
                <a:spcPct val="20000"/>
              </a:spcBef>
            </a:pPr>
            <a:r>
              <a:rPr lang="en-GB" sz="2400" b="1" dirty="0">
                <a:solidFill>
                  <a:srgbClr val="0091A5"/>
                </a:solidFill>
              </a:rPr>
              <a:t>Surface water or flash flooding </a:t>
            </a:r>
            <a:br>
              <a:rPr lang="en-GB" dirty="0"/>
            </a:br>
            <a:br>
              <a:rPr lang="en-GB" dirty="0"/>
            </a:br>
            <a:r>
              <a:rPr lang="en-GB" sz="2400" dirty="0"/>
              <a:t>Surface water flooding or flash flooding occurs when rainwater does not drain away through the normal drainage systems or doesn’t soak into the ground, but lies on, or flows over the ground instead. This may be because of the intensity and amount of rainfall, because the ground is already saturated, or because rain falls onto non-permeable surfaces such as concrete.</a:t>
            </a:r>
            <a:br>
              <a:rPr lang="en-GB" sz="2400" dirty="0"/>
            </a:br>
            <a:br>
              <a:rPr lang="en-GB" sz="1700" dirty="0"/>
            </a:br>
            <a:r>
              <a:rPr lang="en-GB" sz="1700" dirty="0"/>
              <a:t> </a:t>
            </a:r>
            <a:endParaRPr lang="en-GB" sz="1700" b="1" dirty="0">
              <a:solidFill>
                <a:srgbClr val="0091A5"/>
              </a:solidFill>
            </a:endParaRPr>
          </a:p>
          <a:p>
            <a:pPr>
              <a:spcBef>
                <a:spcPct val="20000"/>
              </a:spcBef>
            </a:pPr>
            <a:r>
              <a:rPr lang="en-GB" sz="1600" b="1" dirty="0">
                <a:solidFill>
                  <a:srgbClr val="0091A5"/>
                </a:solidFill>
              </a:rPr>
              <a:t> </a:t>
            </a:r>
            <a:endParaRPr lang="en-GB" sz="1600" dirty="0">
              <a:solidFill>
                <a:srgbClr val="0091A5"/>
              </a:solidFill>
            </a:endParaRPr>
          </a:p>
          <a:p>
            <a:pPr>
              <a:spcBef>
                <a:spcPct val="20000"/>
              </a:spcBef>
            </a:pPr>
            <a:endParaRPr lang="en-GB" b="1" dirty="0">
              <a:solidFill>
                <a:srgbClr val="0091A5"/>
              </a:solidFill>
            </a:endParaRPr>
          </a:p>
          <a:p>
            <a:pPr>
              <a:spcBef>
                <a:spcPct val="20000"/>
              </a:spcBef>
            </a:pPr>
            <a:endParaRPr lang="en-GB" b="1" dirty="0">
              <a:solidFill>
                <a:srgbClr val="0091A5"/>
              </a:solidFill>
            </a:endParaRPr>
          </a:p>
        </p:txBody>
      </p:sp>
      <p:pic>
        <p:nvPicPr>
          <p:cNvPr id="10" name="Picture 9" descr="A reflection of a person in a puddle&#10;&#10;Description automatically generated with medium confidence">
            <a:extLst>
              <a:ext uri="{FF2B5EF4-FFF2-40B4-BE49-F238E27FC236}">
                <a16:creationId xmlns:a16="http://schemas.microsoft.com/office/drawing/2014/main" id="{C655785C-A028-417A-AD30-DFC59E3008F2}"/>
              </a:ext>
            </a:extLst>
          </p:cNvPr>
          <p:cNvPicPr>
            <a:picLocks noChangeAspect="1"/>
          </p:cNvPicPr>
          <p:nvPr/>
        </p:nvPicPr>
        <p:blipFill rotWithShape="1">
          <a:blip r:embed="rId3">
            <a:extLst>
              <a:ext uri="{28A0092B-C50C-407E-A947-70E740481C1C}">
                <a14:useLocalDpi xmlns:a14="http://schemas.microsoft.com/office/drawing/2010/main" val="0"/>
              </a:ext>
            </a:extLst>
          </a:blip>
          <a:srcRect l="23814" r="16623" b="-1"/>
          <a:stretch/>
        </p:blipFill>
        <p:spPr>
          <a:xfrm>
            <a:off x="6960096" y="1855785"/>
            <a:ext cx="4038600" cy="4525963"/>
          </a:xfrm>
          <a:prstGeom prst="rect">
            <a:avLst/>
          </a:prstGeom>
          <a:noFill/>
          <a:ln w="28575">
            <a:solidFill>
              <a:schemeClr val="accent1"/>
            </a:solidFill>
          </a:ln>
        </p:spPr>
      </p:pic>
    </p:spTree>
    <p:extLst>
      <p:ext uri="{BB962C8B-B14F-4D97-AF65-F5344CB8AC3E}">
        <p14:creationId xmlns:p14="http://schemas.microsoft.com/office/powerpoint/2010/main" val="1415348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F4E7-E025-4AAC-BA3A-0D3547AA58F2}"/>
              </a:ext>
            </a:extLst>
          </p:cNvPr>
          <p:cNvSpPr>
            <a:spLocks noGrp="1"/>
          </p:cNvSpPr>
          <p:nvPr>
            <p:ph type="title"/>
          </p:nvPr>
        </p:nvSpPr>
        <p:spPr>
          <a:xfrm>
            <a:off x="1847853" y="476252"/>
            <a:ext cx="6581775" cy="720503"/>
          </a:xfrm>
        </p:spPr>
        <p:txBody>
          <a:bodyPr vert="horz" lIns="0" tIns="0" rIns="0" bIns="0" rtlCol="0" anchor="ctr">
            <a:normAutofit/>
          </a:bodyPr>
          <a:lstStyle/>
          <a:p>
            <a:r>
              <a:rPr lang="en-GB" dirty="0">
                <a:solidFill>
                  <a:srgbClr val="0091A5"/>
                </a:solidFill>
              </a:rPr>
              <a:t>What types of flooding are there?</a:t>
            </a:r>
          </a:p>
        </p:txBody>
      </p:sp>
      <p:sp>
        <p:nvSpPr>
          <p:cNvPr id="7" name="TextBox 6">
            <a:extLst>
              <a:ext uri="{FF2B5EF4-FFF2-40B4-BE49-F238E27FC236}">
                <a16:creationId xmlns:a16="http://schemas.microsoft.com/office/drawing/2014/main" id="{837009FA-5A73-4658-9C00-54FCFFF8C402}"/>
              </a:ext>
            </a:extLst>
          </p:cNvPr>
          <p:cNvSpPr txBox="1"/>
          <p:nvPr/>
        </p:nvSpPr>
        <p:spPr>
          <a:xfrm>
            <a:off x="335360" y="1120762"/>
            <a:ext cx="5999015" cy="5184576"/>
          </a:xfrm>
          <a:prstGeom prst="rect">
            <a:avLst/>
          </a:prstGeom>
        </p:spPr>
        <p:txBody>
          <a:bodyPr vert="horz" lIns="0" tIns="0" rIns="0" bIns="0" rtlCol="0">
            <a:noAutofit/>
          </a:bodyPr>
          <a:lstStyle/>
          <a:p>
            <a:pPr>
              <a:spcBef>
                <a:spcPct val="20000"/>
              </a:spcBef>
            </a:pPr>
            <a:r>
              <a:rPr lang="en-GB" b="1" dirty="0">
                <a:solidFill>
                  <a:srgbClr val="0091A5"/>
                </a:solidFill>
              </a:rPr>
              <a:t> </a:t>
            </a:r>
            <a:br>
              <a:rPr lang="en-GB" sz="1700" dirty="0"/>
            </a:br>
            <a:r>
              <a:rPr lang="en-GB" sz="2400" dirty="0"/>
              <a:t>Surface water flooding tends to happen in more urban areas, where there is more concrete or other hard surfaces, as they cannot absorb water, whereas grass and soil can. </a:t>
            </a:r>
          </a:p>
          <a:p>
            <a:pPr>
              <a:spcBef>
                <a:spcPct val="20000"/>
              </a:spcBef>
            </a:pPr>
            <a:endParaRPr lang="en-GB" sz="2400" dirty="0"/>
          </a:p>
          <a:p>
            <a:pPr>
              <a:spcBef>
                <a:spcPct val="20000"/>
              </a:spcBef>
            </a:pPr>
            <a:r>
              <a:rPr lang="en-GB" sz="2400" dirty="0"/>
              <a:t>It can also happen during drought conditions, when soil is compacted, reducing soil pore spaces, so that water cannot be easily absorbed, leading to surface water.</a:t>
            </a:r>
            <a:endParaRPr lang="en-GB" sz="2400" b="1" dirty="0">
              <a:solidFill>
                <a:srgbClr val="0091A5"/>
              </a:solidFill>
            </a:endParaRPr>
          </a:p>
          <a:p>
            <a:pPr>
              <a:spcBef>
                <a:spcPct val="20000"/>
              </a:spcBef>
            </a:pPr>
            <a:r>
              <a:rPr lang="en-GB" sz="2400" b="1" dirty="0">
                <a:solidFill>
                  <a:srgbClr val="0091A5"/>
                </a:solidFill>
              </a:rPr>
              <a:t> </a:t>
            </a:r>
            <a:endParaRPr lang="en-GB" sz="2400" dirty="0">
              <a:solidFill>
                <a:srgbClr val="0091A5"/>
              </a:solidFill>
            </a:endParaRPr>
          </a:p>
          <a:p>
            <a:pPr>
              <a:spcBef>
                <a:spcPct val="20000"/>
              </a:spcBef>
            </a:pPr>
            <a:endParaRPr lang="en-GB" b="1" dirty="0">
              <a:solidFill>
                <a:srgbClr val="0091A5"/>
              </a:solidFill>
            </a:endParaRPr>
          </a:p>
          <a:p>
            <a:pPr>
              <a:spcBef>
                <a:spcPct val="20000"/>
              </a:spcBef>
            </a:pPr>
            <a:endParaRPr lang="en-GB" b="1" dirty="0">
              <a:solidFill>
                <a:srgbClr val="0091A5"/>
              </a:solidFill>
            </a:endParaRPr>
          </a:p>
        </p:txBody>
      </p:sp>
      <p:pic>
        <p:nvPicPr>
          <p:cNvPr id="10" name="Picture 9">
            <a:extLst>
              <a:ext uri="{FF2B5EF4-FFF2-40B4-BE49-F238E27FC236}">
                <a16:creationId xmlns:a16="http://schemas.microsoft.com/office/drawing/2014/main" id="{C655785C-A028-417A-AD30-DFC59E3008F2}"/>
              </a:ext>
            </a:extLst>
          </p:cNvPr>
          <p:cNvPicPr>
            <a:picLocks noChangeAspect="1"/>
          </p:cNvPicPr>
          <p:nvPr/>
        </p:nvPicPr>
        <p:blipFill rotWithShape="1">
          <a:blip r:embed="rId3">
            <a:extLst>
              <a:ext uri="{28A0092B-C50C-407E-A947-70E740481C1C}">
                <a14:useLocalDpi xmlns:a14="http://schemas.microsoft.com/office/drawing/2010/main" val="0"/>
              </a:ext>
            </a:extLst>
          </a:blip>
          <a:srcRect l="20233" r="20233"/>
          <a:stretch/>
        </p:blipFill>
        <p:spPr>
          <a:xfrm>
            <a:off x="6410325" y="1873888"/>
            <a:ext cx="4038600" cy="3787361"/>
          </a:xfrm>
          <a:prstGeom prst="rect">
            <a:avLst/>
          </a:prstGeom>
          <a:noFill/>
          <a:ln w="28575">
            <a:solidFill>
              <a:schemeClr val="accent1"/>
            </a:solidFill>
          </a:ln>
        </p:spPr>
      </p:pic>
      <p:sp>
        <p:nvSpPr>
          <p:cNvPr id="4" name="Rectangle 3">
            <a:extLst>
              <a:ext uri="{FF2B5EF4-FFF2-40B4-BE49-F238E27FC236}">
                <a16:creationId xmlns:a16="http://schemas.microsoft.com/office/drawing/2014/main" id="{123629F1-AF3C-0CE4-AA8B-0C72391C7CDB}"/>
              </a:ext>
            </a:extLst>
          </p:cNvPr>
          <p:cNvSpPr/>
          <p:nvPr/>
        </p:nvSpPr>
        <p:spPr>
          <a:xfrm>
            <a:off x="6410325" y="5759476"/>
            <a:ext cx="4038600" cy="945586"/>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headings)"/>
            </a:endParaRPr>
          </a:p>
          <a:p>
            <a:pPr algn="ctr"/>
            <a:r>
              <a:rPr lang="en-GB" dirty="0">
                <a:latin typeface="Arial (headings)"/>
              </a:rPr>
              <a:t>Revisit the urban drainage basin slide at the start of this presentation to help you understand this more clearly.</a:t>
            </a:r>
          </a:p>
          <a:p>
            <a:pPr algn="ctr"/>
            <a:endParaRPr lang="en-GB" dirty="0"/>
          </a:p>
        </p:txBody>
      </p:sp>
    </p:spTree>
    <p:extLst>
      <p:ext uri="{BB962C8B-B14F-4D97-AF65-F5344CB8AC3E}">
        <p14:creationId xmlns:p14="http://schemas.microsoft.com/office/powerpoint/2010/main" val="533984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F4E7-E025-4AAC-BA3A-0D3547AA58F2}"/>
              </a:ext>
            </a:extLst>
          </p:cNvPr>
          <p:cNvSpPr>
            <a:spLocks noGrp="1"/>
          </p:cNvSpPr>
          <p:nvPr>
            <p:ph type="title"/>
          </p:nvPr>
        </p:nvSpPr>
        <p:spPr>
          <a:xfrm>
            <a:off x="1847853" y="476252"/>
            <a:ext cx="6581775" cy="1223963"/>
          </a:xfrm>
        </p:spPr>
        <p:txBody>
          <a:bodyPr vert="horz" lIns="0" tIns="0" rIns="0" bIns="0" rtlCol="0" anchor="ctr">
            <a:normAutofit/>
          </a:bodyPr>
          <a:lstStyle/>
          <a:p>
            <a:r>
              <a:rPr lang="en-GB" dirty="0">
                <a:solidFill>
                  <a:srgbClr val="0091A5"/>
                </a:solidFill>
              </a:rPr>
              <a:t>What types of flooding are there?</a:t>
            </a:r>
          </a:p>
        </p:txBody>
      </p:sp>
      <p:sp>
        <p:nvSpPr>
          <p:cNvPr id="12" name="Text Placeholder 2">
            <a:extLst>
              <a:ext uri="{FF2B5EF4-FFF2-40B4-BE49-F238E27FC236}">
                <a16:creationId xmlns:a16="http://schemas.microsoft.com/office/drawing/2014/main" id="{F8596E60-0EA2-65A8-AC07-EE8B3EBB53FA}"/>
              </a:ext>
            </a:extLst>
          </p:cNvPr>
          <p:cNvSpPr>
            <a:spLocks noGrp="1"/>
          </p:cNvSpPr>
          <p:nvPr>
            <p:ph type="body" idx="1"/>
          </p:nvPr>
        </p:nvSpPr>
        <p:spPr>
          <a:xfrm>
            <a:off x="1841134" y="1669257"/>
            <a:ext cx="4168800" cy="639762"/>
          </a:xfrm>
        </p:spPr>
        <p:txBody>
          <a:bodyPr/>
          <a:lstStyle/>
          <a:p>
            <a:r>
              <a:rPr lang="en-GB" dirty="0">
                <a:solidFill>
                  <a:schemeClr val="tx1"/>
                </a:solidFill>
              </a:rPr>
              <a:t>Surface water or flash flooding – case study</a:t>
            </a:r>
            <a:endParaRPr lang="en-US" dirty="0">
              <a:solidFill>
                <a:schemeClr val="tx1"/>
              </a:solidFill>
            </a:endParaRPr>
          </a:p>
        </p:txBody>
      </p:sp>
      <p:pic>
        <p:nvPicPr>
          <p:cNvPr id="6" name="Content Placeholder 5">
            <a:extLst>
              <a:ext uri="{FF2B5EF4-FFF2-40B4-BE49-F238E27FC236}">
                <a16:creationId xmlns:a16="http://schemas.microsoft.com/office/drawing/2014/main" id="{C63D23B0-0F5B-4772-BF4F-3C6002BAB4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487488" y="2708920"/>
            <a:ext cx="4069210" cy="3354644"/>
          </a:xfrm>
          <a:noFill/>
          <a:ln w="28575">
            <a:solidFill>
              <a:schemeClr val="accent1"/>
            </a:solidFill>
          </a:ln>
        </p:spPr>
      </p:pic>
      <p:sp>
        <p:nvSpPr>
          <p:cNvPr id="7" name="TextBox 6">
            <a:extLst>
              <a:ext uri="{FF2B5EF4-FFF2-40B4-BE49-F238E27FC236}">
                <a16:creationId xmlns:a16="http://schemas.microsoft.com/office/drawing/2014/main" id="{837009FA-5A73-4658-9C00-54FCFFF8C402}"/>
              </a:ext>
            </a:extLst>
          </p:cNvPr>
          <p:cNvSpPr txBox="1"/>
          <p:nvPr/>
        </p:nvSpPr>
        <p:spPr>
          <a:xfrm>
            <a:off x="6250166" y="1642849"/>
            <a:ext cx="5606474" cy="4671070"/>
          </a:xfrm>
          <a:prstGeom prst="rect">
            <a:avLst/>
          </a:prstGeom>
        </p:spPr>
        <p:txBody>
          <a:bodyPr vert="horz" lIns="0" tIns="0" rIns="0" bIns="0" rtlCol="0">
            <a:normAutofit/>
          </a:bodyPr>
          <a:lstStyle/>
          <a:p>
            <a:pPr>
              <a:lnSpc>
                <a:spcPct val="90000"/>
              </a:lnSpc>
              <a:spcBef>
                <a:spcPct val="20000"/>
              </a:spcBef>
            </a:pPr>
            <a:endParaRPr lang="en-GB" sz="1700" dirty="0">
              <a:solidFill>
                <a:srgbClr val="0091A5"/>
              </a:solidFill>
            </a:endParaRPr>
          </a:p>
          <a:p>
            <a:pPr>
              <a:lnSpc>
                <a:spcPct val="90000"/>
              </a:lnSpc>
              <a:spcBef>
                <a:spcPct val="20000"/>
              </a:spcBef>
            </a:pPr>
            <a:r>
              <a:rPr lang="en-GB" sz="2400" dirty="0"/>
              <a:t>In June 2022, Criccieth in North Wales was impacted by surface water flooding.</a:t>
            </a:r>
          </a:p>
          <a:p>
            <a:pPr>
              <a:lnSpc>
                <a:spcPct val="90000"/>
              </a:lnSpc>
              <a:spcBef>
                <a:spcPct val="20000"/>
              </a:spcBef>
            </a:pPr>
            <a:endParaRPr lang="en-GB" sz="2400" dirty="0"/>
          </a:p>
          <a:p>
            <a:pPr>
              <a:lnSpc>
                <a:spcPct val="90000"/>
              </a:lnSpc>
              <a:spcBef>
                <a:spcPct val="20000"/>
              </a:spcBef>
            </a:pPr>
            <a:r>
              <a:rPr lang="en-GB" sz="2400" dirty="0"/>
              <a:t>In 24 hours, just under 100mm of rainfall was recorded at a rain gauge in Criccieth.  </a:t>
            </a:r>
          </a:p>
          <a:p>
            <a:pPr>
              <a:lnSpc>
                <a:spcPct val="90000"/>
              </a:lnSpc>
              <a:spcBef>
                <a:spcPct val="20000"/>
              </a:spcBef>
            </a:pPr>
            <a:endParaRPr lang="en-GB" sz="2400" dirty="0"/>
          </a:p>
          <a:p>
            <a:pPr>
              <a:lnSpc>
                <a:spcPct val="90000"/>
              </a:lnSpc>
              <a:spcBef>
                <a:spcPct val="20000"/>
              </a:spcBef>
            </a:pPr>
            <a:r>
              <a:rPr lang="en-GB" sz="2400" dirty="0"/>
              <a:t>To compare this to the long-term average, June 2022 had 88% more rainfall, and the average is 80mm within the month.</a:t>
            </a:r>
          </a:p>
          <a:p>
            <a:pPr>
              <a:lnSpc>
                <a:spcPct val="90000"/>
              </a:lnSpc>
              <a:spcBef>
                <a:spcPct val="20000"/>
              </a:spcBef>
            </a:pPr>
            <a:endParaRPr lang="en-GB" b="1" dirty="0">
              <a:solidFill>
                <a:srgbClr val="0091A5"/>
              </a:solidFill>
            </a:endParaRPr>
          </a:p>
          <a:p>
            <a:pPr>
              <a:lnSpc>
                <a:spcPct val="90000"/>
              </a:lnSpc>
              <a:spcBef>
                <a:spcPct val="20000"/>
              </a:spcBef>
            </a:pPr>
            <a:endParaRPr lang="en-GB" sz="1700" b="1" dirty="0">
              <a:solidFill>
                <a:srgbClr val="0091A5"/>
              </a:solidFill>
            </a:endParaRPr>
          </a:p>
        </p:txBody>
      </p:sp>
    </p:spTree>
    <p:extLst>
      <p:ext uri="{BB962C8B-B14F-4D97-AF65-F5344CB8AC3E}">
        <p14:creationId xmlns:p14="http://schemas.microsoft.com/office/powerpoint/2010/main" val="122708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556" y="0"/>
            <a:ext cx="6581775" cy="1223963"/>
          </a:xfrm>
        </p:spPr>
        <p:txBody>
          <a:bodyPr/>
          <a:lstStyle/>
          <a:p>
            <a:br>
              <a:rPr lang="en-GB" dirty="0">
                <a:solidFill>
                  <a:srgbClr val="0091A5"/>
                </a:solidFill>
              </a:rPr>
            </a:br>
            <a:r>
              <a:rPr lang="en-GB" dirty="0">
                <a:solidFill>
                  <a:srgbClr val="0091A5"/>
                </a:solidFill>
              </a:rPr>
              <a:t>Understanding flooding</a:t>
            </a:r>
          </a:p>
        </p:txBody>
      </p:sp>
      <p:sp>
        <p:nvSpPr>
          <p:cNvPr id="3" name="TextBox 2">
            <a:extLst>
              <a:ext uri="{FF2B5EF4-FFF2-40B4-BE49-F238E27FC236}">
                <a16:creationId xmlns:a16="http://schemas.microsoft.com/office/drawing/2014/main" id="{C42FD117-0642-4F37-983A-1752E46792B6}"/>
              </a:ext>
            </a:extLst>
          </p:cNvPr>
          <p:cNvSpPr txBox="1"/>
          <p:nvPr/>
        </p:nvSpPr>
        <p:spPr>
          <a:xfrm>
            <a:off x="5879976" y="1196752"/>
            <a:ext cx="5642553" cy="6186309"/>
          </a:xfrm>
          <a:prstGeom prst="rect">
            <a:avLst/>
          </a:prstGeom>
          <a:noFill/>
        </p:spPr>
        <p:txBody>
          <a:bodyPr wrap="square" rtlCol="0">
            <a:spAutoFit/>
          </a:bodyPr>
          <a:lstStyle/>
          <a:p>
            <a:r>
              <a:rPr lang="en-GB" sz="2400" b="1" dirty="0"/>
              <a:t> </a:t>
            </a:r>
          </a:p>
          <a:p>
            <a:endParaRPr lang="en-GB" sz="2400" b="1" dirty="0"/>
          </a:p>
          <a:p>
            <a:r>
              <a:rPr lang="en-GB" sz="2400" dirty="0"/>
              <a:t>A river system is found within a drainage basin and is connected through flows, stores, inputs and outputs. A drainage basin is an area of land that feeds a river and its tributaries. All the precipitation that falls into this area will flow in a  number of ways to the river. </a:t>
            </a:r>
          </a:p>
          <a:p>
            <a:endParaRPr lang="en-GB" sz="2400" dirty="0"/>
          </a:p>
          <a:p>
            <a:r>
              <a:rPr lang="en-GB" sz="2400" dirty="0"/>
              <a:t>An understanding of river systems and drainage basins will help you to understand more about when and why flooding occurs.</a:t>
            </a:r>
          </a:p>
          <a:p>
            <a:endParaRPr lang="en-GB" sz="2400" dirty="0"/>
          </a:p>
          <a:p>
            <a:endParaRPr lang="en-GB" dirty="0">
              <a:latin typeface="+mj-lt"/>
            </a:endParaRPr>
          </a:p>
          <a:p>
            <a:r>
              <a:rPr lang="en-GB" dirty="0">
                <a:latin typeface="+mj-lt"/>
              </a:rPr>
              <a:t> </a:t>
            </a:r>
            <a:endParaRPr lang="en-GB" b="1" dirty="0">
              <a:solidFill>
                <a:srgbClr val="0091A5"/>
              </a:solidFill>
              <a:latin typeface="+mj-lt"/>
            </a:endParaRPr>
          </a:p>
        </p:txBody>
      </p:sp>
      <p:pic>
        <p:nvPicPr>
          <p:cNvPr id="7" name="Picture 6">
            <a:extLst>
              <a:ext uri="{FF2B5EF4-FFF2-40B4-BE49-F238E27FC236}">
                <a16:creationId xmlns:a16="http://schemas.microsoft.com/office/drawing/2014/main" id="{738A5A7C-399F-67CA-316E-F49327D497E3}"/>
              </a:ext>
            </a:extLst>
          </p:cNvPr>
          <p:cNvPicPr>
            <a:picLocks noChangeAspect="1"/>
          </p:cNvPicPr>
          <p:nvPr/>
        </p:nvPicPr>
        <p:blipFill>
          <a:blip r:embed="rId3"/>
          <a:stretch>
            <a:fillRect/>
          </a:stretch>
        </p:blipFill>
        <p:spPr>
          <a:xfrm>
            <a:off x="839416" y="1104822"/>
            <a:ext cx="4764465" cy="5519995"/>
          </a:xfrm>
          <a:prstGeom prst="rect">
            <a:avLst/>
          </a:prstGeom>
          <a:noFill/>
          <a:ln w="25400">
            <a:solidFill>
              <a:srgbClr val="0091A5"/>
            </a:solidFill>
          </a:ln>
        </p:spPr>
      </p:pic>
    </p:spTree>
    <p:extLst>
      <p:ext uri="{BB962C8B-B14F-4D97-AF65-F5344CB8AC3E}">
        <p14:creationId xmlns:p14="http://schemas.microsoft.com/office/powerpoint/2010/main" val="578010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50FE-6D1D-4C53-8337-3AA743BC37BB}"/>
              </a:ext>
            </a:extLst>
          </p:cNvPr>
          <p:cNvSpPr>
            <a:spLocks noGrp="1"/>
          </p:cNvSpPr>
          <p:nvPr>
            <p:ph type="title"/>
          </p:nvPr>
        </p:nvSpPr>
        <p:spPr>
          <a:xfrm>
            <a:off x="1847850" y="476252"/>
            <a:ext cx="6570663" cy="1728613"/>
          </a:xfrm>
        </p:spPr>
        <p:txBody>
          <a:bodyPr vert="horz" lIns="0" tIns="0" rIns="0" bIns="0" rtlCol="0" anchor="ctr">
            <a:normAutofit/>
          </a:bodyPr>
          <a:lstStyle/>
          <a:p>
            <a:pPr>
              <a:lnSpc>
                <a:spcPct val="90000"/>
              </a:lnSpc>
            </a:pPr>
            <a:r>
              <a:rPr lang="en-US" dirty="0">
                <a:ln w="0"/>
                <a:solidFill>
                  <a:srgbClr val="0091A5"/>
                </a:solidFill>
              </a:rPr>
              <a:t>Discuss – what are the dangers of flooding?</a:t>
            </a:r>
            <a:br>
              <a:rPr lang="en-US" sz="2700" dirty="0">
                <a:ln w="0"/>
              </a:rPr>
            </a:br>
            <a:endParaRPr lang="en-GB" sz="2700" dirty="0"/>
          </a:p>
        </p:txBody>
      </p:sp>
      <p:pic>
        <p:nvPicPr>
          <p:cNvPr id="8" name="Picture 7">
            <a:extLst>
              <a:ext uri="{FF2B5EF4-FFF2-40B4-BE49-F238E27FC236}">
                <a16:creationId xmlns:a16="http://schemas.microsoft.com/office/drawing/2014/main" id="{3C8F151A-3CD1-402B-A6C1-5020BD28ACD3}"/>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2507477" y="3645619"/>
            <a:ext cx="7177046" cy="3048463"/>
          </a:xfrm>
          <a:prstGeom prst="rect">
            <a:avLst/>
          </a:prstGeom>
          <a:noFill/>
          <a:ln w="28575">
            <a:solidFill>
              <a:srgbClr val="0091A5"/>
            </a:solidFill>
          </a:ln>
        </p:spPr>
      </p:pic>
      <p:sp>
        <p:nvSpPr>
          <p:cNvPr id="9" name="Rectangle 8">
            <a:extLst>
              <a:ext uri="{FF2B5EF4-FFF2-40B4-BE49-F238E27FC236}">
                <a16:creationId xmlns:a16="http://schemas.microsoft.com/office/drawing/2014/main" id="{6BCCBA7B-22D4-43E7-AB34-1A58E43FDE58}"/>
              </a:ext>
            </a:extLst>
          </p:cNvPr>
          <p:cNvSpPr/>
          <p:nvPr/>
        </p:nvSpPr>
        <p:spPr>
          <a:xfrm>
            <a:off x="695401" y="2060848"/>
            <a:ext cx="9504896" cy="1944810"/>
          </a:xfrm>
          <a:prstGeom prst="rect">
            <a:avLst/>
          </a:prstGeom>
        </p:spPr>
        <p:txBody>
          <a:bodyPr vert="horz" lIns="0" tIns="0" rIns="0" bIns="0" rtlCol="0">
            <a:normAutofit fontScale="40000" lnSpcReduction="20000"/>
          </a:bodyPr>
          <a:lstStyle/>
          <a:p>
            <a:pPr>
              <a:spcBef>
                <a:spcPts val="600"/>
              </a:spcBef>
            </a:pPr>
            <a:r>
              <a:rPr lang="en-US" sz="6000" dirty="0"/>
              <a:t>Flooding happens all over the world and happens in Wales too. Flooding might impact where you live.</a:t>
            </a:r>
          </a:p>
          <a:p>
            <a:pPr>
              <a:spcBef>
                <a:spcPts val="600"/>
              </a:spcBef>
            </a:pPr>
            <a:endParaRPr lang="en-US" sz="6000" dirty="0"/>
          </a:p>
          <a:p>
            <a:pPr>
              <a:spcBef>
                <a:spcPts val="600"/>
              </a:spcBef>
            </a:pPr>
            <a:r>
              <a:rPr lang="en-US" sz="6000" dirty="0"/>
              <a:t>How might a flood event affect you?</a:t>
            </a:r>
          </a:p>
          <a:p>
            <a:pPr>
              <a:spcBef>
                <a:spcPts val="600"/>
              </a:spcBef>
            </a:pPr>
            <a:endParaRPr lang="en-US" sz="1400" i="1" dirty="0"/>
          </a:p>
          <a:p>
            <a:pPr>
              <a:spcBef>
                <a:spcPts val="600"/>
              </a:spcBef>
            </a:pPr>
            <a:endParaRPr lang="en-US" sz="1400" i="1" dirty="0"/>
          </a:p>
          <a:p>
            <a:pPr>
              <a:spcBef>
                <a:spcPts val="600"/>
              </a:spcBef>
            </a:pPr>
            <a:endParaRPr lang="en-US" sz="1400" i="1" dirty="0"/>
          </a:p>
          <a:p>
            <a:pPr>
              <a:spcBef>
                <a:spcPts val="600"/>
              </a:spcBef>
            </a:pPr>
            <a:r>
              <a:rPr lang="en-US" sz="1400" i="1" dirty="0"/>
              <a:t> </a:t>
            </a:r>
          </a:p>
          <a:p>
            <a:pPr>
              <a:spcBef>
                <a:spcPts val="600"/>
              </a:spcBef>
            </a:pPr>
            <a:endParaRPr lang="en-US" sz="1400" i="1" dirty="0"/>
          </a:p>
          <a:p>
            <a:pPr>
              <a:spcBef>
                <a:spcPts val="600"/>
              </a:spcBef>
            </a:pPr>
            <a:endParaRPr lang="en-US" sz="1400" i="1" dirty="0"/>
          </a:p>
          <a:p>
            <a:pPr>
              <a:spcBef>
                <a:spcPts val="600"/>
              </a:spcBef>
            </a:pPr>
            <a:endParaRPr lang="en-US" sz="1400" i="1" dirty="0"/>
          </a:p>
        </p:txBody>
      </p:sp>
    </p:spTree>
    <p:extLst>
      <p:ext uri="{BB962C8B-B14F-4D97-AF65-F5344CB8AC3E}">
        <p14:creationId xmlns:p14="http://schemas.microsoft.com/office/powerpoint/2010/main" val="4014326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50FE-6D1D-4C53-8337-3AA743BC37BB}"/>
              </a:ext>
            </a:extLst>
          </p:cNvPr>
          <p:cNvSpPr>
            <a:spLocks noGrp="1"/>
          </p:cNvSpPr>
          <p:nvPr>
            <p:ph type="title"/>
          </p:nvPr>
        </p:nvSpPr>
        <p:spPr>
          <a:xfrm>
            <a:off x="1847850" y="692696"/>
            <a:ext cx="6656388" cy="738108"/>
          </a:xfrm>
        </p:spPr>
        <p:txBody>
          <a:bodyPr/>
          <a:lstStyle/>
          <a:p>
            <a:r>
              <a:rPr lang="en-US" dirty="0">
                <a:ln w="0"/>
                <a:solidFill>
                  <a:srgbClr val="0091A5"/>
                </a:solidFill>
              </a:rPr>
              <a:t> The dangers of flooding </a:t>
            </a:r>
            <a:br>
              <a:rPr lang="en-US" dirty="0">
                <a:ln w="0"/>
                <a:solidFill>
                  <a:srgbClr val="0091A5"/>
                </a:solidFill>
              </a:rPr>
            </a:br>
            <a:endParaRPr lang="en-GB" dirty="0"/>
          </a:p>
        </p:txBody>
      </p:sp>
      <p:grpSp>
        <p:nvGrpSpPr>
          <p:cNvPr id="7" name="Group 6">
            <a:extLst>
              <a:ext uri="{FF2B5EF4-FFF2-40B4-BE49-F238E27FC236}">
                <a16:creationId xmlns:a16="http://schemas.microsoft.com/office/drawing/2014/main" id="{62328FE0-D09E-4206-A47C-641EDAA61E76}"/>
              </a:ext>
            </a:extLst>
          </p:cNvPr>
          <p:cNvGrpSpPr/>
          <p:nvPr/>
        </p:nvGrpSpPr>
        <p:grpSpPr>
          <a:xfrm>
            <a:off x="1271464" y="1430804"/>
            <a:ext cx="10723696" cy="8029351"/>
            <a:chOff x="-319052" y="1519759"/>
            <a:chExt cx="10723696" cy="8029351"/>
          </a:xfrm>
        </p:grpSpPr>
        <p:sp>
          <p:nvSpPr>
            <p:cNvPr id="4" name="Rectangle 3">
              <a:extLst>
                <a:ext uri="{FF2B5EF4-FFF2-40B4-BE49-F238E27FC236}">
                  <a16:creationId xmlns:a16="http://schemas.microsoft.com/office/drawing/2014/main" id="{833F3628-01C0-49D0-BBA2-612234395E12}"/>
                </a:ext>
              </a:extLst>
            </p:cNvPr>
            <p:cNvSpPr/>
            <p:nvPr/>
          </p:nvSpPr>
          <p:spPr>
            <a:xfrm>
              <a:off x="3563885" y="1700808"/>
              <a:ext cx="6840759" cy="7848302"/>
            </a:xfrm>
            <a:prstGeom prst="rect">
              <a:avLst/>
            </a:prstGeom>
          </p:spPr>
          <p:txBody>
            <a:bodyPr wrap="square">
              <a:spAutoFit/>
            </a:bodyPr>
            <a:lstStyle/>
            <a:p>
              <a:r>
                <a:rPr lang="en-GB" sz="2400" dirty="0"/>
                <a:t>Floods can wreak havoc, causing damage to commercial and residential properties, vehicles and infrastructure. 1 in 8 (around 245,000) properties are at risk of flooding in Wales.</a:t>
              </a:r>
            </a:p>
            <a:p>
              <a:endParaRPr lang="en-GB" sz="2400" dirty="0"/>
            </a:p>
            <a:p>
              <a:r>
                <a:rPr lang="en-GB" sz="2400" dirty="0"/>
                <a:t>Transport systems can suffer damage as well as suffering disruption to services. </a:t>
              </a:r>
            </a:p>
            <a:p>
              <a:r>
                <a:rPr lang="en-GB" sz="2400" dirty="0"/>
                <a:t>Hospitals and emergency services are put under strain and floods can cause risk to human health and life.</a:t>
              </a:r>
            </a:p>
            <a:p>
              <a:endParaRPr lang="en-GB" sz="2400" dirty="0"/>
            </a:p>
            <a:p>
              <a:r>
                <a:rPr lang="en-GB" sz="2400" dirty="0"/>
                <a:t>Floodwater can be around for days after the event. Once the water goes, dirt and debris are left behind. </a:t>
              </a:r>
            </a:p>
            <a:p>
              <a:r>
                <a:rPr lang="en-GB" sz="2000" dirty="0"/>
                <a:t> </a:t>
              </a:r>
            </a:p>
            <a:p>
              <a:r>
                <a:rPr lang="en-GB" sz="2000" dirty="0"/>
                <a:t> </a:t>
              </a:r>
            </a:p>
            <a:p>
              <a:endParaRPr lang="en-GB" sz="2000" dirty="0"/>
            </a:p>
            <a:p>
              <a:endParaRPr lang="en-GB" dirty="0"/>
            </a:p>
            <a:p>
              <a:endParaRPr lang="en-GB" b="1" u="sng" dirty="0"/>
            </a:p>
            <a:p>
              <a:r>
                <a:rPr lang="en-GB" dirty="0"/>
                <a:t> </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FC630C32-23E1-4909-9F4E-5498FE1BC6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052" y="1519759"/>
              <a:ext cx="3264048" cy="1916675"/>
            </a:xfrm>
            <a:prstGeom prst="rect">
              <a:avLst/>
            </a:prstGeom>
            <a:ln w="28575">
              <a:solidFill>
                <a:srgbClr val="0091A5"/>
              </a:solidFill>
            </a:ln>
          </p:spPr>
        </p:pic>
        <p:pic>
          <p:nvPicPr>
            <p:cNvPr id="6" name="Picture 5">
              <a:extLst>
                <a:ext uri="{FF2B5EF4-FFF2-40B4-BE49-F238E27FC236}">
                  <a16:creationId xmlns:a16="http://schemas.microsoft.com/office/drawing/2014/main" id="{6AFADB71-7443-490C-BD42-80D8F1304175}"/>
                </a:ext>
              </a:extLst>
            </p:cNvPr>
            <p:cNvPicPr>
              <a:picLocks noChangeAspect="1"/>
            </p:cNvPicPr>
            <p:nvPr/>
          </p:nvPicPr>
          <p:blipFill>
            <a:blip r:embed="rId3"/>
            <a:stretch>
              <a:fillRect/>
            </a:stretch>
          </p:blipFill>
          <p:spPr>
            <a:xfrm>
              <a:off x="-305839" y="3693548"/>
              <a:ext cx="3250835" cy="2156279"/>
            </a:xfrm>
            <a:prstGeom prst="rect">
              <a:avLst/>
            </a:prstGeom>
            <a:ln w="28575">
              <a:solidFill>
                <a:srgbClr val="0091A5"/>
              </a:solidFill>
            </a:ln>
          </p:spPr>
        </p:pic>
      </p:grpSp>
      <p:sp>
        <p:nvSpPr>
          <p:cNvPr id="8" name="TextBox 7">
            <a:extLst>
              <a:ext uri="{FF2B5EF4-FFF2-40B4-BE49-F238E27FC236}">
                <a16:creationId xmlns:a16="http://schemas.microsoft.com/office/drawing/2014/main" id="{35892E89-4FC6-4113-BC28-E0F75AF7675D}"/>
              </a:ext>
            </a:extLst>
          </p:cNvPr>
          <p:cNvSpPr txBox="1"/>
          <p:nvPr/>
        </p:nvSpPr>
        <p:spPr>
          <a:xfrm>
            <a:off x="174611" y="6143317"/>
            <a:ext cx="6328320" cy="646331"/>
          </a:xfrm>
          <a:prstGeom prst="rect">
            <a:avLst/>
          </a:prstGeom>
          <a:noFill/>
        </p:spPr>
        <p:txBody>
          <a:bodyPr wrap="square" rtlCol="0">
            <a:spAutoFit/>
          </a:bodyPr>
          <a:lstStyle/>
          <a:p>
            <a:r>
              <a:rPr lang="en-GB" dirty="0"/>
              <a:t>Try our </a:t>
            </a:r>
            <a:r>
              <a:rPr lang="en-GB" b="1" u="sng" dirty="0">
                <a:hlinkClick r:id="rId4">
                  <a:extLst>
                    <a:ext uri="{A12FA001-AC4F-418D-AE19-62706E023703}">
                      <ahyp:hlinkClr xmlns:ahyp="http://schemas.microsoft.com/office/drawing/2018/hyperlinkcolor" val="tx"/>
                    </a:ext>
                  </a:extLst>
                </a:hlinkClick>
              </a:rPr>
              <a:t>Activity plan – Dangers of flooding</a:t>
            </a:r>
            <a:endParaRPr lang="en-GB" dirty="0"/>
          </a:p>
          <a:p>
            <a:endParaRPr lang="en-GB" dirty="0"/>
          </a:p>
        </p:txBody>
      </p:sp>
    </p:spTree>
    <p:extLst>
      <p:ext uri="{BB962C8B-B14F-4D97-AF65-F5344CB8AC3E}">
        <p14:creationId xmlns:p14="http://schemas.microsoft.com/office/powerpoint/2010/main" val="34059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8544272" y="1947476"/>
            <a:ext cx="2849436" cy="2031325"/>
          </a:xfrm>
          <a:prstGeom prst="rect">
            <a:avLst/>
          </a:prstGeom>
          <a:ln w="28575">
            <a:solidFill>
              <a:srgbClr val="0091A5"/>
            </a:solidFill>
          </a:ln>
        </p:spPr>
      </p:pic>
      <p:sp>
        <p:nvSpPr>
          <p:cNvPr id="2" name="Rectangle 1">
            <a:extLst>
              <a:ext uri="{FF2B5EF4-FFF2-40B4-BE49-F238E27FC236}">
                <a16:creationId xmlns:a16="http://schemas.microsoft.com/office/drawing/2014/main" id="{CD58B927-813A-4D38-B9FC-E0550B6368D0}"/>
              </a:ext>
            </a:extLst>
          </p:cNvPr>
          <p:cNvSpPr/>
          <p:nvPr/>
        </p:nvSpPr>
        <p:spPr>
          <a:xfrm>
            <a:off x="1775520" y="476253"/>
            <a:ext cx="8496944" cy="954107"/>
          </a:xfrm>
          <a:prstGeom prst="rect">
            <a:avLst/>
          </a:prstGeom>
        </p:spPr>
        <p:txBody>
          <a:bodyPr wrap="square">
            <a:spAutoFit/>
          </a:bodyPr>
          <a:lstStyle/>
          <a:p>
            <a:r>
              <a:rPr lang="en-US" sz="3200" b="1" dirty="0">
                <a:ln w="0"/>
                <a:solidFill>
                  <a:srgbClr val="0091A5"/>
                </a:solidFill>
              </a:rPr>
              <a:t>The dangers of flooding</a:t>
            </a:r>
          </a:p>
          <a:p>
            <a:r>
              <a:rPr lang="en-US" sz="2400" dirty="0">
                <a:ln w="0"/>
                <a:solidFill>
                  <a:srgbClr val="0091A5"/>
                </a:solidFill>
              </a:rPr>
              <a:t>Don’t enter floodwater! Why?</a:t>
            </a:r>
            <a:endParaRPr lang="en-GB" sz="2400" dirty="0"/>
          </a:p>
        </p:txBody>
      </p:sp>
      <p:sp>
        <p:nvSpPr>
          <p:cNvPr id="13" name="TextBox 12">
            <a:extLst>
              <a:ext uri="{FF2B5EF4-FFF2-40B4-BE49-F238E27FC236}">
                <a16:creationId xmlns:a16="http://schemas.microsoft.com/office/drawing/2014/main" id="{D55A7AF3-5939-49AF-97AF-5DA6A1BAF207}"/>
              </a:ext>
            </a:extLst>
          </p:cNvPr>
          <p:cNvSpPr txBox="1"/>
          <p:nvPr/>
        </p:nvSpPr>
        <p:spPr>
          <a:xfrm>
            <a:off x="263352" y="1556792"/>
            <a:ext cx="8136904" cy="5201424"/>
          </a:xfrm>
          <a:prstGeom prst="rect">
            <a:avLst/>
          </a:prstGeom>
          <a:noFill/>
        </p:spPr>
        <p:txBody>
          <a:bodyPr wrap="square" rtlCol="0">
            <a:spAutoFit/>
          </a:bodyPr>
          <a:lstStyle/>
          <a:p>
            <a:r>
              <a:rPr lang="en-GB" sz="2400" dirty="0"/>
              <a:t>Floodwater is very dangerous because it can:</a:t>
            </a:r>
          </a:p>
          <a:p>
            <a:pPr marL="285750" indent="-285750">
              <a:buFont typeface="Arial" panose="020B0604020202020204" pitchFamily="34" charset="0"/>
              <a:buChar char="•"/>
            </a:pPr>
            <a:r>
              <a:rPr lang="en-GB" sz="2400" dirty="0"/>
              <a:t>contain all sorts of substances, like dirt, chemicals and sewage.  </a:t>
            </a:r>
          </a:p>
          <a:p>
            <a:pPr marL="285750" indent="-285750">
              <a:buFont typeface="Arial" panose="020B0604020202020204" pitchFamily="34" charset="0"/>
              <a:buChar char="•"/>
            </a:pPr>
            <a:r>
              <a:rPr lang="en-GB" sz="2400" dirty="0"/>
              <a:t>be very powerful and can pick up objects like stones or even really heavy things like cars or trees. </a:t>
            </a:r>
          </a:p>
          <a:p>
            <a:pPr marL="285750" indent="-285750">
              <a:buFont typeface="Arial" panose="020B0604020202020204" pitchFamily="34" charset="0"/>
              <a:buChar char="•"/>
            </a:pPr>
            <a:r>
              <a:rPr lang="en-GB" sz="2400" dirty="0"/>
              <a:t>objects and other dangers can be hidden, because of the colour of the water.</a:t>
            </a:r>
          </a:p>
          <a:p>
            <a:pPr marL="285750" indent="-285750">
              <a:buFont typeface="Arial" panose="020B0604020202020204" pitchFamily="34" charset="0"/>
              <a:buChar char="•"/>
            </a:pPr>
            <a:r>
              <a:rPr lang="en-GB" sz="2400" dirty="0"/>
              <a:t>flow very quickly and have a strong current which can knock you off your feet.  </a:t>
            </a:r>
          </a:p>
          <a:p>
            <a:pPr marL="285750" indent="-285750">
              <a:buFont typeface="Arial" panose="020B0604020202020204" pitchFamily="34" charset="0"/>
              <a:buChar char="•"/>
            </a:pPr>
            <a:r>
              <a:rPr lang="en-GB" sz="2400" dirty="0"/>
              <a:t>act as a conductor of electricity, so can be dangerous if live power lines have fallen into the water, possibly causing electrocution.</a:t>
            </a:r>
          </a:p>
          <a:p>
            <a:pPr marL="285750" indent="-285750">
              <a:buFont typeface="Arial" panose="020B0604020202020204" pitchFamily="34" charset="0"/>
              <a:buChar char="•"/>
            </a:pPr>
            <a:endParaRPr lang="en-GB" sz="2200" dirty="0"/>
          </a:p>
          <a:p>
            <a:pPr algn="ctr"/>
            <a:r>
              <a:rPr lang="en-GB" b="1" dirty="0"/>
              <a:t>You should never enter or walk in floodwater</a:t>
            </a:r>
            <a:r>
              <a:rPr lang="en-GB" sz="2200" b="1" dirty="0"/>
              <a:t>!</a:t>
            </a:r>
          </a:p>
        </p:txBody>
      </p:sp>
      <p:sp>
        <p:nvSpPr>
          <p:cNvPr id="3" name="TextBox 2">
            <a:extLst>
              <a:ext uri="{FF2B5EF4-FFF2-40B4-BE49-F238E27FC236}">
                <a16:creationId xmlns:a16="http://schemas.microsoft.com/office/drawing/2014/main" id="{8D2AB177-DDF8-4166-9E8B-7025F9CE6043}"/>
              </a:ext>
            </a:extLst>
          </p:cNvPr>
          <p:cNvSpPr txBox="1"/>
          <p:nvPr/>
        </p:nvSpPr>
        <p:spPr>
          <a:xfrm>
            <a:off x="8544272" y="4293096"/>
            <a:ext cx="2849436" cy="2308324"/>
          </a:xfrm>
          <a:prstGeom prst="rect">
            <a:avLst/>
          </a:prstGeom>
          <a:solidFill>
            <a:schemeClr val="accent1"/>
          </a:solidFill>
          <a:ln>
            <a:solidFill>
              <a:schemeClr val="accent1"/>
            </a:solidFill>
          </a:ln>
        </p:spPr>
        <p:txBody>
          <a:bodyPr wrap="square" rtlCol="0">
            <a:spAutoFit/>
          </a:bodyPr>
          <a:lstStyle/>
          <a:p>
            <a:r>
              <a:rPr lang="en-GB" dirty="0">
                <a:solidFill>
                  <a:schemeClr val="bg1"/>
                </a:solidFill>
              </a:rPr>
              <a:t>Check out our </a:t>
            </a:r>
            <a:r>
              <a:rPr lang="en-GB" i="1" dirty="0">
                <a:solidFill>
                  <a:schemeClr val="bg1"/>
                </a:solidFill>
              </a:rPr>
              <a:t>‘Dangers of Floodwater’ </a:t>
            </a:r>
            <a:r>
              <a:rPr lang="en-GB" dirty="0">
                <a:solidFill>
                  <a:schemeClr val="bg1"/>
                </a:solidFill>
              </a:rPr>
              <a:t>Activity Plan and Information note on our flooding resources </a:t>
            </a:r>
            <a:r>
              <a:rPr lang="en-GB" dirty="0">
                <a:solidFill>
                  <a:schemeClr val="bg1"/>
                </a:solidFill>
                <a:hlinkClick r:id="rId4"/>
              </a:rPr>
              <a:t>page</a:t>
            </a:r>
            <a:r>
              <a:rPr lang="en-GB" dirty="0">
                <a:solidFill>
                  <a:schemeClr val="bg1"/>
                </a:solidFill>
              </a:rPr>
              <a:t> to discuss what ‘nasties’ might be present in flood water and why they are dangerous.</a:t>
            </a:r>
          </a:p>
        </p:txBody>
      </p:sp>
    </p:spTree>
    <p:extLst>
      <p:ext uri="{BB962C8B-B14F-4D97-AF65-F5344CB8AC3E}">
        <p14:creationId xmlns:p14="http://schemas.microsoft.com/office/powerpoint/2010/main" val="37195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720503"/>
          </a:xfrm>
        </p:spPr>
        <p:txBody>
          <a:bodyPr/>
          <a:lstStyle/>
          <a:p>
            <a:r>
              <a:rPr lang="en-GB" dirty="0">
                <a:solidFill>
                  <a:srgbClr val="0091A5"/>
                </a:solidFill>
              </a:rPr>
              <a:t>The dangers of floodwater</a:t>
            </a:r>
          </a:p>
        </p:txBody>
      </p:sp>
      <p:sp>
        <p:nvSpPr>
          <p:cNvPr id="5" name="TextBox 4"/>
          <p:cNvSpPr txBox="1"/>
          <p:nvPr/>
        </p:nvSpPr>
        <p:spPr>
          <a:xfrm>
            <a:off x="7990608" y="4365104"/>
            <a:ext cx="3665003" cy="2246769"/>
          </a:xfrm>
          <a:prstGeom prst="rect">
            <a:avLst/>
          </a:prstGeom>
          <a:solidFill>
            <a:schemeClr val="accent1"/>
          </a:solidFill>
        </p:spPr>
        <p:txBody>
          <a:bodyPr wrap="square" rtlCol="0">
            <a:spAutoFit/>
          </a:bodyPr>
          <a:lstStyle/>
          <a:p>
            <a:r>
              <a:rPr lang="en-GB" sz="2000" b="1" dirty="0">
                <a:solidFill>
                  <a:schemeClr val="bg1"/>
                </a:solidFill>
              </a:rPr>
              <a:t>This YouTube </a:t>
            </a:r>
            <a:r>
              <a:rPr lang="en-GB" sz="2000" b="1" dirty="0">
                <a:solidFill>
                  <a:schemeClr val="bg1"/>
                </a:solidFill>
                <a:hlinkClick r:id="rId3"/>
              </a:rPr>
              <a:t>video</a:t>
            </a:r>
            <a:r>
              <a:rPr lang="en-GB" sz="2000" b="1" dirty="0">
                <a:solidFill>
                  <a:schemeClr val="bg1"/>
                </a:solidFill>
              </a:rPr>
              <a:t>* (see notes) demonstrates how fast flowing water and poor visibility can knock someone off their feet.</a:t>
            </a:r>
          </a:p>
          <a:p>
            <a:endParaRPr lang="en-GB" sz="2000" b="1" dirty="0">
              <a:solidFill>
                <a:schemeClr val="bg1"/>
              </a:solidFill>
            </a:endParaRPr>
          </a:p>
          <a:p>
            <a:r>
              <a:rPr lang="en-GB" sz="2000" b="1" dirty="0">
                <a:solidFill>
                  <a:schemeClr val="bg1"/>
                </a:solidFill>
              </a:rPr>
              <a:t>26 seconds</a:t>
            </a:r>
          </a:p>
        </p:txBody>
      </p:sp>
      <p:sp>
        <p:nvSpPr>
          <p:cNvPr id="3" name="TextBox 2">
            <a:extLst>
              <a:ext uri="{FF2B5EF4-FFF2-40B4-BE49-F238E27FC236}">
                <a16:creationId xmlns:a16="http://schemas.microsoft.com/office/drawing/2014/main" id="{AB1AECE8-DAB8-40FD-955C-1D701BE9F239}"/>
              </a:ext>
            </a:extLst>
          </p:cNvPr>
          <p:cNvSpPr txBox="1"/>
          <p:nvPr/>
        </p:nvSpPr>
        <p:spPr>
          <a:xfrm>
            <a:off x="263352" y="1196755"/>
            <a:ext cx="7776864" cy="5663089"/>
          </a:xfrm>
          <a:prstGeom prst="rect">
            <a:avLst/>
          </a:prstGeom>
          <a:noFill/>
        </p:spPr>
        <p:txBody>
          <a:bodyPr wrap="square" rtlCol="0">
            <a:spAutoFit/>
          </a:bodyPr>
          <a:lstStyle/>
          <a:p>
            <a:r>
              <a:rPr lang="en-GB" sz="2200" dirty="0"/>
              <a:t>Poor visibility is a characteristic of floodwater, as it often contains debris and sediments.  </a:t>
            </a:r>
          </a:p>
          <a:p>
            <a:endParaRPr lang="en-GB" sz="2200" dirty="0"/>
          </a:p>
          <a:p>
            <a:r>
              <a:rPr lang="en-GB" sz="2200" dirty="0"/>
              <a:t>It may contain hidden dangers such as:</a:t>
            </a:r>
          </a:p>
          <a:p>
            <a:endParaRPr lang="en-GB" sz="2200" dirty="0"/>
          </a:p>
          <a:p>
            <a:pPr marL="171450" indent="-171450">
              <a:buFont typeface="Arial" panose="020B0604020202020204" pitchFamily="34" charset="0"/>
              <a:buChar char="•"/>
            </a:pPr>
            <a:r>
              <a:rPr lang="en-GB" sz="2200" dirty="0"/>
              <a:t>sharp objects which can impale or cut the skin</a:t>
            </a:r>
          </a:p>
          <a:p>
            <a:pPr marL="171450" indent="-171450">
              <a:buFont typeface="Arial" panose="020B0604020202020204" pitchFamily="34" charset="0"/>
              <a:buChar char="•"/>
            </a:pPr>
            <a:r>
              <a:rPr lang="en-GB" sz="2200" dirty="0"/>
              <a:t>metal and broken glass, can be carried by / hidden in floodwater</a:t>
            </a:r>
          </a:p>
          <a:p>
            <a:pPr marL="171450" indent="-171450">
              <a:buFont typeface="Arial" panose="020B0604020202020204" pitchFamily="34" charset="0"/>
              <a:buChar char="•"/>
            </a:pPr>
            <a:r>
              <a:rPr lang="en-GB" sz="2200" dirty="0"/>
              <a:t>trip hazards such as raised man-hole covers, curbs</a:t>
            </a:r>
          </a:p>
          <a:p>
            <a:pPr marL="171450" indent="-171450">
              <a:buFont typeface="Arial" panose="020B0604020202020204" pitchFamily="34" charset="0"/>
              <a:buChar char="•"/>
            </a:pPr>
            <a:r>
              <a:rPr lang="en-GB" sz="2200" dirty="0"/>
              <a:t>steps will be obscured by floodwater </a:t>
            </a:r>
          </a:p>
          <a:p>
            <a:r>
              <a:rPr lang="en-GB" sz="2000" dirty="0"/>
              <a:t> </a:t>
            </a:r>
          </a:p>
          <a:p>
            <a:pPr marL="171450" indent="-171450">
              <a:buFont typeface="Arial" panose="020B0604020202020204" pitchFamily="34" charset="0"/>
              <a:buChar char="•"/>
            </a:pPr>
            <a:endParaRPr lang="en-GB" sz="2000" dirty="0"/>
          </a:p>
          <a:p>
            <a:r>
              <a:rPr lang="en-GB" sz="2200" b="1" dirty="0">
                <a:solidFill>
                  <a:srgbClr val="0091A5"/>
                </a:solidFill>
              </a:rPr>
              <a:t>Question -  what depth fast flowing water can knock a person off their feet?</a:t>
            </a:r>
          </a:p>
          <a:p>
            <a:pPr marL="171450" indent="-171450">
              <a:buFont typeface="Arial" panose="020B0604020202020204" pitchFamily="34" charset="0"/>
              <a:buChar char="•"/>
            </a:pPr>
            <a:endParaRPr lang="en-GB" sz="2000" dirty="0"/>
          </a:p>
          <a:p>
            <a:endParaRPr lang="en-GB" sz="2000" dirty="0"/>
          </a:p>
          <a:p>
            <a:endParaRPr lang="en-GB" dirty="0"/>
          </a:p>
        </p:txBody>
      </p:sp>
      <p:pic>
        <p:nvPicPr>
          <p:cNvPr id="6" name="Picture 5">
            <a:extLst>
              <a:ext uri="{FF2B5EF4-FFF2-40B4-BE49-F238E27FC236}">
                <a16:creationId xmlns:a16="http://schemas.microsoft.com/office/drawing/2014/main" id="{CA408EBC-B3D8-4C08-9547-0A63BD619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0216" y="1844824"/>
            <a:ext cx="3565789" cy="2376264"/>
          </a:xfrm>
          <a:prstGeom prst="rect">
            <a:avLst/>
          </a:prstGeom>
          <a:ln w="28575">
            <a:solidFill>
              <a:schemeClr val="accent1"/>
            </a:solidFill>
          </a:ln>
        </p:spPr>
      </p:pic>
      <p:sp>
        <p:nvSpPr>
          <p:cNvPr id="7" name="TextBox 6">
            <a:extLst>
              <a:ext uri="{FF2B5EF4-FFF2-40B4-BE49-F238E27FC236}">
                <a16:creationId xmlns:a16="http://schemas.microsoft.com/office/drawing/2014/main" id="{43FC1C43-F64E-4CBD-9A43-62308847D5FD}"/>
              </a:ext>
            </a:extLst>
          </p:cNvPr>
          <p:cNvSpPr txBox="1"/>
          <p:nvPr/>
        </p:nvSpPr>
        <p:spPr>
          <a:xfrm>
            <a:off x="263352" y="5997027"/>
            <a:ext cx="6655984" cy="769441"/>
          </a:xfrm>
          <a:prstGeom prst="rect">
            <a:avLst/>
          </a:prstGeom>
          <a:noFill/>
        </p:spPr>
        <p:txBody>
          <a:bodyPr wrap="square" rtlCol="0">
            <a:spAutoFit/>
          </a:bodyPr>
          <a:lstStyle/>
          <a:p>
            <a:pPr lvl="0">
              <a:defRPr/>
            </a:pPr>
            <a:r>
              <a:rPr lang="en-GB" sz="2200" dirty="0"/>
              <a:t>Just 15cm (6 inches) of fast flowing water can knock a person off their feet!</a:t>
            </a:r>
          </a:p>
        </p:txBody>
      </p:sp>
    </p:spTree>
    <p:extLst>
      <p:ext uri="{BB962C8B-B14F-4D97-AF65-F5344CB8AC3E}">
        <p14:creationId xmlns:p14="http://schemas.microsoft.com/office/powerpoint/2010/main" val="35525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028DE-D0CE-4FC8-9276-78FCF1FE7D74}"/>
              </a:ext>
            </a:extLst>
          </p:cNvPr>
          <p:cNvPicPr>
            <a:picLocks noChangeAspect="1"/>
          </p:cNvPicPr>
          <p:nvPr/>
        </p:nvPicPr>
        <p:blipFill>
          <a:blip r:embed="rId3"/>
          <a:stretch>
            <a:fillRect/>
          </a:stretch>
        </p:blipFill>
        <p:spPr>
          <a:xfrm>
            <a:off x="3952070" y="1744100"/>
            <a:ext cx="6715931" cy="4480785"/>
          </a:xfrm>
          <a:prstGeom prst="rect">
            <a:avLst/>
          </a:prstGeom>
        </p:spPr>
      </p:pic>
      <p:sp>
        <p:nvSpPr>
          <p:cNvPr id="2" name="Title 1"/>
          <p:cNvSpPr>
            <a:spLocks noGrp="1"/>
          </p:cNvSpPr>
          <p:nvPr>
            <p:ph type="title"/>
          </p:nvPr>
        </p:nvSpPr>
        <p:spPr>
          <a:xfrm>
            <a:off x="1847853" y="476252"/>
            <a:ext cx="6581775" cy="646331"/>
          </a:xfrm>
        </p:spPr>
        <p:txBody>
          <a:bodyPr/>
          <a:lstStyle/>
          <a:p>
            <a:r>
              <a:rPr lang="en-GB" dirty="0">
                <a:solidFill>
                  <a:srgbClr val="0091A5"/>
                </a:solidFill>
              </a:rPr>
              <a:t>The dangers of floodwater</a:t>
            </a:r>
          </a:p>
        </p:txBody>
      </p:sp>
      <p:sp>
        <p:nvSpPr>
          <p:cNvPr id="4" name="Rectangle 3">
            <a:extLst>
              <a:ext uri="{FF2B5EF4-FFF2-40B4-BE49-F238E27FC236}">
                <a16:creationId xmlns:a16="http://schemas.microsoft.com/office/drawing/2014/main" id="{55623914-09E7-45E2-A2F0-EEA501DFCBD1}"/>
              </a:ext>
            </a:extLst>
          </p:cNvPr>
          <p:cNvSpPr/>
          <p:nvPr/>
        </p:nvSpPr>
        <p:spPr>
          <a:xfrm>
            <a:off x="263352" y="2104598"/>
            <a:ext cx="11665296" cy="461665"/>
          </a:xfrm>
          <a:prstGeom prst="rect">
            <a:avLst/>
          </a:prstGeom>
        </p:spPr>
        <p:txBody>
          <a:bodyPr wrap="square">
            <a:spAutoFit/>
          </a:bodyPr>
          <a:lstStyle/>
          <a:p>
            <a:pPr lvl="0">
              <a:defRPr/>
            </a:pPr>
            <a:r>
              <a:rPr lang="en-GB" sz="2400" b="1" dirty="0"/>
              <a:t>Question -  what depth fast flowing water could float an average family car?</a:t>
            </a:r>
          </a:p>
        </p:txBody>
      </p:sp>
      <p:sp>
        <p:nvSpPr>
          <p:cNvPr id="8" name="TextBox 7">
            <a:extLst>
              <a:ext uri="{FF2B5EF4-FFF2-40B4-BE49-F238E27FC236}">
                <a16:creationId xmlns:a16="http://schemas.microsoft.com/office/drawing/2014/main" id="{F798610F-BEB0-4BE0-B33A-BE1BE910BE04}"/>
              </a:ext>
            </a:extLst>
          </p:cNvPr>
          <p:cNvSpPr txBox="1"/>
          <p:nvPr/>
        </p:nvSpPr>
        <p:spPr>
          <a:xfrm>
            <a:off x="479377" y="5809386"/>
            <a:ext cx="10302720"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t>30cm (1 foot) of moving water is enough to float the average family car. </a:t>
            </a:r>
          </a:p>
        </p:txBody>
      </p:sp>
      <p:pic>
        <p:nvPicPr>
          <p:cNvPr id="5" name="Picture 4">
            <a:extLst>
              <a:ext uri="{FF2B5EF4-FFF2-40B4-BE49-F238E27FC236}">
                <a16:creationId xmlns:a16="http://schemas.microsoft.com/office/drawing/2014/main" id="{034976DD-28AC-4397-8B15-E954128689A6}"/>
              </a:ext>
            </a:extLst>
          </p:cNvPr>
          <p:cNvPicPr>
            <a:picLocks noChangeAspect="1"/>
          </p:cNvPicPr>
          <p:nvPr/>
        </p:nvPicPr>
        <p:blipFill>
          <a:blip r:embed="rId4"/>
          <a:stretch>
            <a:fillRect/>
          </a:stretch>
        </p:blipFill>
        <p:spPr>
          <a:xfrm>
            <a:off x="6533865" y="721880"/>
            <a:ext cx="1552338" cy="1195785"/>
          </a:xfrm>
          <a:prstGeom prst="rect">
            <a:avLst/>
          </a:prstGeom>
        </p:spPr>
      </p:pic>
    </p:spTree>
    <p:extLst>
      <p:ext uri="{BB962C8B-B14F-4D97-AF65-F5344CB8AC3E}">
        <p14:creationId xmlns:p14="http://schemas.microsoft.com/office/powerpoint/2010/main" val="32549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646331"/>
          </a:xfrm>
        </p:spPr>
        <p:txBody>
          <a:bodyPr/>
          <a:lstStyle/>
          <a:p>
            <a:r>
              <a:rPr lang="en-GB" dirty="0">
                <a:solidFill>
                  <a:srgbClr val="0091A5"/>
                </a:solidFill>
              </a:rPr>
              <a:t>The dangers of floodwater</a:t>
            </a:r>
          </a:p>
        </p:txBody>
      </p:sp>
      <p:sp>
        <p:nvSpPr>
          <p:cNvPr id="9" name="Rectangle 8">
            <a:extLst>
              <a:ext uri="{FF2B5EF4-FFF2-40B4-BE49-F238E27FC236}">
                <a16:creationId xmlns:a16="http://schemas.microsoft.com/office/drawing/2014/main" id="{3E423EFD-860C-4F74-8354-4D8862BFD370}"/>
              </a:ext>
            </a:extLst>
          </p:cNvPr>
          <p:cNvSpPr/>
          <p:nvPr/>
        </p:nvSpPr>
        <p:spPr>
          <a:xfrm>
            <a:off x="551384" y="2037392"/>
            <a:ext cx="11233248" cy="830997"/>
          </a:xfrm>
          <a:prstGeom prst="rect">
            <a:avLst/>
          </a:prstGeom>
        </p:spPr>
        <p:txBody>
          <a:bodyPr wrap="square">
            <a:spAutoFit/>
          </a:bodyPr>
          <a:lstStyle/>
          <a:p>
            <a:pPr lvl="0">
              <a:defRPr/>
            </a:pPr>
            <a:r>
              <a:rPr lang="en-GB" sz="2400" b="1" dirty="0"/>
              <a:t>Question -  what depth fast flowing water could sweep an average family car away?</a:t>
            </a:r>
          </a:p>
        </p:txBody>
      </p:sp>
      <p:sp>
        <p:nvSpPr>
          <p:cNvPr id="10" name="TextBox 9">
            <a:extLst>
              <a:ext uri="{FF2B5EF4-FFF2-40B4-BE49-F238E27FC236}">
                <a16:creationId xmlns:a16="http://schemas.microsoft.com/office/drawing/2014/main" id="{6074D533-6DEB-465E-9E58-83E4F9D2B8D3}"/>
              </a:ext>
            </a:extLst>
          </p:cNvPr>
          <p:cNvSpPr txBox="1"/>
          <p:nvPr/>
        </p:nvSpPr>
        <p:spPr>
          <a:xfrm>
            <a:off x="551384" y="3164613"/>
            <a:ext cx="5688632" cy="4154984"/>
          </a:xfrm>
          <a:prstGeom prst="rect">
            <a:avLst/>
          </a:prstGeom>
          <a:noFill/>
        </p:spPr>
        <p:txBody>
          <a:bodyPr wrap="square" rtlCol="0">
            <a:spAutoFit/>
          </a:bodyPr>
          <a:lstStyle/>
          <a:p>
            <a:pPr marL="171450" indent="-171450">
              <a:buFont typeface="Arial" panose="020B0604020202020204" pitchFamily="34" charset="0"/>
              <a:buChar char="•"/>
            </a:pPr>
            <a:r>
              <a:rPr lang="en-GB" sz="2400" dirty="0"/>
              <a:t>60cm (2 foot) of moving will sweep most vehicles away</a:t>
            </a:r>
            <a:r>
              <a:rPr lang="en-GB" dirty="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a:p>
            <a:r>
              <a:rPr lang="en-GB" sz="2400" dirty="0"/>
              <a:t>The dangers of floodwater are summarised in our </a:t>
            </a:r>
            <a:r>
              <a:rPr lang="en-GB" sz="2400" b="1" u="sng" dirty="0">
                <a:hlinkClick r:id="rId3">
                  <a:extLst>
                    <a:ext uri="{A12FA001-AC4F-418D-AE19-62706E023703}">
                      <ahyp:hlinkClr xmlns:ahyp="http://schemas.microsoft.com/office/drawing/2018/hyperlinkcolor" val="tx"/>
                    </a:ext>
                  </a:extLst>
                </a:hlinkClick>
              </a:rPr>
              <a:t>Information note - </a:t>
            </a:r>
            <a:r>
              <a:rPr lang="en-GB" sz="2400" b="1" i="1" u="sng" dirty="0">
                <a:hlinkClick r:id="rId3">
                  <a:extLst>
                    <a:ext uri="{A12FA001-AC4F-418D-AE19-62706E023703}">
                      <ahyp:hlinkClr xmlns:ahyp="http://schemas.microsoft.com/office/drawing/2018/hyperlinkcolor" val="tx"/>
                    </a:ext>
                  </a:extLst>
                </a:hlinkClick>
              </a:rPr>
              <a:t>What’s in Flood Water</a:t>
            </a:r>
            <a:r>
              <a:rPr lang="en-GB" sz="2400" i="1" dirty="0">
                <a:solidFill>
                  <a:schemeClr val="accent1"/>
                </a:solidFill>
              </a:rPr>
              <a:t>  </a:t>
            </a:r>
            <a:endParaRPr lang="en-GB" sz="2400"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0F15ED93-1642-4052-8FBF-F575BF04FB64}"/>
              </a:ext>
            </a:extLst>
          </p:cNvPr>
          <p:cNvPicPr>
            <a:picLocks noChangeAspect="1"/>
          </p:cNvPicPr>
          <p:nvPr/>
        </p:nvPicPr>
        <p:blipFill>
          <a:blip r:embed="rId4"/>
          <a:stretch>
            <a:fillRect/>
          </a:stretch>
        </p:blipFill>
        <p:spPr>
          <a:xfrm>
            <a:off x="5591944" y="3119971"/>
            <a:ext cx="4776336" cy="2388168"/>
          </a:xfrm>
          <a:prstGeom prst="rect">
            <a:avLst/>
          </a:prstGeom>
        </p:spPr>
      </p:pic>
    </p:spTree>
    <p:extLst>
      <p:ext uri="{BB962C8B-B14F-4D97-AF65-F5344CB8AC3E}">
        <p14:creationId xmlns:p14="http://schemas.microsoft.com/office/powerpoint/2010/main" val="34184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646331"/>
          </a:xfrm>
        </p:spPr>
        <p:txBody>
          <a:bodyPr/>
          <a:lstStyle/>
          <a:p>
            <a:r>
              <a:rPr lang="en-GB" dirty="0">
                <a:solidFill>
                  <a:schemeClr val="accent1"/>
                </a:solidFill>
              </a:rPr>
              <a:t>Preparing for a flood</a:t>
            </a:r>
          </a:p>
        </p:txBody>
      </p:sp>
      <p:grpSp>
        <p:nvGrpSpPr>
          <p:cNvPr id="8" name="Group 7">
            <a:extLst>
              <a:ext uri="{FF2B5EF4-FFF2-40B4-BE49-F238E27FC236}">
                <a16:creationId xmlns:a16="http://schemas.microsoft.com/office/drawing/2014/main" id="{26DF248E-D35A-4DFF-93C3-1F7EEE5EE2E7}"/>
              </a:ext>
            </a:extLst>
          </p:cNvPr>
          <p:cNvGrpSpPr/>
          <p:nvPr/>
        </p:nvGrpSpPr>
        <p:grpSpPr>
          <a:xfrm>
            <a:off x="430393" y="1329392"/>
            <a:ext cx="11282230" cy="5351348"/>
            <a:chOff x="-1093607" y="1448397"/>
            <a:chExt cx="11282230" cy="5351348"/>
          </a:xfrm>
        </p:grpSpPr>
        <p:sp>
          <p:nvSpPr>
            <p:cNvPr id="4" name="TextBox 3">
              <a:extLst>
                <a:ext uri="{FF2B5EF4-FFF2-40B4-BE49-F238E27FC236}">
                  <a16:creationId xmlns:a16="http://schemas.microsoft.com/office/drawing/2014/main" id="{5C0226F5-D399-4CC7-A0E6-713B5CEFE475}"/>
                </a:ext>
              </a:extLst>
            </p:cNvPr>
            <p:cNvSpPr txBox="1"/>
            <p:nvPr/>
          </p:nvSpPr>
          <p:spPr>
            <a:xfrm>
              <a:off x="-1093607" y="1448397"/>
              <a:ext cx="9289032" cy="2677656"/>
            </a:xfrm>
            <a:prstGeom prst="rect">
              <a:avLst/>
            </a:prstGeom>
            <a:noFill/>
          </p:spPr>
          <p:txBody>
            <a:bodyPr wrap="square" rtlCol="0">
              <a:spAutoFit/>
            </a:bodyPr>
            <a:lstStyle/>
            <a:p>
              <a:r>
                <a:rPr lang="en-GB" sz="2400" dirty="0"/>
                <a:t>If you live in an area at risk of flooding it is useful to have a flood kit or bag set up and ready to go. </a:t>
              </a:r>
            </a:p>
            <a:p>
              <a:endParaRPr lang="en-GB" sz="2400" dirty="0"/>
            </a:p>
            <a:p>
              <a:pPr marL="342900" indent="-342900">
                <a:buFont typeface="Arial" panose="020B0604020202020204" pitchFamily="34" charset="0"/>
                <a:buChar char="•"/>
              </a:pPr>
              <a:r>
                <a:rPr lang="en-GB" sz="2400" dirty="0"/>
                <a:t>What vital items would you add to your flood bag?</a:t>
              </a:r>
            </a:p>
            <a:p>
              <a:endParaRPr lang="en-GB" sz="2400" dirty="0"/>
            </a:p>
            <a:p>
              <a:pPr marL="342900" indent="-342900">
                <a:buFont typeface="Arial" panose="020B0604020202020204" pitchFamily="34" charset="0"/>
                <a:buChar char="•"/>
              </a:pPr>
              <a:r>
                <a:rPr lang="en-GB" sz="2400" dirty="0"/>
                <a:t>Where would you store your flood bag?</a:t>
              </a:r>
            </a:p>
            <a:p>
              <a:endParaRPr lang="en-GB" sz="2400" dirty="0"/>
            </a:p>
          </p:txBody>
        </p:sp>
        <p:sp>
          <p:nvSpPr>
            <p:cNvPr id="5" name="TextBox 4">
              <a:extLst>
                <a:ext uri="{FF2B5EF4-FFF2-40B4-BE49-F238E27FC236}">
                  <a16:creationId xmlns:a16="http://schemas.microsoft.com/office/drawing/2014/main" id="{B462F118-D6B8-44D2-92D9-E249DF59F7DF}"/>
                </a:ext>
              </a:extLst>
            </p:cNvPr>
            <p:cNvSpPr txBox="1"/>
            <p:nvPr/>
          </p:nvSpPr>
          <p:spPr>
            <a:xfrm>
              <a:off x="-1044624" y="5968748"/>
              <a:ext cx="11233247" cy="830997"/>
            </a:xfrm>
            <a:prstGeom prst="rect">
              <a:avLst/>
            </a:prstGeom>
            <a:solidFill>
              <a:srgbClr val="0091A5"/>
            </a:solidFill>
            <a:ln>
              <a:solidFill>
                <a:schemeClr val="accent1"/>
              </a:solidFill>
            </a:ln>
          </p:spPr>
          <p:txBody>
            <a:bodyPr wrap="square" rtlCol="0">
              <a:spAutoFit/>
            </a:bodyPr>
            <a:lstStyle/>
            <a:p>
              <a:r>
                <a:rPr lang="en-GB" sz="2400" dirty="0">
                  <a:solidFill>
                    <a:schemeClr val="bg1"/>
                  </a:solidFill>
                </a:rPr>
                <a:t>Try our </a:t>
              </a:r>
              <a:r>
                <a:rPr lang="en-GB" sz="2400" i="1" dirty="0">
                  <a:solidFill>
                    <a:schemeClr val="bg1"/>
                  </a:solidFill>
                </a:rPr>
                <a:t>How to Prepare for a Flood </a:t>
              </a:r>
              <a:r>
                <a:rPr lang="en-GB" sz="2400" dirty="0">
                  <a:solidFill>
                    <a:schemeClr val="bg1"/>
                  </a:solidFill>
                  <a:hlinkClick r:id="rId2"/>
                </a:rPr>
                <a:t>activity</a:t>
              </a:r>
              <a:r>
                <a:rPr lang="en-GB" sz="2400" dirty="0">
                  <a:solidFill>
                    <a:schemeClr val="bg1"/>
                  </a:solidFill>
                </a:rPr>
                <a:t> to identify items that should be included in a flood kit and explain why.</a:t>
              </a:r>
            </a:p>
          </p:txBody>
        </p:sp>
      </p:grpSp>
      <p:pic>
        <p:nvPicPr>
          <p:cNvPr id="12" name="Picture 11">
            <a:extLst>
              <a:ext uri="{FF2B5EF4-FFF2-40B4-BE49-F238E27FC236}">
                <a16:creationId xmlns:a16="http://schemas.microsoft.com/office/drawing/2014/main" id="{08FA3887-50EE-42C4-9E21-B043D5CEAD06}"/>
              </a:ext>
            </a:extLst>
          </p:cNvPr>
          <p:cNvPicPr>
            <a:picLocks noChangeAspect="1"/>
          </p:cNvPicPr>
          <p:nvPr/>
        </p:nvPicPr>
        <p:blipFill>
          <a:blip r:embed="rId3"/>
          <a:stretch>
            <a:fillRect/>
          </a:stretch>
        </p:blipFill>
        <p:spPr>
          <a:xfrm>
            <a:off x="8411631" y="3261919"/>
            <a:ext cx="1747439" cy="2090394"/>
          </a:xfrm>
          <a:prstGeom prst="rect">
            <a:avLst/>
          </a:prstGeom>
        </p:spPr>
      </p:pic>
      <p:pic>
        <p:nvPicPr>
          <p:cNvPr id="13" name="Picture 12">
            <a:extLst>
              <a:ext uri="{FF2B5EF4-FFF2-40B4-BE49-F238E27FC236}">
                <a16:creationId xmlns:a16="http://schemas.microsoft.com/office/drawing/2014/main" id="{AEBEE8A3-8A41-448D-8717-364138155581}"/>
              </a:ext>
            </a:extLst>
          </p:cNvPr>
          <p:cNvPicPr>
            <a:picLocks noChangeAspect="1"/>
          </p:cNvPicPr>
          <p:nvPr/>
        </p:nvPicPr>
        <p:blipFill>
          <a:blip r:embed="rId4"/>
          <a:stretch>
            <a:fillRect/>
          </a:stretch>
        </p:blipFill>
        <p:spPr>
          <a:xfrm>
            <a:off x="7059586" y="4091065"/>
            <a:ext cx="1449585" cy="1449585"/>
          </a:xfrm>
          <a:prstGeom prst="rect">
            <a:avLst/>
          </a:prstGeom>
        </p:spPr>
      </p:pic>
      <p:pic>
        <p:nvPicPr>
          <p:cNvPr id="1026" name="Picture 2" descr="Free Medical Box vector and picture">
            <a:extLst>
              <a:ext uri="{FF2B5EF4-FFF2-40B4-BE49-F238E27FC236}">
                <a16:creationId xmlns:a16="http://schemas.microsoft.com/office/drawing/2014/main" id="{0AB1168E-6F38-4695-804A-55D4C8A5B1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5512" y="3968274"/>
            <a:ext cx="1598795" cy="159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03DD9F7-A329-465A-9C42-A29B18D05DCC}"/>
              </a:ext>
            </a:extLst>
          </p:cNvPr>
          <p:cNvPicPr>
            <a:picLocks noChangeAspect="1"/>
          </p:cNvPicPr>
          <p:nvPr/>
        </p:nvPicPr>
        <p:blipFill>
          <a:blip r:embed="rId6"/>
          <a:stretch>
            <a:fillRect/>
          </a:stretch>
        </p:blipFill>
        <p:spPr>
          <a:xfrm rot="19498573">
            <a:off x="3345209" y="3937306"/>
            <a:ext cx="749708" cy="1449586"/>
          </a:xfrm>
          <a:prstGeom prst="rect">
            <a:avLst/>
          </a:prstGeom>
        </p:spPr>
      </p:pic>
      <p:pic>
        <p:nvPicPr>
          <p:cNvPr id="15" name="Picture 14">
            <a:extLst>
              <a:ext uri="{FF2B5EF4-FFF2-40B4-BE49-F238E27FC236}">
                <a16:creationId xmlns:a16="http://schemas.microsoft.com/office/drawing/2014/main" id="{F7B93CEF-E387-42D3-97E5-A1EACDE41D74}"/>
              </a:ext>
            </a:extLst>
          </p:cNvPr>
          <p:cNvPicPr>
            <a:picLocks noChangeAspect="1"/>
          </p:cNvPicPr>
          <p:nvPr/>
        </p:nvPicPr>
        <p:blipFill>
          <a:blip r:embed="rId7"/>
          <a:stretch>
            <a:fillRect/>
          </a:stretch>
        </p:blipFill>
        <p:spPr>
          <a:xfrm flipH="1">
            <a:off x="1772615" y="4285352"/>
            <a:ext cx="1317616" cy="1122032"/>
          </a:xfrm>
          <a:prstGeom prst="rect">
            <a:avLst/>
          </a:prstGeom>
        </p:spPr>
      </p:pic>
      <p:pic>
        <p:nvPicPr>
          <p:cNvPr id="16" name="Picture 15">
            <a:extLst>
              <a:ext uri="{FF2B5EF4-FFF2-40B4-BE49-F238E27FC236}">
                <a16:creationId xmlns:a16="http://schemas.microsoft.com/office/drawing/2014/main" id="{ED6C0EB0-E326-45C1-9974-D5108AA0F551}"/>
              </a:ext>
            </a:extLst>
          </p:cNvPr>
          <p:cNvPicPr>
            <a:picLocks noChangeAspect="1"/>
          </p:cNvPicPr>
          <p:nvPr/>
        </p:nvPicPr>
        <p:blipFill>
          <a:blip r:embed="rId8"/>
          <a:stretch>
            <a:fillRect/>
          </a:stretch>
        </p:blipFill>
        <p:spPr>
          <a:xfrm>
            <a:off x="6041073" y="3968274"/>
            <a:ext cx="1598795" cy="1421429"/>
          </a:xfrm>
          <a:prstGeom prst="rect">
            <a:avLst/>
          </a:prstGeom>
        </p:spPr>
      </p:pic>
    </p:spTree>
    <p:extLst>
      <p:ext uri="{BB962C8B-B14F-4D97-AF65-F5344CB8AC3E}">
        <p14:creationId xmlns:p14="http://schemas.microsoft.com/office/powerpoint/2010/main" val="4003483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646331"/>
          </a:xfrm>
        </p:spPr>
        <p:txBody>
          <a:bodyPr/>
          <a:lstStyle/>
          <a:p>
            <a:r>
              <a:rPr lang="en-GB" dirty="0">
                <a:solidFill>
                  <a:schemeClr val="accent1"/>
                </a:solidFill>
              </a:rPr>
              <a:t>Preparing for a flood</a:t>
            </a:r>
          </a:p>
        </p:txBody>
      </p:sp>
      <p:grpSp>
        <p:nvGrpSpPr>
          <p:cNvPr id="9" name="Group 8">
            <a:extLst>
              <a:ext uri="{FF2B5EF4-FFF2-40B4-BE49-F238E27FC236}">
                <a16:creationId xmlns:a16="http://schemas.microsoft.com/office/drawing/2014/main" id="{D1C43D32-DD78-4432-9817-513153EA986B}"/>
              </a:ext>
            </a:extLst>
          </p:cNvPr>
          <p:cNvGrpSpPr/>
          <p:nvPr/>
        </p:nvGrpSpPr>
        <p:grpSpPr>
          <a:xfrm>
            <a:off x="406963" y="1916832"/>
            <a:ext cx="11449677" cy="4224666"/>
            <a:chOff x="-972699" y="3140968"/>
            <a:chExt cx="11449677" cy="2732764"/>
          </a:xfrm>
        </p:grpSpPr>
        <p:sp>
          <p:nvSpPr>
            <p:cNvPr id="6" name="TextBox 5">
              <a:extLst>
                <a:ext uri="{FF2B5EF4-FFF2-40B4-BE49-F238E27FC236}">
                  <a16:creationId xmlns:a16="http://schemas.microsoft.com/office/drawing/2014/main" id="{875BB092-DCCE-471D-92AD-EACED1AA050E}"/>
                </a:ext>
              </a:extLst>
            </p:cNvPr>
            <p:cNvSpPr txBox="1"/>
            <p:nvPr/>
          </p:nvSpPr>
          <p:spPr>
            <a:xfrm>
              <a:off x="-901095" y="3140968"/>
              <a:ext cx="11378073" cy="1254255"/>
            </a:xfrm>
            <a:prstGeom prst="rect">
              <a:avLst/>
            </a:prstGeom>
            <a:noFill/>
          </p:spPr>
          <p:txBody>
            <a:bodyPr wrap="square" rtlCol="0">
              <a:spAutoFit/>
            </a:bodyPr>
            <a:lstStyle/>
            <a:p>
              <a:r>
                <a:rPr lang="en-GB" sz="2400" dirty="0"/>
                <a:t>You have been told that your area is going to flood and you have one hour to evacuate. </a:t>
              </a:r>
            </a:p>
            <a:p>
              <a:endParaRPr lang="en-GB" sz="2400" dirty="0"/>
            </a:p>
            <a:p>
              <a:pPr marL="342900" indent="-342900">
                <a:buFont typeface="Arial" panose="020B0604020202020204" pitchFamily="34" charset="0"/>
                <a:buChar char="•"/>
              </a:pPr>
              <a:r>
                <a:rPr lang="en-GB" sz="2400" dirty="0"/>
                <a:t>What would you do to prepare?  </a:t>
              </a:r>
            </a:p>
            <a:p>
              <a:pPr marL="342900" indent="-342900">
                <a:buFont typeface="Arial" panose="020B0604020202020204" pitchFamily="34" charset="0"/>
                <a:buChar char="•"/>
              </a:pPr>
              <a:r>
                <a:rPr lang="en-GB" sz="2400" dirty="0"/>
                <a:t>How would you prioritise you to do list?</a:t>
              </a:r>
            </a:p>
          </p:txBody>
        </p:sp>
        <p:sp>
          <p:nvSpPr>
            <p:cNvPr id="7" name="Rectangle 6">
              <a:extLst>
                <a:ext uri="{FF2B5EF4-FFF2-40B4-BE49-F238E27FC236}">
                  <a16:creationId xmlns:a16="http://schemas.microsoft.com/office/drawing/2014/main" id="{41CB6DDA-EF26-4A6B-988F-EBAF89005C55}"/>
                </a:ext>
              </a:extLst>
            </p:cNvPr>
            <p:cNvSpPr/>
            <p:nvPr/>
          </p:nvSpPr>
          <p:spPr>
            <a:xfrm>
              <a:off x="-972699" y="5097288"/>
              <a:ext cx="11378073" cy="776444"/>
            </a:xfrm>
            <a:prstGeom prst="rect">
              <a:avLst/>
            </a:prstGeom>
            <a:solidFill>
              <a:srgbClr val="0091A5"/>
            </a:solidFill>
            <a:ln>
              <a:solidFill>
                <a:srgbClr val="0091A5"/>
              </a:solidFill>
            </a:ln>
          </p:spPr>
          <p:txBody>
            <a:bodyPr wrap="square">
              <a:spAutoFit/>
            </a:bodyPr>
            <a:lstStyle/>
            <a:p>
              <a:r>
                <a:rPr lang="en-GB" sz="2400" dirty="0">
                  <a:solidFill>
                    <a:schemeClr val="bg1"/>
                  </a:solidFill>
                </a:rPr>
                <a:t>Check out our </a:t>
              </a:r>
              <a:r>
                <a:rPr lang="en-GB" sz="2400" i="1" dirty="0">
                  <a:solidFill>
                    <a:schemeClr val="bg1"/>
                  </a:solidFill>
                </a:rPr>
                <a:t>Evacuation Plan </a:t>
              </a:r>
              <a:r>
                <a:rPr lang="en-GB" sz="2400" dirty="0">
                  <a:solidFill>
                    <a:schemeClr val="bg1"/>
                  </a:solidFill>
                  <a:hlinkClick r:id="rId2"/>
                </a:rPr>
                <a:t>activity</a:t>
              </a:r>
              <a:r>
                <a:rPr lang="en-GB" sz="2400" dirty="0">
                  <a:solidFill>
                    <a:schemeClr val="bg1"/>
                  </a:solidFill>
                </a:rPr>
                <a:t>, a discussion based activity to consider how to prepare yourself, your home or school, for a flood. Who might you want to contact and what actions could you take to minimise damage?</a:t>
              </a:r>
            </a:p>
          </p:txBody>
        </p:sp>
      </p:grpSp>
      <p:pic>
        <p:nvPicPr>
          <p:cNvPr id="14" name="Picture 13">
            <a:extLst>
              <a:ext uri="{FF2B5EF4-FFF2-40B4-BE49-F238E27FC236}">
                <a16:creationId xmlns:a16="http://schemas.microsoft.com/office/drawing/2014/main" id="{1B7FAD76-A8AE-4E2E-9629-B8A6333376ED}"/>
              </a:ext>
            </a:extLst>
          </p:cNvPr>
          <p:cNvPicPr>
            <a:picLocks noChangeAspect="1"/>
          </p:cNvPicPr>
          <p:nvPr/>
        </p:nvPicPr>
        <p:blipFill>
          <a:blip r:embed="rId3"/>
          <a:stretch>
            <a:fillRect/>
          </a:stretch>
        </p:blipFill>
        <p:spPr>
          <a:xfrm>
            <a:off x="7896200" y="2348880"/>
            <a:ext cx="2160240" cy="2160240"/>
          </a:xfrm>
          <a:prstGeom prst="rect">
            <a:avLst/>
          </a:prstGeom>
        </p:spPr>
      </p:pic>
    </p:spTree>
    <p:extLst>
      <p:ext uri="{BB962C8B-B14F-4D97-AF65-F5344CB8AC3E}">
        <p14:creationId xmlns:p14="http://schemas.microsoft.com/office/powerpoint/2010/main" val="1020670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646331"/>
          </a:xfrm>
        </p:spPr>
        <p:txBody>
          <a:bodyPr/>
          <a:lstStyle/>
          <a:p>
            <a:r>
              <a:rPr lang="en-GB" dirty="0">
                <a:solidFill>
                  <a:schemeClr val="accent1"/>
                </a:solidFill>
              </a:rPr>
              <a:t>Preparing for a flood</a:t>
            </a:r>
          </a:p>
        </p:txBody>
      </p:sp>
      <p:sp>
        <p:nvSpPr>
          <p:cNvPr id="3" name="Content Placeholder 2"/>
          <p:cNvSpPr>
            <a:spLocks noGrp="1"/>
          </p:cNvSpPr>
          <p:nvPr>
            <p:ph idx="1"/>
          </p:nvPr>
        </p:nvSpPr>
        <p:spPr>
          <a:xfrm>
            <a:off x="551384" y="1988841"/>
            <a:ext cx="11089232" cy="2232248"/>
          </a:xfrm>
          <a:solidFill>
            <a:schemeClr val="accent1"/>
          </a:solidFill>
        </p:spPr>
        <p:txBody>
          <a:bodyPr/>
          <a:lstStyle/>
          <a:p>
            <a:r>
              <a:rPr lang="en-GB" sz="1800" dirty="0">
                <a:solidFill>
                  <a:schemeClr val="bg1"/>
                </a:solidFill>
              </a:rPr>
              <a:t> </a:t>
            </a:r>
            <a:r>
              <a:rPr lang="en-GB" dirty="0">
                <a:solidFill>
                  <a:schemeClr val="bg1"/>
                </a:solidFill>
              </a:rPr>
              <a:t>In this YouTube </a:t>
            </a:r>
            <a:r>
              <a:rPr lang="en-GB" dirty="0">
                <a:solidFill>
                  <a:schemeClr val="bg1"/>
                </a:solidFill>
                <a:hlinkClick r:id="rId2"/>
              </a:rPr>
              <a:t>video</a:t>
            </a:r>
            <a:r>
              <a:rPr lang="en-GB" dirty="0">
                <a:solidFill>
                  <a:schemeClr val="bg1"/>
                </a:solidFill>
              </a:rPr>
              <a:t>, Joanne from St Asaph, talks about her experience of flooding in her home and shares her practical tips on what to do if you face flooding.</a:t>
            </a:r>
          </a:p>
          <a:p>
            <a:endParaRPr lang="en-GB" dirty="0">
              <a:solidFill>
                <a:schemeClr val="bg1"/>
              </a:solidFill>
            </a:endParaRPr>
          </a:p>
          <a:p>
            <a:r>
              <a:rPr lang="en-GB" dirty="0">
                <a:solidFill>
                  <a:schemeClr val="bg1"/>
                </a:solidFill>
              </a:rPr>
              <a:t>5.29 minutes</a:t>
            </a:r>
          </a:p>
        </p:txBody>
      </p:sp>
      <p:pic>
        <p:nvPicPr>
          <p:cNvPr id="11" name="Picture 10">
            <a:extLst>
              <a:ext uri="{FF2B5EF4-FFF2-40B4-BE49-F238E27FC236}">
                <a16:creationId xmlns:a16="http://schemas.microsoft.com/office/drawing/2014/main" id="{32FC5FB2-DE95-484A-B70E-8AD23C1E0423}"/>
              </a:ext>
            </a:extLst>
          </p:cNvPr>
          <p:cNvPicPr>
            <a:picLocks noChangeAspect="1"/>
          </p:cNvPicPr>
          <p:nvPr/>
        </p:nvPicPr>
        <p:blipFill>
          <a:blip r:embed="rId3"/>
          <a:stretch>
            <a:fillRect/>
          </a:stretch>
        </p:blipFill>
        <p:spPr>
          <a:xfrm>
            <a:off x="4151784" y="4293096"/>
            <a:ext cx="3475591" cy="2376263"/>
          </a:xfrm>
          <a:prstGeom prst="rect">
            <a:avLst/>
          </a:prstGeom>
          <a:ln w="28575">
            <a:solidFill>
              <a:srgbClr val="0091A5"/>
            </a:solidFill>
          </a:ln>
        </p:spPr>
      </p:pic>
    </p:spTree>
    <p:extLst>
      <p:ext uri="{BB962C8B-B14F-4D97-AF65-F5344CB8AC3E}">
        <p14:creationId xmlns:p14="http://schemas.microsoft.com/office/powerpoint/2010/main" val="2625312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3" y="476252"/>
            <a:ext cx="6581775" cy="646331"/>
          </a:xfrm>
        </p:spPr>
        <p:txBody>
          <a:bodyPr/>
          <a:lstStyle/>
          <a:p>
            <a:r>
              <a:rPr lang="en-GB" dirty="0">
                <a:solidFill>
                  <a:schemeClr val="accent1"/>
                </a:solidFill>
              </a:rPr>
              <a:t>Preparing for a flood</a:t>
            </a:r>
          </a:p>
        </p:txBody>
      </p:sp>
      <p:sp>
        <p:nvSpPr>
          <p:cNvPr id="3" name="Content Placeholder 2"/>
          <p:cNvSpPr>
            <a:spLocks noGrp="1"/>
          </p:cNvSpPr>
          <p:nvPr>
            <p:ph idx="1"/>
          </p:nvPr>
        </p:nvSpPr>
        <p:spPr>
          <a:xfrm>
            <a:off x="695400" y="1916832"/>
            <a:ext cx="10873208" cy="2232248"/>
          </a:xfrm>
          <a:solidFill>
            <a:schemeClr val="accent1"/>
          </a:solidFill>
        </p:spPr>
        <p:txBody>
          <a:bodyPr/>
          <a:lstStyle/>
          <a:p>
            <a:r>
              <a:rPr lang="en-GB" sz="1800" dirty="0">
                <a:solidFill>
                  <a:schemeClr val="bg1"/>
                </a:solidFill>
              </a:rPr>
              <a:t> </a:t>
            </a:r>
            <a:r>
              <a:rPr lang="en-GB" dirty="0">
                <a:solidFill>
                  <a:schemeClr val="bg1"/>
                </a:solidFill>
              </a:rPr>
              <a:t>In this YouTube </a:t>
            </a:r>
            <a:r>
              <a:rPr lang="en-GB" dirty="0">
                <a:solidFill>
                  <a:schemeClr val="bg1"/>
                </a:solidFill>
                <a:hlinkClick r:id="rId2"/>
              </a:rPr>
              <a:t>video</a:t>
            </a:r>
            <a:r>
              <a:rPr lang="en-GB" dirty="0">
                <a:solidFill>
                  <a:schemeClr val="bg1"/>
                </a:solidFill>
              </a:rPr>
              <a:t>, Kathleen from Cardigan, West Wales, who's home was flooded talks about her devastating experience.</a:t>
            </a:r>
          </a:p>
          <a:p>
            <a:endParaRPr lang="en-GB" dirty="0">
              <a:solidFill>
                <a:schemeClr val="bg1"/>
              </a:solidFill>
            </a:endParaRPr>
          </a:p>
          <a:p>
            <a:r>
              <a:rPr lang="en-GB" dirty="0">
                <a:solidFill>
                  <a:schemeClr val="bg1"/>
                </a:solidFill>
              </a:rPr>
              <a:t>3.59 minutes</a:t>
            </a:r>
          </a:p>
        </p:txBody>
      </p:sp>
      <p:pic>
        <p:nvPicPr>
          <p:cNvPr id="4" name="Picture 3">
            <a:extLst>
              <a:ext uri="{FF2B5EF4-FFF2-40B4-BE49-F238E27FC236}">
                <a16:creationId xmlns:a16="http://schemas.microsoft.com/office/drawing/2014/main" id="{A5C1A556-5C3B-4C6B-985A-A4491B2980D5}"/>
              </a:ext>
            </a:extLst>
          </p:cNvPr>
          <p:cNvPicPr>
            <a:picLocks noChangeAspect="1"/>
          </p:cNvPicPr>
          <p:nvPr/>
        </p:nvPicPr>
        <p:blipFill>
          <a:blip r:embed="rId3"/>
          <a:stretch>
            <a:fillRect/>
          </a:stretch>
        </p:blipFill>
        <p:spPr>
          <a:xfrm>
            <a:off x="4079776" y="4293097"/>
            <a:ext cx="3621338" cy="2475191"/>
          </a:xfrm>
          <a:prstGeom prst="rect">
            <a:avLst/>
          </a:prstGeom>
          <a:ln w="28575">
            <a:solidFill>
              <a:srgbClr val="0091A5"/>
            </a:solidFill>
          </a:ln>
        </p:spPr>
      </p:pic>
    </p:spTree>
    <p:extLst>
      <p:ext uri="{BB962C8B-B14F-4D97-AF65-F5344CB8AC3E}">
        <p14:creationId xmlns:p14="http://schemas.microsoft.com/office/powerpoint/2010/main" val="3657075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9D0-57EC-40F5-C981-48C8747FB4E2}"/>
              </a:ext>
            </a:extLst>
          </p:cNvPr>
          <p:cNvSpPr>
            <a:spLocks noGrp="1"/>
          </p:cNvSpPr>
          <p:nvPr>
            <p:ph type="title"/>
          </p:nvPr>
        </p:nvSpPr>
        <p:spPr>
          <a:xfrm>
            <a:off x="1847852" y="476252"/>
            <a:ext cx="6581775" cy="1223963"/>
          </a:xfrm>
        </p:spPr>
        <p:txBody>
          <a:bodyPr anchor="ctr">
            <a:normAutofit/>
          </a:bodyPr>
          <a:lstStyle/>
          <a:p>
            <a:r>
              <a:rPr lang="en-GB" dirty="0">
                <a:solidFill>
                  <a:srgbClr val="0091A5"/>
                </a:solidFill>
              </a:rPr>
              <a:t>Understanding flooding</a:t>
            </a:r>
          </a:p>
        </p:txBody>
      </p:sp>
      <p:sp>
        <p:nvSpPr>
          <p:cNvPr id="8" name="Content Placeholder 2">
            <a:extLst>
              <a:ext uri="{FF2B5EF4-FFF2-40B4-BE49-F238E27FC236}">
                <a16:creationId xmlns:a16="http://schemas.microsoft.com/office/drawing/2014/main" id="{E576F3BB-08D5-BADD-AD31-C6A34C3F4DA4}"/>
              </a:ext>
            </a:extLst>
          </p:cNvPr>
          <p:cNvSpPr>
            <a:spLocks noGrp="1"/>
          </p:cNvSpPr>
          <p:nvPr>
            <p:ph sz="half" idx="1"/>
          </p:nvPr>
        </p:nvSpPr>
        <p:spPr>
          <a:xfrm>
            <a:off x="342702" y="1763536"/>
            <a:ext cx="5753298" cy="4525963"/>
          </a:xfrm>
        </p:spPr>
        <p:txBody>
          <a:bodyPr/>
          <a:lstStyle/>
          <a:p>
            <a:r>
              <a:rPr lang="en-US" sz="2400" b="0" dirty="0">
                <a:solidFill>
                  <a:schemeClr val="tx1"/>
                </a:solidFill>
              </a:rPr>
              <a:t>The natural water balance within a drainage basin is significantly altered as an area becomes more urban.</a:t>
            </a:r>
          </a:p>
          <a:p>
            <a:endParaRPr lang="en-US" sz="2400" b="0" dirty="0">
              <a:solidFill>
                <a:schemeClr val="tx1"/>
              </a:solidFill>
            </a:endParaRPr>
          </a:p>
          <a:p>
            <a:r>
              <a:rPr lang="en-GB" sz="2400" b="0" i="0" dirty="0">
                <a:solidFill>
                  <a:schemeClr val="tx1"/>
                </a:solidFill>
                <a:effectLst/>
                <a:latin typeface="Helvetica Neue"/>
              </a:rPr>
              <a:t>The relationship between inputs (precipitation), stores (soils, rocks, surface, plants) and outputs (evaporation, transpiration, runoff) of a drainage basin system is significantly disrupted by the construction of urban areas which can lead to more river flooding, surface water and flash floods. </a:t>
            </a:r>
            <a:endParaRPr lang="en-US" sz="2400" b="0" dirty="0">
              <a:solidFill>
                <a:schemeClr val="tx1"/>
              </a:solidFill>
            </a:endParaRPr>
          </a:p>
        </p:txBody>
      </p:sp>
      <p:pic>
        <p:nvPicPr>
          <p:cNvPr id="4" name="Picture 3">
            <a:extLst>
              <a:ext uri="{FF2B5EF4-FFF2-40B4-BE49-F238E27FC236}">
                <a16:creationId xmlns:a16="http://schemas.microsoft.com/office/drawing/2014/main" id="{C4022F01-D5AB-5FCF-9140-ABA3184C9B1E}"/>
              </a:ext>
            </a:extLst>
          </p:cNvPr>
          <p:cNvPicPr>
            <a:picLocks noChangeAspect="1"/>
          </p:cNvPicPr>
          <p:nvPr/>
        </p:nvPicPr>
        <p:blipFill>
          <a:blip r:embed="rId2"/>
          <a:stretch>
            <a:fillRect/>
          </a:stretch>
        </p:blipFill>
        <p:spPr>
          <a:xfrm rot="10800000">
            <a:off x="6312024" y="1696548"/>
            <a:ext cx="4618941" cy="5078611"/>
          </a:xfrm>
          <a:prstGeom prst="rect">
            <a:avLst/>
          </a:prstGeom>
          <a:ln w="25400">
            <a:solidFill>
              <a:srgbClr val="0091A5"/>
            </a:solidFill>
          </a:ln>
        </p:spPr>
      </p:pic>
    </p:spTree>
    <p:extLst>
      <p:ext uri="{BB962C8B-B14F-4D97-AF65-F5344CB8AC3E}">
        <p14:creationId xmlns:p14="http://schemas.microsoft.com/office/powerpoint/2010/main" val="1625217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836712"/>
            <a:ext cx="9721080" cy="969495"/>
          </a:xfrm>
        </p:spPr>
        <p:txBody>
          <a:bodyPr/>
          <a:lstStyle/>
          <a:p>
            <a:br>
              <a:rPr lang="en-GB" dirty="0"/>
            </a:br>
            <a:br>
              <a:rPr lang="en-GB" dirty="0"/>
            </a:br>
            <a:br>
              <a:rPr lang="en-GB" dirty="0"/>
            </a:br>
            <a:r>
              <a:rPr lang="en-GB" dirty="0">
                <a:solidFill>
                  <a:schemeClr val="accent1"/>
                </a:solidFill>
              </a:rPr>
              <a:t>How to check for flood risk online</a:t>
            </a:r>
            <a:br>
              <a:rPr lang="en-GB" sz="1800" dirty="0">
                <a:solidFill>
                  <a:schemeClr val="accent1"/>
                </a:solidFill>
              </a:rPr>
            </a:br>
            <a:br>
              <a:rPr lang="en-GB" sz="1800" b="0" dirty="0"/>
            </a:br>
            <a:r>
              <a:rPr lang="en-GB" sz="2400" b="0" dirty="0">
                <a:latin typeface="+mn-lt"/>
              </a:rPr>
              <a:t>Find out if you’re at risk from flooding now or in the next few days by checking the 5 day flood risk. 5 day flood risk outlook explains the risk of flooding over the next 5 days in Wales based on local Authority area</a:t>
            </a:r>
            <a:r>
              <a:rPr lang="en-GB" sz="1800" b="0" dirty="0">
                <a:latin typeface="+mn-lt"/>
              </a:rPr>
              <a:t>.</a:t>
            </a:r>
            <a:br>
              <a:rPr lang="en-GB" sz="1800" b="0" dirty="0"/>
            </a:br>
            <a:br>
              <a:rPr lang="en-GB" dirty="0">
                <a:solidFill>
                  <a:schemeClr val="accent1"/>
                </a:solidFill>
              </a:rPr>
            </a:br>
            <a:r>
              <a:rPr lang="en-GB" sz="1800" dirty="0">
                <a:solidFill>
                  <a:schemeClr val="accent1"/>
                </a:solidFill>
              </a:rPr>
              <a:t> </a:t>
            </a:r>
            <a:endParaRPr lang="en-GB" sz="1800" dirty="0"/>
          </a:p>
        </p:txBody>
      </p:sp>
      <p:pic>
        <p:nvPicPr>
          <p:cNvPr id="19" name="Picture 18">
            <a:extLst>
              <a:ext uri="{FF2B5EF4-FFF2-40B4-BE49-F238E27FC236}">
                <a16:creationId xmlns:a16="http://schemas.microsoft.com/office/drawing/2014/main" id="{BDC5578E-53A0-4691-BEAD-7D43F2BF4EC0}"/>
              </a:ext>
            </a:extLst>
          </p:cNvPr>
          <p:cNvPicPr>
            <a:picLocks noChangeAspect="1"/>
          </p:cNvPicPr>
          <p:nvPr/>
        </p:nvPicPr>
        <p:blipFill>
          <a:blip r:embed="rId3"/>
          <a:stretch>
            <a:fillRect/>
          </a:stretch>
        </p:blipFill>
        <p:spPr>
          <a:xfrm>
            <a:off x="2161917" y="2796786"/>
            <a:ext cx="6514564" cy="3622282"/>
          </a:xfrm>
          <a:prstGeom prst="rect">
            <a:avLst/>
          </a:prstGeom>
          <a:ln w="28575">
            <a:solidFill>
              <a:srgbClr val="0091A5"/>
            </a:solidFill>
          </a:ln>
        </p:spPr>
      </p:pic>
      <p:sp>
        <p:nvSpPr>
          <p:cNvPr id="11" name="TextBox 10">
            <a:extLst>
              <a:ext uri="{FF2B5EF4-FFF2-40B4-BE49-F238E27FC236}">
                <a16:creationId xmlns:a16="http://schemas.microsoft.com/office/drawing/2014/main" id="{3B8BE357-6081-4E8F-88E1-E6D86FA934A6}"/>
              </a:ext>
            </a:extLst>
          </p:cNvPr>
          <p:cNvSpPr txBox="1"/>
          <p:nvPr/>
        </p:nvSpPr>
        <p:spPr>
          <a:xfrm>
            <a:off x="5419199" y="6396268"/>
            <a:ext cx="5112568" cy="369332"/>
          </a:xfrm>
          <a:prstGeom prst="rect">
            <a:avLst/>
          </a:prstGeom>
          <a:solidFill>
            <a:srgbClr val="0091A5"/>
          </a:solidFill>
          <a:ln>
            <a:solidFill>
              <a:srgbClr val="0091A5"/>
            </a:solidFill>
          </a:ln>
        </p:spPr>
        <p:txBody>
          <a:bodyPr wrap="square" rtlCol="0">
            <a:spAutoFit/>
          </a:bodyPr>
          <a:lstStyle/>
          <a:p>
            <a:r>
              <a:rPr lang="en-GB" dirty="0">
                <a:solidFill>
                  <a:schemeClr val="bg1"/>
                </a:solidFill>
              </a:rPr>
              <a:t> </a:t>
            </a:r>
            <a:r>
              <a:rPr lang="en-GB" b="1" dirty="0">
                <a:solidFill>
                  <a:schemeClr val="bg1"/>
                </a:solidFill>
                <a:hlinkClick r:id="rId4">
                  <a:extLst>
                    <a:ext uri="{A12FA001-AC4F-418D-AE19-62706E023703}">
                      <ahyp:hlinkClr xmlns:ahyp="http://schemas.microsoft.com/office/drawing/2018/hyperlinkcolor" val="tx"/>
                    </a:ext>
                  </a:extLst>
                </a:hlinkClick>
              </a:rPr>
              <a:t>www.naturalresources.wales/flooding</a:t>
            </a:r>
            <a:endParaRPr lang="en-GB" b="1" dirty="0">
              <a:solidFill>
                <a:schemeClr val="bg1"/>
              </a:solidFill>
            </a:endParaRPr>
          </a:p>
        </p:txBody>
      </p:sp>
    </p:spTree>
    <p:extLst>
      <p:ext uri="{BB962C8B-B14F-4D97-AF65-F5344CB8AC3E}">
        <p14:creationId xmlns:p14="http://schemas.microsoft.com/office/powerpoint/2010/main" val="2006946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731F-0AF6-43E0-94FE-ED0FC460F14C}"/>
              </a:ext>
            </a:extLst>
          </p:cNvPr>
          <p:cNvSpPr>
            <a:spLocks noGrp="1"/>
          </p:cNvSpPr>
          <p:nvPr>
            <p:ph type="title"/>
          </p:nvPr>
        </p:nvSpPr>
        <p:spPr>
          <a:xfrm>
            <a:off x="1847531" y="583991"/>
            <a:ext cx="6581775" cy="720503"/>
          </a:xfrm>
        </p:spPr>
        <p:txBody>
          <a:bodyPr/>
          <a:lstStyle/>
          <a:p>
            <a:r>
              <a:rPr lang="en-GB" dirty="0">
                <a:solidFill>
                  <a:schemeClr val="accent1"/>
                </a:solidFill>
              </a:rPr>
              <a:t>How to check the flood risk for an area</a:t>
            </a:r>
          </a:p>
        </p:txBody>
      </p:sp>
      <p:sp>
        <p:nvSpPr>
          <p:cNvPr id="3" name="Content Placeholder 2">
            <a:extLst>
              <a:ext uri="{FF2B5EF4-FFF2-40B4-BE49-F238E27FC236}">
                <a16:creationId xmlns:a16="http://schemas.microsoft.com/office/drawing/2014/main" id="{1ED9ABB2-F067-4540-AD1E-AD0FE20C3BDC}"/>
              </a:ext>
            </a:extLst>
          </p:cNvPr>
          <p:cNvSpPr>
            <a:spLocks noGrp="1"/>
          </p:cNvSpPr>
          <p:nvPr>
            <p:ph idx="1"/>
          </p:nvPr>
        </p:nvSpPr>
        <p:spPr>
          <a:xfrm>
            <a:off x="407368" y="1323885"/>
            <a:ext cx="6581775" cy="720502"/>
          </a:xfrm>
          <a:noFill/>
        </p:spPr>
        <p:txBody>
          <a:bodyPr anchor="ctr"/>
          <a:lstStyle/>
          <a:p>
            <a:r>
              <a:rPr lang="en-GB" sz="1800" dirty="0">
                <a:solidFill>
                  <a:schemeClr val="tx1"/>
                </a:solidFill>
              </a:rPr>
              <a:t> </a:t>
            </a:r>
          </a:p>
          <a:p>
            <a:r>
              <a:rPr lang="en-GB" sz="1800" dirty="0">
                <a:solidFill>
                  <a:schemeClr val="tx1"/>
                </a:solidFill>
              </a:rPr>
              <a:t> </a:t>
            </a:r>
            <a:r>
              <a:rPr lang="en-GB" b="0" dirty="0">
                <a:solidFill>
                  <a:schemeClr val="tx1"/>
                </a:solidFill>
              </a:rPr>
              <a:t>View your flood risk by entering your </a:t>
            </a:r>
            <a:r>
              <a:rPr lang="en-GB" dirty="0">
                <a:solidFill>
                  <a:schemeClr val="tx1"/>
                </a:solidFill>
                <a:hlinkClick r:id="rId2">
                  <a:extLst>
                    <a:ext uri="{A12FA001-AC4F-418D-AE19-62706E023703}">
                      <ahyp:hlinkClr xmlns:ahyp="http://schemas.microsoft.com/office/drawing/2018/hyperlinkcolor" val="tx"/>
                    </a:ext>
                  </a:extLst>
                </a:hlinkClick>
              </a:rPr>
              <a:t>postcode</a:t>
            </a:r>
            <a:r>
              <a:rPr lang="en-GB" dirty="0">
                <a:solidFill>
                  <a:schemeClr val="tx1"/>
                </a:solidFill>
                <a:hlinkClick r:id="rId3">
                  <a:extLst>
                    <a:ext uri="{A12FA001-AC4F-418D-AE19-62706E023703}">
                      <ahyp:hlinkClr xmlns:ahyp="http://schemas.microsoft.com/office/drawing/2018/hyperlinkcolor" val="tx"/>
                    </a:ext>
                  </a:extLst>
                </a:hlinkClick>
              </a:rPr>
              <a:t> </a:t>
            </a:r>
            <a:r>
              <a:rPr lang="en-GB" dirty="0">
                <a:solidFill>
                  <a:schemeClr val="tx1"/>
                </a:solidFill>
              </a:rPr>
              <a:t> </a:t>
            </a:r>
          </a:p>
        </p:txBody>
      </p:sp>
      <p:pic>
        <p:nvPicPr>
          <p:cNvPr id="6" name="Picture 5">
            <a:extLst>
              <a:ext uri="{FF2B5EF4-FFF2-40B4-BE49-F238E27FC236}">
                <a16:creationId xmlns:a16="http://schemas.microsoft.com/office/drawing/2014/main" id="{EA3A84AD-60EC-4253-894E-B3D4F8BC047E}"/>
              </a:ext>
            </a:extLst>
          </p:cNvPr>
          <p:cNvPicPr>
            <a:picLocks noChangeAspect="1"/>
          </p:cNvPicPr>
          <p:nvPr/>
        </p:nvPicPr>
        <p:blipFill>
          <a:blip r:embed="rId4"/>
          <a:stretch>
            <a:fillRect/>
          </a:stretch>
        </p:blipFill>
        <p:spPr>
          <a:xfrm>
            <a:off x="619132" y="2270483"/>
            <a:ext cx="6370011" cy="4391447"/>
          </a:xfrm>
          <a:prstGeom prst="rect">
            <a:avLst/>
          </a:prstGeom>
        </p:spPr>
      </p:pic>
      <p:pic>
        <p:nvPicPr>
          <p:cNvPr id="4" name="Picture 3">
            <a:extLst>
              <a:ext uri="{FF2B5EF4-FFF2-40B4-BE49-F238E27FC236}">
                <a16:creationId xmlns:a16="http://schemas.microsoft.com/office/drawing/2014/main" id="{F382BC64-4D72-4AB8-86ED-3D0F27D056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92144" y="3179218"/>
            <a:ext cx="3097340" cy="2573976"/>
          </a:xfrm>
          <a:prstGeom prst="rect">
            <a:avLst/>
          </a:prstGeom>
          <a:ln w="28575">
            <a:solidFill>
              <a:srgbClr val="0091A5"/>
            </a:solidFill>
          </a:ln>
        </p:spPr>
      </p:pic>
    </p:spTree>
    <p:extLst>
      <p:ext uri="{BB962C8B-B14F-4D97-AF65-F5344CB8AC3E}">
        <p14:creationId xmlns:p14="http://schemas.microsoft.com/office/powerpoint/2010/main" val="1574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607823"/>
            <a:ext cx="6581775" cy="949137"/>
          </a:xfrm>
        </p:spPr>
        <p:txBody>
          <a:bodyPr/>
          <a:lstStyle/>
          <a:p>
            <a:br>
              <a:rPr lang="en-GB" dirty="0"/>
            </a:br>
            <a:br>
              <a:rPr lang="en-GB" dirty="0"/>
            </a:br>
            <a:r>
              <a:rPr lang="en-GB" dirty="0">
                <a:solidFill>
                  <a:schemeClr val="accent1"/>
                </a:solidFill>
              </a:rPr>
              <a:t>How to check for flood risk online</a:t>
            </a:r>
            <a:br>
              <a:rPr lang="en-GB" dirty="0"/>
            </a:br>
            <a:br>
              <a:rPr lang="en-GB" dirty="0"/>
            </a:br>
            <a:r>
              <a:rPr lang="en-GB" sz="2400" b="0" dirty="0"/>
              <a:t>Find out about  river or coastal flooding risk now or in the next few days.  </a:t>
            </a:r>
            <a:r>
              <a:rPr lang="en-GB" sz="2400" dirty="0">
                <a:solidFill>
                  <a:schemeClr val="accent1"/>
                </a:solidFill>
              </a:rPr>
              <a:t> </a:t>
            </a:r>
            <a:endParaRPr lang="en-GB" sz="2400" dirty="0"/>
          </a:p>
        </p:txBody>
      </p:sp>
      <p:pic>
        <p:nvPicPr>
          <p:cNvPr id="3" name="Picture 2">
            <a:extLst>
              <a:ext uri="{FF2B5EF4-FFF2-40B4-BE49-F238E27FC236}">
                <a16:creationId xmlns:a16="http://schemas.microsoft.com/office/drawing/2014/main" id="{B6FFC1C6-7480-4010-8498-E512EA73D3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520" y="2852936"/>
            <a:ext cx="6757502" cy="3644794"/>
          </a:xfrm>
          <a:prstGeom prst="rect">
            <a:avLst/>
          </a:prstGeom>
          <a:solidFill>
            <a:schemeClr val="accent1"/>
          </a:solidFill>
          <a:ln>
            <a:solidFill>
              <a:schemeClr val="accent1"/>
            </a:solidFill>
          </a:ln>
        </p:spPr>
      </p:pic>
      <p:grpSp>
        <p:nvGrpSpPr>
          <p:cNvPr id="9" name="Group 8">
            <a:extLst>
              <a:ext uri="{FF2B5EF4-FFF2-40B4-BE49-F238E27FC236}">
                <a16:creationId xmlns:a16="http://schemas.microsoft.com/office/drawing/2014/main" id="{450A97CA-DB05-4EA7-A0D6-ADAF727D7DAA}"/>
              </a:ext>
            </a:extLst>
          </p:cNvPr>
          <p:cNvGrpSpPr/>
          <p:nvPr/>
        </p:nvGrpSpPr>
        <p:grpSpPr>
          <a:xfrm>
            <a:off x="4799856" y="3030293"/>
            <a:ext cx="6277946" cy="3467437"/>
            <a:chOff x="-4903708" y="4853527"/>
            <a:chExt cx="7513425" cy="3464192"/>
          </a:xfrm>
        </p:grpSpPr>
        <p:grpSp>
          <p:nvGrpSpPr>
            <p:cNvPr id="6" name="Group 5">
              <a:extLst>
                <a:ext uri="{FF2B5EF4-FFF2-40B4-BE49-F238E27FC236}">
                  <a16:creationId xmlns:a16="http://schemas.microsoft.com/office/drawing/2014/main" id="{033AF9EA-9BCD-4538-9FAC-ACF3C4F74A1B}"/>
                </a:ext>
              </a:extLst>
            </p:cNvPr>
            <p:cNvGrpSpPr/>
            <p:nvPr/>
          </p:nvGrpSpPr>
          <p:grpSpPr>
            <a:xfrm>
              <a:off x="-1047519" y="4853527"/>
              <a:ext cx="3657236" cy="3464192"/>
              <a:chOff x="-1047519" y="4853527"/>
              <a:chExt cx="3657236" cy="3464192"/>
            </a:xfrm>
          </p:grpSpPr>
          <p:pic>
            <p:nvPicPr>
              <p:cNvPr id="4" name="Picture 3">
                <a:extLst>
                  <a:ext uri="{FF2B5EF4-FFF2-40B4-BE49-F238E27FC236}">
                    <a16:creationId xmlns:a16="http://schemas.microsoft.com/office/drawing/2014/main" id="{AB1D6102-A16F-41B5-AC6C-FEB3CBA16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7519" y="4853527"/>
                <a:ext cx="3657236" cy="1716981"/>
              </a:xfrm>
              <a:prstGeom prst="rect">
                <a:avLst/>
              </a:prstGeom>
              <a:ln w="28575">
                <a:solidFill>
                  <a:srgbClr val="0091A5"/>
                </a:solidFill>
              </a:ln>
            </p:spPr>
          </p:pic>
          <p:sp>
            <p:nvSpPr>
              <p:cNvPr id="5" name="TextBox 4">
                <a:extLst>
                  <a:ext uri="{FF2B5EF4-FFF2-40B4-BE49-F238E27FC236}">
                    <a16:creationId xmlns:a16="http://schemas.microsoft.com/office/drawing/2014/main" id="{382D8886-69E2-4460-B2FC-0A585ADE5174}"/>
                  </a:ext>
                </a:extLst>
              </p:cNvPr>
              <p:cNvSpPr txBox="1"/>
              <p:nvPr/>
            </p:nvSpPr>
            <p:spPr>
              <a:xfrm>
                <a:off x="510006" y="6749528"/>
                <a:ext cx="1573258" cy="1568191"/>
              </a:xfrm>
              <a:prstGeom prst="rect">
                <a:avLst/>
              </a:prstGeom>
              <a:solidFill>
                <a:srgbClr val="0091A5"/>
              </a:solidFill>
              <a:ln>
                <a:solidFill>
                  <a:srgbClr val="0091A5"/>
                </a:solidFill>
              </a:ln>
            </p:spPr>
            <p:txBody>
              <a:bodyPr wrap="square" rtlCol="0">
                <a:spAutoFit/>
              </a:bodyPr>
              <a:lstStyle/>
              <a:p>
                <a:r>
                  <a:rPr lang="en-GB" sz="1600" dirty="0">
                    <a:solidFill>
                      <a:schemeClr val="bg1"/>
                    </a:solidFill>
                  </a:rPr>
                  <a:t>Click on the map to check for  warnings and alerts in your area.</a:t>
                </a:r>
              </a:p>
            </p:txBody>
          </p:sp>
        </p:grpSp>
        <p:cxnSp>
          <p:nvCxnSpPr>
            <p:cNvPr id="8" name="Straight Arrow Connector 7">
              <a:extLst>
                <a:ext uri="{FF2B5EF4-FFF2-40B4-BE49-F238E27FC236}">
                  <a16:creationId xmlns:a16="http://schemas.microsoft.com/office/drawing/2014/main" id="{3CDD5493-2564-4489-83A3-B482A0E941FB}"/>
                </a:ext>
              </a:extLst>
            </p:cNvPr>
            <p:cNvCxnSpPr>
              <a:cxnSpLocks/>
              <a:stCxn id="5" idx="1"/>
            </p:cNvCxnSpPr>
            <p:nvPr/>
          </p:nvCxnSpPr>
          <p:spPr>
            <a:xfrm flipH="1">
              <a:off x="-4903708" y="7533623"/>
              <a:ext cx="5413715" cy="3316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0325C32-3FB3-4F3C-9969-E647573C3093}"/>
              </a:ext>
            </a:extLst>
          </p:cNvPr>
          <p:cNvSpPr txBox="1"/>
          <p:nvPr/>
        </p:nvSpPr>
        <p:spPr>
          <a:xfrm>
            <a:off x="5249035" y="2198824"/>
            <a:ext cx="5112568" cy="369332"/>
          </a:xfrm>
          <a:prstGeom prst="rect">
            <a:avLst/>
          </a:prstGeom>
          <a:solidFill>
            <a:srgbClr val="0091A5"/>
          </a:solidFill>
          <a:ln>
            <a:solidFill>
              <a:srgbClr val="0091A5"/>
            </a:solidFill>
          </a:ln>
        </p:spPr>
        <p:txBody>
          <a:bodyPr wrap="square" rtlCol="0">
            <a:spAutoFit/>
          </a:bodyPr>
          <a:lstStyle/>
          <a:p>
            <a:r>
              <a:rPr lang="en-GB" dirty="0">
                <a:solidFill>
                  <a:schemeClr val="bg1"/>
                </a:solidFill>
              </a:rPr>
              <a:t> </a:t>
            </a:r>
            <a:r>
              <a:rPr lang="en-GB" b="1" dirty="0">
                <a:solidFill>
                  <a:schemeClr val="bg1"/>
                </a:solidFill>
                <a:hlinkClick r:id="rId5">
                  <a:extLst>
                    <a:ext uri="{A12FA001-AC4F-418D-AE19-62706E023703}">
                      <ahyp:hlinkClr xmlns:ahyp="http://schemas.microsoft.com/office/drawing/2018/hyperlinkcolor" val="tx"/>
                    </a:ext>
                  </a:extLst>
                </a:hlinkClick>
              </a:rPr>
              <a:t>www.naturalresources.wales/flooding</a:t>
            </a:r>
            <a:endParaRPr lang="en-GB" b="1" dirty="0">
              <a:solidFill>
                <a:schemeClr val="bg1"/>
              </a:solidFill>
            </a:endParaRPr>
          </a:p>
        </p:txBody>
      </p:sp>
    </p:spTree>
    <p:extLst>
      <p:ext uri="{BB962C8B-B14F-4D97-AF65-F5344CB8AC3E}">
        <p14:creationId xmlns:p14="http://schemas.microsoft.com/office/powerpoint/2010/main" val="36006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731F-0AF6-43E0-94FE-ED0FC460F14C}"/>
              </a:ext>
            </a:extLst>
          </p:cNvPr>
          <p:cNvSpPr>
            <a:spLocks noGrp="1"/>
          </p:cNvSpPr>
          <p:nvPr>
            <p:ph type="title"/>
          </p:nvPr>
        </p:nvSpPr>
        <p:spPr>
          <a:xfrm>
            <a:off x="407368" y="587886"/>
            <a:ext cx="6581775" cy="720503"/>
          </a:xfrm>
        </p:spPr>
        <p:txBody>
          <a:bodyPr/>
          <a:lstStyle/>
          <a:p>
            <a:r>
              <a:rPr lang="en-GB" dirty="0">
                <a:solidFill>
                  <a:schemeClr val="accent1"/>
                </a:solidFill>
              </a:rPr>
              <a:t>How to check for flood risk online</a:t>
            </a:r>
          </a:p>
        </p:txBody>
      </p:sp>
      <p:pic>
        <p:nvPicPr>
          <p:cNvPr id="7" name="Picture 6">
            <a:extLst>
              <a:ext uri="{FF2B5EF4-FFF2-40B4-BE49-F238E27FC236}">
                <a16:creationId xmlns:a16="http://schemas.microsoft.com/office/drawing/2014/main" id="{DBFD6CF0-EC92-4176-8F49-38418F526DE0}"/>
              </a:ext>
            </a:extLst>
          </p:cNvPr>
          <p:cNvPicPr>
            <a:picLocks noChangeAspect="1"/>
          </p:cNvPicPr>
          <p:nvPr/>
        </p:nvPicPr>
        <p:blipFill>
          <a:blip r:embed="rId2"/>
          <a:stretch>
            <a:fillRect/>
          </a:stretch>
        </p:blipFill>
        <p:spPr>
          <a:xfrm>
            <a:off x="575705" y="2704109"/>
            <a:ext cx="8086389" cy="3762878"/>
          </a:xfrm>
          <a:prstGeom prst="rect">
            <a:avLst/>
          </a:prstGeom>
        </p:spPr>
      </p:pic>
      <p:pic>
        <p:nvPicPr>
          <p:cNvPr id="4" name="Picture 3">
            <a:extLst>
              <a:ext uri="{FF2B5EF4-FFF2-40B4-BE49-F238E27FC236}">
                <a16:creationId xmlns:a16="http://schemas.microsoft.com/office/drawing/2014/main" id="{F382BC64-4D72-4AB8-86ED-3D0F27D056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76320" y="3140968"/>
            <a:ext cx="2893242" cy="1728192"/>
          </a:xfrm>
          <a:prstGeom prst="rect">
            <a:avLst/>
          </a:prstGeom>
          <a:ln w="28575">
            <a:solidFill>
              <a:srgbClr val="0091A5"/>
            </a:solidFill>
          </a:ln>
        </p:spPr>
      </p:pic>
      <p:sp>
        <p:nvSpPr>
          <p:cNvPr id="10" name="TextBox 9">
            <a:extLst>
              <a:ext uri="{FF2B5EF4-FFF2-40B4-BE49-F238E27FC236}">
                <a16:creationId xmlns:a16="http://schemas.microsoft.com/office/drawing/2014/main" id="{64A6A036-75AF-49B4-A772-2C55582D9C4B}"/>
              </a:ext>
            </a:extLst>
          </p:cNvPr>
          <p:cNvSpPr txBox="1"/>
          <p:nvPr/>
        </p:nvSpPr>
        <p:spPr>
          <a:xfrm>
            <a:off x="575705" y="2145675"/>
            <a:ext cx="5112568" cy="369332"/>
          </a:xfrm>
          <a:prstGeom prst="rect">
            <a:avLst/>
          </a:prstGeom>
          <a:solidFill>
            <a:srgbClr val="0091A5"/>
          </a:solidFill>
          <a:ln>
            <a:solidFill>
              <a:srgbClr val="0091A5"/>
            </a:solidFill>
          </a:ln>
        </p:spPr>
        <p:txBody>
          <a:bodyPr wrap="square" rtlCol="0">
            <a:spAutoFit/>
          </a:bodyPr>
          <a:lstStyle/>
          <a:p>
            <a:r>
              <a:rPr lang="en-GB" dirty="0">
                <a:solidFill>
                  <a:schemeClr val="bg1"/>
                </a:solidFill>
              </a:rPr>
              <a:t> </a:t>
            </a:r>
            <a:r>
              <a:rPr lang="en-GB" b="1" dirty="0">
                <a:solidFill>
                  <a:schemeClr val="bg1"/>
                </a:solidFill>
                <a:hlinkClick r:id="rId4">
                  <a:extLst>
                    <a:ext uri="{A12FA001-AC4F-418D-AE19-62706E023703}">
                      <ahyp:hlinkClr xmlns:ahyp="http://schemas.microsoft.com/office/drawing/2018/hyperlinkcolor" val="tx"/>
                    </a:ext>
                  </a:extLst>
                </a:hlinkClick>
              </a:rPr>
              <a:t>www.naturalresources.wales/flooding</a:t>
            </a:r>
            <a:endParaRPr lang="en-GB" b="1" dirty="0">
              <a:solidFill>
                <a:schemeClr val="bg1"/>
              </a:solidFill>
            </a:endParaRPr>
          </a:p>
        </p:txBody>
      </p:sp>
      <p:sp>
        <p:nvSpPr>
          <p:cNvPr id="12" name="TextBox 11">
            <a:extLst>
              <a:ext uri="{FF2B5EF4-FFF2-40B4-BE49-F238E27FC236}">
                <a16:creationId xmlns:a16="http://schemas.microsoft.com/office/drawing/2014/main" id="{CF18F737-6BC0-49DE-9C86-FCBC8F153122}"/>
              </a:ext>
            </a:extLst>
          </p:cNvPr>
          <p:cNvSpPr txBox="1"/>
          <p:nvPr/>
        </p:nvSpPr>
        <p:spPr>
          <a:xfrm>
            <a:off x="407368" y="1405158"/>
            <a:ext cx="5986305" cy="461665"/>
          </a:xfrm>
          <a:prstGeom prst="rect">
            <a:avLst/>
          </a:prstGeom>
          <a:noFill/>
        </p:spPr>
        <p:txBody>
          <a:bodyPr wrap="square">
            <a:spAutoFit/>
          </a:bodyPr>
          <a:lstStyle/>
          <a:p>
            <a:r>
              <a:rPr lang="en-GB" sz="2400" dirty="0"/>
              <a:t>Keep a check on your local river levels.  </a:t>
            </a:r>
          </a:p>
        </p:txBody>
      </p:sp>
    </p:spTree>
    <p:extLst>
      <p:ext uri="{BB962C8B-B14F-4D97-AF65-F5344CB8AC3E}">
        <p14:creationId xmlns:p14="http://schemas.microsoft.com/office/powerpoint/2010/main" val="6532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1797043"/>
            <a:ext cx="10009112" cy="1021987"/>
          </a:xfrm>
        </p:spPr>
        <p:txBody>
          <a:bodyPr/>
          <a:lstStyle/>
          <a:p>
            <a:r>
              <a:rPr lang="en-GB" sz="2400" b="0" dirty="0">
                <a:latin typeface="+mn-lt"/>
              </a:rPr>
              <a:t>Flood Warnings and Alerts shows a live map of all flood warnings and alerts in force in Wales. You can zoom into areas to find out more detail on the alert or warning and link to advice to prepare for flooding.</a:t>
            </a:r>
          </a:p>
        </p:txBody>
      </p:sp>
      <p:pic>
        <p:nvPicPr>
          <p:cNvPr id="19" name="Picture 18">
            <a:extLst>
              <a:ext uri="{FF2B5EF4-FFF2-40B4-BE49-F238E27FC236}">
                <a16:creationId xmlns:a16="http://schemas.microsoft.com/office/drawing/2014/main" id="{BDC5578E-53A0-4691-BEAD-7D43F2BF4E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03034" y="3217125"/>
            <a:ext cx="5064966" cy="2606424"/>
          </a:xfrm>
          <a:prstGeom prst="rect">
            <a:avLst/>
          </a:prstGeom>
        </p:spPr>
      </p:pic>
      <p:sp>
        <p:nvSpPr>
          <p:cNvPr id="11" name="TextBox 10">
            <a:extLst>
              <a:ext uri="{FF2B5EF4-FFF2-40B4-BE49-F238E27FC236}">
                <a16:creationId xmlns:a16="http://schemas.microsoft.com/office/drawing/2014/main" id="{3B8BE357-6081-4E8F-88E1-E6D86FA934A6}"/>
              </a:ext>
            </a:extLst>
          </p:cNvPr>
          <p:cNvSpPr txBox="1"/>
          <p:nvPr/>
        </p:nvSpPr>
        <p:spPr>
          <a:xfrm>
            <a:off x="5603034" y="6135516"/>
            <a:ext cx="5112568" cy="369332"/>
          </a:xfrm>
          <a:prstGeom prst="rect">
            <a:avLst/>
          </a:prstGeom>
          <a:solidFill>
            <a:srgbClr val="0091A5"/>
          </a:solidFill>
          <a:ln>
            <a:solidFill>
              <a:srgbClr val="0091A5"/>
            </a:solidFill>
          </a:ln>
        </p:spPr>
        <p:txBody>
          <a:bodyPr wrap="square" rtlCol="0">
            <a:spAutoFit/>
          </a:bodyPr>
          <a:lstStyle/>
          <a:p>
            <a:r>
              <a:rPr lang="en-GB" dirty="0">
                <a:solidFill>
                  <a:schemeClr val="bg1"/>
                </a:solidFill>
              </a:rPr>
              <a:t> </a:t>
            </a:r>
            <a:r>
              <a:rPr lang="en-GB" b="1" dirty="0">
                <a:solidFill>
                  <a:schemeClr val="bg1"/>
                </a:solidFill>
                <a:hlinkClick r:id="rId4">
                  <a:extLst>
                    <a:ext uri="{A12FA001-AC4F-418D-AE19-62706E023703}">
                      <ahyp:hlinkClr xmlns:ahyp="http://schemas.microsoft.com/office/drawing/2018/hyperlinkcolor" val="tx"/>
                    </a:ext>
                  </a:extLst>
                </a:hlinkClick>
              </a:rPr>
              <a:t>www.naturalresources.wales/flooding</a:t>
            </a:r>
            <a:endParaRPr lang="en-GB" b="1" dirty="0">
              <a:solidFill>
                <a:schemeClr val="bg1"/>
              </a:solidFill>
            </a:endParaRPr>
          </a:p>
        </p:txBody>
      </p:sp>
      <p:sp>
        <p:nvSpPr>
          <p:cNvPr id="6" name="TextBox 5">
            <a:extLst>
              <a:ext uri="{FF2B5EF4-FFF2-40B4-BE49-F238E27FC236}">
                <a16:creationId xmlns:a16="http://schemas.microsoft.com/office/drawing/2014/main" id="{3A19598E-02DD-4C71-A48E-503923DE534B}"/>
              </a:ext>
            </a:extLst>
          </p:cNvPr>
          <p:cNvSpPr txBox="1"/>
          <p:nvPr/>
        </p:nvSpPr>
        <p:spPr>
          <a:xfrm>
            <a:off x="407368" y="431674"/>
            <a:ext cx="6840760" cy="1077218"/>
          </a:xfrm>
          <a:prstGeom prst="rect">
            <a:avLst/>
          </a:prstGeom>
          <a:noFill/>
        </p:spPr>
        <p:txBody>
          <a:bodyPr wrap="square">
            <a:spAutoFit/>
          </a:bodyPr>
          <a:lstStyle/>
          <a:p>
            <a:r>
              <a:rPr lang="en-GB" sz="3200" b="1" dirty="0">
                <a:solidFill>
                  <a:srgbClr val="0091A5"/>
                </a:solidFill>
              </a:rPr>
              <a:t>How to check for flood warnings online</a:t>
            </a:r>
          </a:p>
        </p:txBody>
      </p:sp>
      <p:pic>
        <p:nvPicPr>
          <p:cNvPr id="5" name="Picture 4">
            <a:extLst>
              <a:ext uri="{FF2B5EF4-FFF2-40B4-BE49-F238E27FC236}">
                <a16:creationId xmlns:a16="http://schemas.microsoft.com/office/drawing/2014/main" id="{56CE4236-F4BE-4486-9C89-007AA32F857A}"/>
              </a:ext>
            </a:extLst>
          </p:cNvPr>
          <p:cNvPicPr>
            <a:picLocks noChangeAspect="1"/>
          </p:cNvPicPr>
          <p:nvPr/>
        </p:nvPicPr>
        <p:blipFill>
          <a:blip r:embed="rId5"/>
          <a:stretch>
            <a:fillRect/>
          </a:stretch>
        </p:blipFill>
        <p:spPr>
          <a:xfrm>
            <a:off x="1321965" y="3573016"/>
            <a:ext cx="3591448" cy="3012182"/>
          </a:xfrm>
          <a:prstGeom prst="rect">
            <a:avLst/>
          </a:prstGeom>
        </p:spPr>
      </p:pic>
      <p:cxnSp>
        <p:nvCxnSpPr>
          <p:cNvPr id="8" name="Straight Arrow Connector 7">
            <a:extLst>
              <a:ext uri="{FF2B5EF4-FFF2-40B4-BE49-F238E27FC236}">
                <a16:creationId xmlns:a16="http://schemas.microsoft.com/office/drawing/2014/main" id="{134FFD5D-0D79-428F-8E55-772C14672DB2}"/>
              </a:ext>
            </a:extLst>
          </p:cNvPr>
          <p:cNvCxnSpPr>
            <a:cxnSpLocks/>
          </p:cNvCxnSpPr>
          <p:nvPr/>
        </p:nvCxnSpPr>
        <p:spPr>
          <a:xfrm flipV="1">
            <a:off x="3647728" y="3492666"/>
            <a:ext cx="2592288" cy="233088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966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A188-86EC-4024-A090-07F214F44FA1}"/>
              </a:ext>
            </a:extLst>
          </p:cNvPr>
          <p:cNvSpPr>
            <a:spLocks noGrp="1"/>
          </p:cNvSpPr>
          <p:nvPr>
            <p:ph type="title"/>
          </p:nvPr>
        </p:nvSpPr>
        <p:spPr/>
        <p:txBody>
          <a:bodyPr/>
          <a:lstStyle/>
          <a:p>
            <a:r>
              <a:rPr lang="en-GB" dirty="0">
                <a:solidFill>
                  <a:schemeClr val="accent1"/>
                </a:solidFill>
              </a:rPr>
              <a:t>Impacts and aftermath of flooding</a:t>
            </a:r>
          </a:p>
        </p:txBody>
      </p:sp>
      <p:sp>
        <p:nvSpPr>
          <p:cNvPr id="3" name="Content Placeholder 2">
            <a:extLst>
              <a:ext uri="{FF2B5EF4-FFF2-40B4-BE49-F238E27FC236}">
                <a16:creationId xmlns:a16="http://schemas.microsoft.com/office/drawing/2014/main" id="{F0534AC1-C055-43EE-8D7C-F07D85C6BA60}"/>
              </a:ext>
            </a:extLst>
          </p:cNvPr>
          <p:cNvSpPr>
            <a:spLocks noGrp="1"/>
          </p:cNvSpPr>
          <p:nvPr>
            <p:ph idx="1"/>
          </p:nvPr>
        </p:nvSpPr>
        <p:spPr>
          <a:xfrm>
            <a:off x="431802" y="1916832"/>
            <a:ext cx="9912348" cy="864096"/>
          </a:xfrm>
        </p:spPr>
        <p:txBody>
          <a:bodyPr/>
          <a:lstStyle/>
          <a:p>
            <a:r>
              <a:rPr lang="en-GB" b="0" dirty="0">
                <a:solidFill>
                  <a:schemeClr val="tx1"/>
                </a:solidFill>
              </a:rPr>
              <a:t>For the area affected, flooding can have both short and long term effects.</a:t>
            </a:r>
          </a:p>
        </p:txBody>
      </p:sp>
      <p:sp>
        <p:nvSpPr>
          <p:cNvPr id="6" name="TextBox 5">
            <a:extLst>
              <a:ext uri="{FF2B5EF4-FFF2-40B4-BE49-F238E27FC236}">
                <a16:creationId xmlns:a16="http://schemas.microsoft.com/office/drawing/2014/main" id="{23EAA223-AF4C-4903-BC94-DF3EB032729D}"/>
              </a:ext>
            </a:extLst>
          </p:cNvPr>
          <p:cNvSpPr txBox="1"/>
          <p:nvPr/>
        </p:nvSpPr>
        <p:spPr>
          <a:xfrm>
            <a:off x="1818931" y="3013502"/>
            <a:ext cx="8496300" cy="830997"/>
          </a:xfrm>
          <a:prstGeom prst="rect">
            <a:avLst/>
          </a:prstGeom>
          <a:solidFill>
            <a:srgbClr val="0091A5"/>
          </a:solidFill>
          <a:ln>
            <a:solidFill>
              <a:srgbClr val="0091A5"/>
            </a:solidFill>
          </a:ln>
        </p:spPr>
        <p:txBody>
          <a:bodyPr wrap="square" rtlCol="0">
            <a:spAutoFit/>
          </a:bodyPr>
          <a:lstStyle/>
          <a:p>
            <a:r>
              <a:rPr lang="en-GB" sz="2400" dirty="0">
                <a:solidFill>
                  <a:schemeClr val="bg1"/>
                </a:solidFill>
              </a:rPr>
              <a:t>Consider the effects of flooding and possible solutions using our </a:t>
            </a:r>
            <a:r>
              <a:rPr lang="en-GB" sz="2400" i="1" dirty="0">
                <a:solidFill>
                  <a:schemeClr val="bg1"/>
                </a:solidFill>
              </a:rPr>
              <a:t>Impacts of Flooding </a:t>
            </a:r>
            <a:r>
              <a:rPr lang="en-GB" sz="2400" dirty="0">
                <a:solidFill>
                  <a:schemeClr val="bg1"/>
                </a:solidFill>
                <a:hlinkClick r:id="rId2"/>
              </a:rPr>
              <a:t>activity plan</a:t>
            </a:r>
            <a:r>
              <a:rPr lang="en-GB" sz="2400" dirty="0">
                <a:solidFill>
                  <a:schemeClr val="bg1"/>
                </a:solidFill>
              </a:rPr>
              <a:t>.</a:t>
            </a:r>
          </a:p>
        </p:txBody>
      </p:sp>
      <p:sp>
        <p:nvSpPr>
          <p:cNvPr id="7" name="TextBox 6">
            <a:extLst>
              <a:ext uri="{FF2B5EF4-FFF2-40B4-BE49-F238E27FC236}">
                <a16:creationId xmlns:a16="http://schemas.microsoft.com/office/drawing/2014/main" id="{181004D9-F06D-4BD9-996E-0AC6C7A1D310}"/>
              </a:ext>
            </a:extLst>
          </p:cNvPr>
          <p:cNvSpPr txBox="1"/>
          <p:nvPr/>
        </p:nvSpPr>
        <p:spPr>
          <a:xfrm>
            <a:off x="1847850" y="4581129"/>
            <a:ext cx="8496300" cy="1200329"/>
          </a:xfrm>
          <a:prstGeom prst="rect">
            <a:avLst/>
          </a:prstGeom>
          <a:solidFill>
            <a:srgbClr val="0091A5"/>
          </a:solidFill>
          <a:ln>
            <a:solidFill>
              <a:srgbClr val="0091A5"/>
            </a:solidFill>
          </a:ln>
        </p:spPr>
        <p:txBody>
          <a:bodyPr wrap="square" rtlCol="0">
            <a:spAutoFit/>
          </a:bodyPr>
          <a:lstStyle/>
          <a:p>
            <a:r>
              <a:rPr lang="en-GB" sz="2400" dirty="0">
                <a:solidFill>
                  <a:schemeClr val="bg1"/>
                </a:solidFill>
              </a:rPr>
              <a:t>Identify how different members of a community may be affected by flooding and discuss how they might feel using our </a:t>
            </a:r>
            <a:r>
              <a:rPr lang="en-GB" sz="2400" i="1" dirty="0">
                <a:solidFill>
                  <a:schemeClr val="bg1"/>
                </a:solidFill>
              </a:rPr>
              <a:t>Flooding Aftermath </a:t>
            </a:r>
            <a:r>
              <a:rPr lang="en-GB" sz="2400" dirty="0">
                <a:solidFill>
                  <a:schemeClr val="bg1"/>
                </a:solidFill>
                <a:hlinkClick r:id="rId2"/>
              </a:rPr>
              <a:t>activity</a:t>
            </a:r>
            <a:r>
              <a:rPr lang="en-GB" sz="2400" dirty="0">
                <a:solidFill>
                  <a:schemeClr val="bg1"/>
                </a:solidFill>
              </a:rPr>
              <a:t>.</a:t>
            </a:r>
          </a:p>
        </p:txBody>
      </p:sp>
    </p:spTree>
    <p:extLst>
      <p:ext uri="{BB962C8B-B14F-4D97-AF65-F5344CB8AC3E}">
        <p14:creationId xmlns:p14="http://schemas.microsoft.com/office/powerpoint/2010/main" val="1547156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76875"/>
            <a:ext cx="7772400" cy="1470025"/>
          </a:xfrm>
        </p:spPr>
        <p:txBody>
          <a:bodyPr/>
          <a:lstStyle/>
          <a:p>
            <a:r>
              <a:rPr lang="en-GB" dirty="0">
                <a:solidFill>
                  <a:schemeClr val="accent1"/>
                </a:solidFill>
              </a:rPr>
              <a:t>For further information please email us:</a:t>
            </a:r>
            <a:br>
              <a:rPr lang="en-GB" dirty="0"/>
            </a:br>
            <a:br>
              <a:rPr lang="en-GB" dirty="0"/>
            </a:br>
            <a:r>
              <a:rPr lang="en-GB" sz="2800" dirty="0"/>
              <a:t>education@naturalresourceswales.gov.uk</a:t>
            </a:r>
          </a:p>
        </p:txBody>
      </p:sp>
    </p:spTree>
    <p:extLst>
      <p:ext uri="{BB962C8B-B14F-4D97-AF65-F5344CB8AC3E}">
        <p14:creationId xmlns:p14="http://schemas.microsoft.com/office/powerpoint/2010/main" val="29917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2C59-7964-C43A-8F3B-57FD348B8E60}"/>
              </a:ext>
            </a:extLst>
          </p:cNvPr>
          <p:cNvSpPr>
            <a:spLocks noGrp="1"/>
          </p:cNvSpPr>
          <p:nvPr>
            <p:ph type="title"/>
          </p:nvPr>
        </p:nvSpPr>
        <p:spPr>
          <a:xfrm>
            <a:off x="1847852" y="476252"/>
            <a:ext cx="6581775" cy="936525"/>
          </a:xfrm>
        </p:spPr>
        <p:txBody>
          <a:bodyPr anchor="ctr">
            <a:normAutofit/>
          </a:bodyPr>
          <a:lstStyle/>
          <a:p>
            <a:r>
              <a:rPr lang="en-GB" dirty="0">
                <a:solidFill>
                  <a:srgbClr val="0091A5"/>
                </a:solidFill>
              </a:rPr>
              <a:t>Understanding flooding</a:t>
            </a:r>
          </a:p>
        </p:txBody>
      </p:sp>
      <p:sp>
        <p:nvSpPr>
          <p:cNvPr id="8" name="Content Placeholder 2">
            <a:extLst>
              <a:ext uri="{FF2B5EF4-FFF2-40B4-BE49-F238E27FC236}">
                <a16:creationId xmlns:a16="http://schemas.microsoft.com/office/drawing/2014/main" id="{1C42D8BD-435B-DF3D-6DC8-88B18CB9E80B}"/>
              </a:ext>
            </a:extLst>
          </p:cNvPr>
          <p:cNvSpPr>
            <a:spLocks noGrp="1"/>
          </p:cNvSpPr>
          <p:nvPr>
            <p:ph sz="half" idx="1"/>
          </p:nvPr>
        </p:nvSpPr>
        <p:spPr>
          <a:xfrm>
            <a:off x="825076" y="2747078"/>
            <a:ext cx="4313138" cy="4886006"/>
          </a:xfrm>
        </p:spPr>
        <p:txBody>
          <a:bodyPr/>
          <a:lstStyle/>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endParaRPr lang="en-US" sz="1100" dirty="0">
              <a:solidFill>
                <a:srgbClr val="231F20"/>
              </a:solidFill>
              <a:highlight>
                <a:srgbClr val="FFFF00"/>
              </a:highlight>
              <a:latin typeface="ReithSans"/>
            </a:endParaRPr>
          </a:p>
          <a:p>
            <a:pPr algn="l">
              <a:buFont typeface="Arial" panose="020B0604020202020204" pitchFamily="34" charset="0"/>
              <a:buChar char="•"/>
            </a:pPr>
            <a:r>
              <a:rPr lang="en-GB" sz="1100" dirty="0">
                <a:solidFill>
                  <a:srgbClr val="231F20"/>
                </a:solidFill>
                <a:latin typeface="ReithSans"/>
              </a:rPr>
              <a:t>Peak discharge</a:t>
            </a:r>
            <a:r>
              <a:rPr lang="en-GB" sz="1100" b="0" dirty="0">
                <a:solidFill>
                  <a:srgbClr val="231F20"/>
                </a:solidFill>
                <a:latin typeface="ReithSans"/>
              </a:rPr>
              <a:t> - maximum amount of water held in the channel.</a:t>
            </a:r>
          </a:p>
          <a:p>
            <a:pPr algn="l">
              <a:buFont typeface="Arial" panose="020B0604020202020204" pitchFamily="34" charset="0"/>
              <a:buChar char="•"/>
            </a:pPr>
            <a:r>
              <a:rPr lang="en-GB" sz="1100" dirty="0">
                <a:solidFill>
                  <a:srgbClr val="231F20"/>
                </a:solidFill>
                <a:latin typeface="ReithSans"/>
              </a:rPr>
              <a:t>Peak rainfall</a:t>
            </a:r>
            <a:r>
              <a:rPr lang="en-GB" sz="1100" b="0" dirty="0">
                <a:solidFill>
                  <a:srgbClr val="231F20"/>
                </a:solidFill>
                <a:latin typeface="ReithSans"/>
              </a:rPr>
              <a:t> – maximum amount of rainfall (millimetres).</a:t>
            </a:r>
          </a:p>
          <a:p>
            <a:pPr algn="l">
              <a:buFont typeface="Arial" panose="020B0604020202020204" pitchFamily="34" charset="0"/>
              <a:buChar char="•"/>
            </a:pPr>
            <a:r>
              <a:rPr lang="en-GB" sz="1100" dirty="0">
                <a:solidFill>
                  <a:srgbClr val="231F20"/>
                </a:solidFill>
                <a:latin typeface="ReithSans"/>
              </a:rPr>
              <a:t>Lag time</a:t>
            </a:r>
            <a:r>
              <a:rPr lang="en-GB" sz="1100" b="0" dirty="0">
                <a:solidFill>
                  <a:srgbClr val="231F20"/>
                </a:solidFill>
                <a:latin typeface="ReithSans"/>
              </a:rPr>
              <a:t> - the time taken between peak rainfall and peak discharge.</a:t>
            </a:r>
          </a:p>
          <a:p>
            <a:pPr algn="l">
              <a:buFont typeface="Arial" panose="020B0604020202020204" pitchFamily="34" charset="0"/>
              <a:buChar char="•"/>
            </a:pPr>
            <a:r>
              <a:rPr lang="en-GB" sz="1100" dirty="0">
                <a:solidFill>
                  <a:srgbClr val="231F20"/>
                </a:solidFill>
                <a:latin typeface="ReithSans"/>
              </a:rPr>
              <a:t>Rising limb</a:t>
            </a:r>
            <a:r>
              <a:rPr lang="en-GB" sz="1100" b="0" dirty="0">
                <a:solidFill>
                  <a:srgbClr val="231F20"/>
                </a:solidFill>
                <a:latin typeface="ReithSans"/>
              </a:rPr>
              <a:t> - shows the increase in discharge on a hydrograph.</a:t>
            </a:r>
          </a:p>
          <a:p>
            <a:pPr algn="l">
              <a:buFont typeface="Arial" panose="020B0604020202020204" pitchFamily="34" charset="0"/>
              <a:buChar char="•"/>
            </a:pPr>
            <a:r>
              <a:rPr lang="en-GB" sz="1100" dirty="0">
                <a:solidFill>
                  <a:srgbClr val="231F20"/>
                </a:solidFill>
                <a:latin typeface="ReithSans"/>
              </a:rPr>
              <a:t>Falling limb</a:t>
            </a:r>
            <a:r>
              <a:rPr lang="en-GB" sz="1100" b="0" dirty="0">
                <a:solidFill>
                  <a:srgbClr val="231F20"/>
                </a:solidFill>
                <a:latin typeface="ReithSans"/>
              </a:rPr>
              <a:t> - shows the return of discharge to normal/base flow on a hydrograph.</a:t>
            </a:r>
          </a:p>
          <a:p>
            <a:pPr algn="l">
              <a:buFont typeface="Arial" panose="020B0604020202020204" pitchFamily="34" charset="0"/>
              <a:buChar char="•"/>
            </a:pPr>
            <a:r>
              <a:rPr lang="en-GB" sz="1100" dirty="0">
                <a:solidFill>
                  <a:srgbClr val="231F20"/>
                </a:solidFill>
                <a:latin typeface="ReithSans"/>
              </a:rPr>
              <a:t>Base flow</a:t>
            </a:r>
            <a:r>
              <a:rPr lang="en-GB" sz="1100" b="0" dirty="0">
                <a:solidFill>
                  <a:srgbClr val="231F20"/>
                </a:solidFill>
                <a:latin typeface="ReithSans"/>
              </a:rPr>
              <a:t> - the normal discharge of the river.</a:t>
            </a: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p:txBody>
      </p:sp>
      <p:sp>
        <p:nvSpPr>
          <p:cNvPr id="10" name="Content Placeholder 3">
            <a:extLst>
              <a:ext uri="{FF2B5EF4-FFF2-40B4-BE49-F238E27FC236}">
                <a16:creationId xmlns:a16="http://schemas.microsoft.com/office/drawing/2014/main" id="{DA02AF46-78D7-DA20-0700-676068A31321}"/>
              </a:ext>
            </a:extLst>
          </p:cNvPr>
          <p:cNvSpPr>
            <a:spLocks noGrp="1"/>
          </p:cNvSpPr>
          <p:nvPr>
            <p:ph sz="half" idx="2"/>
          </p:nvPr>
        </p:nvSpPr>
        <p:spPr>
          <a:xfrm>
            <a:off x="5663952" y="1855785"/>
            <a:ext cx="6336704" cy="4525963"/>
          </a:xfrm>
        </p:spPr>
        <p:txBody>
          <a:bodyPr/>
          <a:lstStyle/>
          <a:p>
            <a:r>
              <a:rPr lang="en-US" sz="2200" b="0" dirty="0">
                <a:solidFill>
                  <a:schemeClr val="tx1"/>
                </a:solidFill>
              </a:rPr>
              <a:t>A hydrograph shows how a river responds to a period of rainfall. They generally show the changes in river levels over a few hours or days. </a:t>
            </a:r>
            <a:r>
              <a:rPr lang="en-GB" sz="2200" b="0" i="0" dirty="0">
                <a:solidFill>
                  <a:schemeClr val="tx1"/>
                </a:solidFill>
                <a:effectLst/>
                <a:latin typeface="helvetica neue"/>
              </a:rPr>
              <a:t>The discharge of a river is the volume of water passing a point each second. It is expressed in cumecs (cubic metres per second). River discharge is displayed as a line graph. Precipitation is shown as a bar graph and is usually displayed in millimetres.</a:t>
            </a:r>
          </a:p>
          <a:p>
            <a:pPr algn="l"/>
            <a:r>
              <a:rPr lang="en-GB" sz="2200" b="0" dirty="0">
                <a:solidFill>
                  <a:schemeClr val="tx1"/>
                </a:solidFill>
                <a:latin typeface="Arial (headings)"/>
              </a:rPr>
              <a:t>Factors that affect the lag time can include:</a:t>
            </a:r>
          </a:p>
          <a:p>
            <a:pPr algn="l">
              <a:buFont typeface="Arial" panose="020B0604020202020204" pitchFamily="34" charset="0"/>
              <a:buChar char="•"/>
            </a:pPr>
            <a:r>
              <a:rPr lang="en-GB" sz="2200" b="0" dirty="0">
                <a:solidFill>
                  <a:schemeClr val="tx1"/>
                </a:solidFill>
                <a:latin typeface="Arial (headings)"/>
              </a:rPr>
              <a:t>Size of drainage basin</a:t>
            </a:r>
          </a:p>
          <a:p>
            <a:pPr algn="l">
              <a:buFont typeface="Arial" panose="020B0604020202020204" pitchFamily="34" charset="0"/>
              <a:buChar char="•"/>
            </a:pPr>
            <a:r>
              <a:rPr lang="en-GB" sz="2200" b="0" dirty="0">
                <a:solidFill>
                  <a:schemeClr val="tx1"/>
                </a:solidFill>
                <a:latin typeface="Arial (headings)"/>
              </a:rPr>
              <a:t>Vegetation</a:t>
            </a:r>
          </a:p>
          <a:p>
            <a:pPr algn="l">
              <a:buFont typeface="Arial" panose="020B0604020202020204" pitchFamily="34" charset="0"/>
              <a:buChar char="•"/>
            </a:pPr>
            <a:r>
              <a:rPr lang="en-GB" sz="2200" b="0" dirty="0">
                <a:solidFill>
                  <a:schemeClr val="tx1"/>
                </a:solidFill>
                <a:latin typeface="Arial (headings)"/>
              </a:rPr>
              <a:t>Valley side steepness</a:t>
            </a:r>
          </a:p>
          <a:p>
            <a:pPr algn="l">
              <a:buFont typeface="Arial" panose="020B0604020202020204" pitchFamily="34" charset="0"/>
              <a:buChar char="•"/>
            </a:pPr>
            <a:r>
              <a:rPr lang="en-GB" sz="2200" b="0" dirty="0">
                <a:solidFill>
                  <a:schemeClr val="tx1"/>
                </a:solidFill>
                <a:latin typeface="Arial (headings)"/>
              </a:rPr>
              <a:t>Soil type</a:t>
            </a:r>
          </a:p>
          <a:p>
            <a:r>
              <a:rPr lang="en-GB" b="0" dirty="0">
                <a:solidFill>
                  <a:schemeClr val="tx1"/>
                </a:solidFill>
                <a:latin typeface="helvetica neue"/>
              </a:rPr>
              <a:t> </a:t>
            </a:r>
            <a:endParaRPr lang="en-US" b="0" dirty="0">
              <a:solidFill>
                <a:schemeClr val="tx1"/>
              </a:solidFill>
            </a:endParaRPr>
          </a:p>
        </p:txBody>
      </p:sp>
      <p:pic>
        <p:nvPicPr>
          <p:cNvPr id="4" name="Picture 3">
            <a:extLst>
              <a:ext uri="{FF2B5EF4-FFF2-40B4-BE49-F238E27FC236}">
                <a16:creationId xmlns:a16="http://schemas.microsoft.com/office/drawing/2014/main" id="{410385F2-5515-06C8-34F7-B24CC03901FE}"/>
              </a:ext>
            </a:extLst>
          </p:cNvPr>
          <p:cNvPicPr>
            <a:picLocks noChangeAspect="1"/>
          </p:cNvPicPr>
          <p:nvPr/>
        </p:nvPicPr>
        <p:blipFill>
          <a:blip r:embed="rId2"/>
          <a:stretch>
            <a:fillRect/>
          </a:stretch>
        </p:blipFill>
        <p:spPr>
          <a:xfrm rot="10800000">
            <a:off x="623392" y="1261451"/>
            <a:ext cx="4104456" cy="3736223"/>
          </a:xfrm>
          <a:prstGeom prst="rect">
            <a:avLst/>
          </a:prstGeom>
        </p:spPr>
      </p:pic>
    </p:spTree>
    <p:extLst>
      <p:ext uri="{BB962C8B-B14F-4D97-AF65-F5344CB8AC3E}">
        <p14:creationId xmlns:p14="http://schemas.microsoft.com/office/powerpoint/2010/main" val="253348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0165" y="614303"/>
            <a:ext cx="7079182" cy="584775"/>
          </a:xfrm>
          <a:prstGeom prst="rect">
            <a:avLst/>
          </a:prstGeom>
          <a:noFill/>
        </p:spPr>
        <p:txBody>
          <a:bodyPr wrap="none" lIns="91440" tIns="45720" rIns="91440" bIns="45720">
            <a:spAutoFit/>
          </a:bodyPr>
          <a:lstStyle/>
          <a:p>
            <a:r>
              <a:rPr lang="en-US" sz="3200" b="1" dirty="0">
                <a:ln w="0"/>
                <a:solidFill>
                  <a:srgbClr val="0091A5"/>
                </a:solidFill>
              </a:rPr>
              <a:t>Consider - Why do floods happen? </a:t>
            </a:r>
          </a:p>
        </p:txBody>
      </p:sp>
      <p:grpSp>
        <p:nvGrpSpPr>
          <p:cNvPr id="10" name="Group 9">
            <a:extLst>
              <a:ext uri="{FF2B5EF4-FFF2-40B4-BE49-F238E27FC236}">
                <a16:creationId xmlns:a16="http://schemas.microsoft.com/office/drawing/2014/main" id="{567A7E87-FDA8-448E-9620-719FFCBA3D56}"/>
              </a:ext>
            </a:extLst>
          </p:cNvPr>
          <p:cNvGrpSpPr/>
          <p:nvPr/>
        </p:nvGrpSpPr>
        <p:grpSpPr>
          <a:xfrm>
            <a:off x="423085" y="1628800"/>
            <a:ext cx="10857490" cy="4509367"/>
            <a:chOff x="-318315" y="1498054"/>
            <a:chExt cx="11135736" cy="4509367"/>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315" y="2321580"/>
              <a:ext cx="6051884" cy="3064906"/>
            </a:xfrm>
            <a:prstGeom prst="rect">
              <a:avLst/>
            </a:prstGeom>
            <a:ln w="28575">
              <a:solidFill>
                <a:srgbClr val="0091A5"/>
              </a:solidFill>
            </a:ln>
          </p:spPr>
        </p:pic>
        <p:sp>
          <p:nvSpPr>
            <p:cNvPr id="2" name="TextBox 1">
              <a:extLst>
                <a:ext uri="{FF2B5EF4-FFF2-40B4-BE49-F238E27FC236}">
                  <a16:creationId xmlns:a16="http://schemas.microsoft.com/office/drawing/2014/main" id="{3013FBBD-8E75-43FF-9528-6A5D1433B90A}"/>
                </a:ext>
              </a:extLst>
            </p:cNvPr>
            <p:cNvSpPr txBox="1"/>
            <p:nvPr/>
          </p:nvSpPr>
          <p:spPr>
            <a:xfrm>
              <a:off x="182539" y="1498054"/>
              <a:ext cx="8469608" cy="738664"/>
            </a:xfrm>
            <a:prstGeom prst="rect">
              <a:avLst/>
            </a:prstGeom>
            <a:noFill/>
          </p:spPr>
          <p:txBody>
            <a:bodyPr wrap="square" rtlCol="0">
              <a:spAutoFit/>
            </a:bodyPr>
            <a:lstStyle/>
            <a:p>
              <a:r>
                <a:rPr lang="en-GB" sz="2400" dirty="0"/>
                <a:t>Floods can happen for a number of reasons. For instance:</a:t>
              </a:r>
            </a:p>
            <a:p>
              <a:pPr lvl="0">
                <a:defRPr/>
              </a:pPr>
              <a:endParaRPr lang="en-GB" dirty="0"/>
            </a:p>
          </p:txBody>
        </p:sp>
        <p:sp>
          <p:nvSpPr>
            <p:cNvPr id="3" name="TextBox 2">
              <a:extLst>
                <a:ext uri="{FF2B5EF4-FFF2-40B4-BE49-F238E27FC236}">
                  <a16:creationId xmlns:a16="http://schemas.microsoft.com/office/drawing/2014/main" id="{9CF06EA2-01FB-49D1-8870-83E95CFACFF2}"/>
                </a:ext>
              </a:extLst>
            </p:cNvPr>
            <p:cNvSpPr txBox="1"/>
            <p:nvPr/>
          </p:nvSpPr>
          <p:spPr>
            <a:xfrm>
              <a:off x="5909410" y="2129436"/>
              <a:ext cx="4908011" cy="3877985"/>
            </a:xfrm>
            <a:prstGeom prst="rect">
              <a:avLst/>
            </a:prstGeom>
            <a:noFill/>
          </p:spPr>
          <p:txBody>
            <a:bodyPr wrap="square" rtlCol="0">
              <a:spAutoFit/>
            </a:bodyPr>
            <a:lstStyle/>
            <a:p>
              <a:r>
                <a:rPr lang="en-GB" sz="2400" dirty="0"/>
                <a:t>A river cannot cope with the amount of water that enters it during a rainfall event. When there is too much rain for a drainage system to cope with, the surrounding land will flood. </a:t>
              </a:r>
            </a:p>
            <a:p>
              <a:pPr marL="342900" indent="-342900">
                <a:buFont typeface="+mj-lt"/>
                <a:buAutoNum type="arabicPeriod"/>
              </a:pPr>
              <a:endParaRPr lang="en-GB" sz="2400" dirty="0"/>
            </a:p>
            <a:p>
              <a:r>
                <a:rPr lang="en-GB" sz="2400" dirty="0"/>
                <a:t>                                                                                                          </a:t>
              </a:r>
            </a:p>
            <a:p>
              <a:pPr marL="342900" indent="-342900">
                <a:buAutoNum type="arabicPeriod"/>
              </a:pPr>
              <a:endParaRPr lang="en-GB" dirty="0"/>
            </a:p>
            <a:p>
              <a:pPr marL="342900" indent="-342900">
                <a:buAutoNum type="arabicPeriod"/>
              </a:pPr>
              <a:endParaRPr lang="en-GB" dirty="0"/>
            </a:p>
            <a:p>
              <a:endParaRPr lang="en-GB" dirty="0"/>
            </a:p>
          </p:txBody>
        </p:sp>
      </p:grpSp>
    </p:spTree>
    <p:extLst>
      <p:ext uri="{BB962C8B-B14F-4D97-AF65-F5344CB8AC3E}">
        <p14:creationId xmlns:p14="http://schemas.microsoft.com/office/powerpoint/2010/main" val="33429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0165" y="614303"/>
            <a:ext cx="7079182" cy="584775"/>
          </a:xfrm>
          <a:prstGeom prst="rect">
            <a:avLst/>
          </a:prstGeom>
          <a:noFill/>
        </p:spPr>
        <p:txBody>
          <a:bodyPr wrap="none" lIns="91440" tIns="45720" rIns="91440" bIns="45720">
            <a:spAutoFit/>
          </a:bodyPr>
          <a:lstStyle/>
          <a:p>
            <a:r>
              <a:rPr lang="en-US" sz="3200" b="1" dirty="0">
                <a:ln w="0"/>
                <a:solidFill>
                  <a:srgbClr val="0091A5"/>
                </a:solidFill>
              </a:rPr>
              <a:t>Consider - Why do floods happen? </a:t>
            </a:r>
          </a:p>
        </p:txBody>
      </p:sp>
      <p:sp>
        <p:nvSpPr>
          <p:cNvPr id="4" name="TextBox 3">
            <a:extLst>
              <a:ext uri="{FF2B5EF4-FFF2-40B4-BE49-F238E27FC236}">
                <a16:creationId xmlns:a16="http://schemas.microsoft.com/office/drawing/2014/main" id="{7439D69E-C781-4868-BE91-EEE25155D292}"/>
              </a:ext>
            </a:extLst>
          </p:cNvPr>
          <p:cNvSpPr txBox="1"/>
          <p:nvPr/>
        </p:nvSpPr>
        <p:spPr>
          <a:xfrm>
            <a:off x="6816080" y="1844824"/>
            <a:ext cx="5616624" cy="4062651"/>
          </a:xfrm>
          <a:prstGeom prst="rect">
            <a:avLst/>
          </a:prstGeom>
          <a:noFill/>
        </p:spPr>
        <p:txBody>
          <a:bodyPr wrap="square" rtlCol="0">
            <a:spAutoFit/>
          </a:bodyPr>
          <a:lstStyle/>
          <a:p>
            <a:r>
              <a:rPr lang="en-GB" sz="2400" dirty="0"/>
              <a:t>When there is consistent rain over a long period of time a flood can happen because surrounding land becomes saturated. </a:t>
            </a:r>
          </a:p>
          <a:p>
            <a:endParaRPr lang="en-GB" sz="2400" dirty="0"/>
          </a:p>
          <a:p>
            <a:r>
              <a:rPr lang="en-GB" sz="2400" dirty="0"/>
              <a:t>The ground becomes completely filled with water so that no more can drain through and there is no where for the water to go so it remains as surface run off. </a:t>
            </a:r>
          </a:p>
          <a:p>
            <a:endParaRPr lang="en-GB" dirty="0"/>
          </a:p>
        </p:txBody>
      </p:sp>
      <p:pic>
        <p:nvPicPr>
          <p:cNvPr id="9" name="Picture 8">
            <a:extLst>
              <a:ext uri="{FF2B5EF4-FFF2-40B4-BE49-F238E27FC236}">
                <a16:creationId xmlns:a16="http://schemas.microsoft.com/office/drawing/2014/main" id="{AB99C75D-F109-424D-AA30-4AD246690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408" y="1581770"/>
            <a:ext cx="5919354" cy="3940070"/>
          </a:xfrm>
          <a:prstGeom prst="rect">
            <a:avLst/>
          </a:prstGeom>
          <a:ln w="28575">
            <a:solidFill>
              <a:schemeClr val="accent1"/>
            </a:solidFill>
          </a:ln>
        </p:spPr>
      </p:pic>
    </p:spTree>
    <p:extLst>
      <p:ext uri="{BB962C8B-B14F-4D97-AF65-F5344CB8AC3E}">
        <p14:creationId xmlns:p14="http://schemas.microsoft.com/office/powerpoint/2010/main" val="24644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14E1-2835-4F94-95C4-FE97B8820BF6}"/>
              </a:ext>
            </a:extLst>
          </p:cNvPr>
          <p:cNvSpPr>
            <a:spLocks noGrp="1"/>
          </p:cNvSpPr>
          <p:nvPr>
            <p:ph type="title"/>
          </p:nvPr>
        </p:nvSpPr>
        <p:spPr>
          <a:xfrm>
            <a:off x="1847853" y="476252"/>
            <a:ext cx="6581775" cy="576487"/>
          </a:xfrm>
        </p:spPr>
        <p:txBody>
          <a:bodyPr/>
          <a:lstStyle/>
          <a:p>
            <a:r>
              <a:rPr lang="en-US" dirty="0">
                <a:ln w="0"/>
                <a:solidFill>
                  <a:srgbClr val="0091A5"/>
                </a:solidFill>
              </a:rPr>
              <a:t>Why do floods happen?</a:t>
            </a:r>
            <a:endParaRPr lang="en-GB" dirty="0"/>
          </a:p>
        </p:txBody>
      </p:sp>
      <p:pic>
        <p:nvPicPr>
          <p:cNvPr id="6" name="Picture 5">
            <a:extLst>
              <a:ext uri="{FF2B5EF4-FFF2-40B4-BE49-F238E27FC236}">
                <a16:creationId xmlns:a16="http://schemas.microsoft.com/office/drawing/2014/main" id="{785F456A-DE3B-4409-814E-A8F5452C39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0130" y="1086640"/>
            <a:ext cx="3672407" cy="5508607"/>
          </a:xfrm>
          <a:prstGeom prst="rect">
            <a:avLst/>
          </a:prstGeom>
          <a:ln w="28575">
            <a:solidFill>
              <a:srgbClr val="0091A5"/>
            </a:solidFill>
          </a:ln>
        </p:spPr>
      </p:pic>
      <p:sp>
        <p:nvSpPr>
          <p:cNvPr id="8" name="TextBox 7">
            <a:extLst>
              <a:ext uri="{FF2B5EF4-FFF2-40B4-BE49-F238E27FC236}">
                <a16:creationId xmlns:a16="http://schemas.microsoft.com/office/drawing/2014/main" id="{E04F77D1-EC56-4FCB-B5DD-90822EA48A74}"/>
              </a:ext>
            </a:extLst>
          </p:cNvPr>
          <p:cNvSpPr txBox="1"/>
          <p:nvPr/>
        </p:nvSpPr>
        <p:spPr>
          <a:xfrm>
            <a:off x="839416" y="1687354"/>
            <a:ext cx="4824536" cy="4431983"/>
          </a:xfrm>
          <a:prstGeom prst="rect">
            <a:avLst/>
          </a:prstGeom>
          <a:noFill/>
        </p:spPr>
        <p:txBody>
          <a:bodyPr wrap="square" rtlCol="0">
            <a:spAutoFit/>
          </a:bodyPr>
          <a:lstStyle/>
          <a:p>
            <a:pPr marL="360363" indent="-360363"/>
            <a:r>
              <a:rPr lang="en-GB" sz="2400" dirty="0"/>
              <a:t>    The volume of a river’s flow can be hindered by fallen trees and debris that enter the water body. </a:t>
            </a:r>
          </a:p>
          <a:p>
            <a:pPr marL="360363" indent="-360363"/>
            <a:endParaRPr lang="en-GB" sz="2400" dirty="0"/>
          </a:p>
          <a:p>
            <a:pPr marL="360363" indent="-360363"/>
            <a:r>
              <a:rPr lang="en-GB" sz="2400" dirty="0"/>
              <a:t>    This can build up, blocking the water course, leaving no where for water to go, and consequently flooding land.</a:t>
            </a:r>
          </a:p>
          <a:p>
            <a:pPr marL="360363" indent="-360363"/>
            <a:endParaRPr lang="en-GB" sz="2400" dirty="0"/>
          </a:p>
          <a:p>
            <a:pPr marL="360363" indent="-360363"/>
            <a:endParaRPr lang="en-GB" sz="2400" dirty="0"/>
          </a:p>
          <a:p>
            <a:endParaRPr lang="en-GB" dirty="0"/>
          </a:p>
        </p:txBody>
      </p:sp>
    </p:spTree>
    <p:extLst>
      <p:ext uri="{BB962C8B-B14F-4D97-AF65-F5344CB8AC3E}">
        <p14:creationId xmlns:p14="http://schemas.microsoft.com/office/powerpoint/2010/main" val="188275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14E1-2835-4F94-95C4-FE97B8820BF6}"/>
              </a:ext>
            </a:extLst>
          </p:cNvPr>
          <p:cNvSpPr>
            <a:spLocks noGrp="1"/>
          </p:cNvSpPr>
          <p:nvPr>
            <p:ph type="title"/>
          </p:nvPr>
        </p:nvSpPr>
        <p:spPr>
          <a:xfrm>
            <a:off x="1919536" y="188640"/>
            <a:ext cx="6581775" cy="1223963"/>
          </a:xfrm>
        </p:spPr>
        <p:txBody>
          <a:bodyPr vert="horz" lIns="0" tIns="0" rIns="0" bIns="0" rtlCol="0" anchor="ctr">
            <a:normAutofit/>
          </a:bodyPr>
          <a:lstStyle/>
          <a:p>
            <a:r>
              <a:rPr lang="en-US" dirty="0">
                <a:ln w="0"/>
                <a:solidFill>
                  <a:srgbClr val="0091A5"/>
                </a:solidFill>
              </a:rPr>
              <a:t>Why do floods happen?</a:t>
            </a:r>
            <a:endParaRPr lang="en-GB" dirty="0">
              <a:solidFill>
                <a:srgbClr val="0091A5"/>
              </a:solidFill>
            </a:endParaRPr>
          </a:p>
        </p:txBody>
      </p:sp>
      <p:pic>
        <p:nvPicPr>
          <p:cNvPr id="5" name="Picture 4" descr="A stream running through a snowy forest&#10;&#10;Description automatically generated">
            <a:extLst>
              <a:ext uri="{FF2B5EF4-FFF2-40B4-BE49-F238E27FC236}">
                <a16:creationId xmlns:a16="http://schemas.microsoft.com/office/drawing/2014/main" id="{157F529D-4F82-4690-AE45-A225E577C26E}"/>
              </a:ext>
            </a:extLst>
          </p:cNvPr>
          <p:cNvPicPr>
            <a:picLocks noChangeAspect="1"/>
          </p:cNvPicPr>
          <p:nvPr/>
        </p:nvPicPr>
        <p:blipFill rotWithShape="1">
          <a:blip r:embed="rId2">
            <a:extLst>
              <a:ext uri="{28A0092B-C50C-407E-A947-70E740481C1C}">
                <a14:useLocalDpi xmlns:a14="http://schemas.microsoft.com/office/drawing/2010/main" val="0"/>
              </a:ext>
            </a:extLst>
          </a:blip>
          <a:srcRect l="36345" r="13359" b="1"/>
          <a:stretch/>
        </p:blipFill>
        <p:spPr>
          <a:xfrm>
            <a:off x="623392" y="1361274"/>
            <a:ext cx="4889202" cy="5308086"/>
          </a:xfrm>
          <a:prstGeom prst="rect">
            <a:avLst/>
          </a:prstGeom>
          <a:noFill/>
          <a:ln w="28575">
            <a:solidFill>
              <a:srgbClr val="0091A5"/>
            </a:solidFill>
          </a:ln>
        </p:spPr>
      </p:pic>
      <p:sp>
        <p:nvSpPr>
          <p:cNvPr id="7" name="TextBox 6">
            <a:extLst>
              <a:ext uri="{FF2B5EF4-FFF2-40B4-BE49-F238E27FC236}">
                <a16:creationId xmlns:a16="http://schemas.microsoft.com/office/drawing/2014/main" id="{D028387F-E798-4FB6-92C5-4C9F698B97E4}"/>
              </a:ext>
            </a:extLst>
          </p:cNvPr>
          <p:cNvSpPr txBox="1"/>
          <p:nvPr/>
        </p:nvSpPr>
        <p:spPr>
          <a:xfrm>
            <a:off x="6298121" y="1916835"/>
            <a:ext cx="5414503" cy="4525963"/>
          </a:xfrm>
          <a:prstGeom prst="rect">
            <a:avLst/>
          </a:prstGeom>
        </p:spPr>
        <p:txBody>
          <a:bodyPr vert="horz" lIns="0" tIns="0" rIns="0" bIns="0" rtlCol="0">
            <a:normAutofit/>
          </a:bodyPr>
          <a:lstStyle/>
          <a:p>
            <a:pPr>
              <a:lnSpc>
                <a:spcPct val="90000"/>
              </a:lnSpc>
              <a:spcBef>
                <a:spcPct val="20000"/>
              </a:spcBef>
            </a:pPr>
            <a:endParaRPr lang="en-GB" sz="1600" dirty="0">
              <a:solidFill>
                <a:srgbClr val="0091A5"/>
              </a:solidFill>
            </a:endParaRPr>
          </a:p>
          <a:p>
            <a:pPr>
              <a:lnSpc>
                <a:spcPct val="90000"/>
              </a:lnSpc>
              <a:spcBef>
                <a:spcPct val="20000"/>
              </a:spcBef>
            </a:pPr>
            <a:endParaRPr lang="en-GB" sz="1600" dirty="0">
              <a:solidFill>
                <a:srgbClr val="0091A5"/>
              </a:solidFill>
            </a:endParaRPr>
          </a:p>
          <a:p>
            <a:pPr>
              <a:lnSpc>
                <a:spcPct val="90000"/>
              </a:lnSpc>
              <a:spcBef>
                <a:spcPct val="20000"/>
              </a:spcBef>
            </a:pPr>
            <a:r>
              <a:rPr lang="en-GB" sz="2400" dirty="0"/>
              <a:t>Floods can occur in winter after a heavy snow fall. </a:t>
            </a:r>
          </a:p>
          <a:p>
            <a:pPr>
              <a:lnSpc>
                <a:spcPct val="90000"/>
              </a:lnSpc>
              <a:spcBef>
                <a:spcPct val="20000"/>
              </a:spcBef>
            </a:pPr>
            <a:r>
              <a:rPr lang="en-GB" sz="2400" dirty="0"/>
              <a:t>When the temperature rises,  the snow begins to melt creating a huge volume of water, which will make its way to the nearest river, potentially causing a flood.</a:t>
            </a:r>
          </a:p>
          <a:p>
            <a:pPr>
              <a:lnSpc>
                <a:spcPct val="90000"/>
              </a:lnSpc>
              <a:spcBef>
                <a:spcPct val="20000"/>
              </a:spcBef>
            </a:pPr>
            <a:endParaRPr lang="en-GB" sz="2600" dirty="0"/>
          </a:p>
          <a:p>
            <a:pPr>
              <a:lnSpc>
                <a:spcPct val="90000"/>
              </a:lnSpc>
              <a:spcBef>
                <a:spcPct val="20000"/>
              </a:spcBef>
            </a:pPr>
            <a:endParaRPr lang="en-GB" sz="1600" dirty="0">
              <a:solidFill>
                <a:srgbClr val="0091A5"/>
              </a:solidFill>
            </a:endParaRPr>
          </a:p>
        </p:txBody>
      </p:sp>
    </p:spTree>
    <p:extLst>
      <p:ext uri="{BB962C8B-B14F-4D97-AF65-F5344CB8AC3E}">
        <p14:creationId xmlns:p14="http://schemas.microsoft.com/office/powerpoint/2010/main" val="3801256004"/>
      </p:ext>
    </p:extLst>
  </p:cSld>
  <p:clrMapOvr>
    <a:masterClrMapping/>
  </p:clrMapOvr>
</p:sld>
</file>

<file path=ppt/theme/theme1.xml><?xml version="1.0" encoding="utf-8"?>
<a:theme xmlns:a="http://schemas.openxmlformats.org/drawingml/2006/main" name="NRW">
  <a:themeElements>
    <a:clrScheme name="NRW colours">
      <a:dk1>
        <a:sysClr val="windowText" lastClr="000000"/>
      </a:dk1>
      <a:lt1>
        <a:sysClr val="window" lastClr="FFFFFF"/>
      </a:lt1>
      <a:dk2>
        <a:srgbClr val="3C3C41"/>
      </a:dk2>
      <a:lt2>
        <a:srgbClr val="FFFFFF"/>
      </a:lt2>
      <a:accent1>
        <a:srgbClr val="0091A5"/>
      </a:accent1>
      <a:accent2>
        <a:srgbClr val="2D962D"/>
      </a:accent2>
      <a:accent3>
        <a:srgbClr val="005541"/>
      </a:accent3>
      <a:accent4>
        <a:srgbClr val="82D2F0"/>
      </a:accent4>
      <a:accent5>
        <a:srgbClr val="3C3C41"/>
      </a:accent5>
      <a:accent6>
        <a:srgbClr val="95959D"/>
      </a:accent6>
      <a:hlink>
        <a:srgbClr val="82D2F0"/>
      </a:hlink>
      <a:folHlink>
        <a:srgbClr val="95959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499d3b-94a8-4059-8763-489d4400b14a" ContentTypeId="0x01010067EB80C5FE939D4A9B3D8BA62129B7F503"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NRW PowerPoint Document" ma:contentTypeID="0x01010067EB80C5FE939D4A9B3D8BA62129B7F50300396978AAEE56C94C9AC497A8AA51F792" ma:contentTypeVersion="86" ma:contentTypeDescription="" ma:contentTypeScope="" ma:versionID="113e1d3e511e79e613f5f42216561544">
  <xsd:schema xmlns:xsd="http://www.w3.org/2001/XMLSchema" xmlns:xs="http://www.w3.org/2001/XMLSchema" xmlns:p="http://schemas.microsoft.com/office/2006/metadata/properties" xmlns:ns2="9be56660-2c31-41ef-bc00-23e72f632f2a" targetNamespace="http://schemas.microsoft.com/office/2006/metadata/properties" ma:root="true" ma:fieldsID="f1447329c127747137ff0536192be770"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_dlc_DocId xmlns="9be56660-2c31-41ef-bc00-23e72f632f2a">ACCE-465-388</_dlc_DocId>
    <_dlc_DocIdUrl xmlns="9be56660-2c31-41ef-bc00-23e72f632f2a">
      <Url>https://cyfoethnaturiolcymru.sharepoint.com/teams/are/esd/apr/_layouts/15/DocIdRedir.aspx?ID=ACCE-465-388</Url>
      <Description>ACCE-465-388</Description>
    </_dlc_DocIdUrl>
  </documentManagement>
</p:properties>
</file>

<file path=customXml/itemProps1.xml><?xml version="1.0" encoding="utf-8"?>
<ds:datastoreItem xmlns:ds="http://schemas.openxmlformats.org/officeDocument/2006/customXml" ds:itemID="{840844B7-6CB9-4A72-A2C8-E6ECF37A50CD}">
  <ds:schemaRefs>
    <ds:schemaRef ds:uri="Microsoft.SharePoint.Taxonomy.ContentTypeSync"/>
  </ds:schemaRefs>
</ds:datastoreItem>
</file>

<file path=customXml/itemProps2.xml><?xml version="1.0" encoding="utf-8"?>
<ds:datastoreItem xmlns:ds="http://schemas.openxmlformats.org/officeDocument/2006/customXml" ds:itemID="{AB3C26A9-3D1C-4665-88D7-7E05D593A8B9}">
  <ds:schemaRefs>
    <ds:schemaRef ds:uri="http://schemas.microsoft.com/sharepoint/v3/contenttype/forms"/>
  </ds:schemaRefs>
</ds:datastoreItem>
</file>

<file path=customXml/itemProps3.xml><?xml version="1.0" encoding="utf-8"?>
<ds:datastoreItem xmlns:ds="http://schemas.openxmlformats.org/officeDocument/2006/customXml" ds:itemID="{A6E127EE-7477-4A72-86C8-B08D3E2F62F8}">
  <ds:schemaRefs>
    <ds:schemaRef ds:uri="http://schemas.microsoft.com/sharepoint/events"/>
  </ds:schemaRefs>
</ds:datastoreItem>
</file>

<file path=customXml/itemProps4.xml><?xml version="1.0" encoding="utf-8"?>
<ds:datastoreItem xmlns:ds="http://schemas.openxmlformats.org/officeDocument/2006/customXml" ds:itemID="{912771E2-CB3E-47C1-9910-BA1C2ABFD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A90CB7D-F62F-424B-914F-4E954D5FCEC9}">
  <ds:schemaRefs>
    <ds:schemaRef ds:uri="http://purl.org/dc/elements/1.1/"/>
    <ds:schemaRef ds:uri="http://schemas.microsoft.com/office/2006/metadata/properties"/>
    <ds:schemaRef ds:uri="9be56660-2c31-41ef-bc00-23e72f632f2a"/>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6114</TotalTime>
  <Words>3167</Words>
  <Application>Microsoft Office PowerPoint</Application>
  <PresentationFormat>Widescreen</PresentationFormat>
  <Paragraphs>402</Paragraphs>
  <Slides>46</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Arial (headings)</vt:lpstr>
      <vt:lpstr>Calibri</vt:lpstr>
      <vt:lpstr>helvetica neue</vt:lpstr>
      <vt:lpstr>helvetica neue</vt:lpstr>
      <vt:lpstr>ReithSans</vt:lpstr>
      <vt:lpstr>Segoe UI</vt:lpstr>
      <vt:lpstr>Wingdings</vt:lpstr>
      <vt:lpstr>NRW</vt:lpstr>
      <vt:lpstr>An Introduction to Flooding </vt:lpstr>
      <vt:lpstr>PowerPoint Presentation</vt:lpstr>
      <vt:lpstr> Understanding flooding</vt:lpstr>
      <vt:lpstr>Understanding flooding</vt:lpstr>
      <vt:lpstr>Understanding flooding</vt:lpstr>
      <vt:lpstr>PowerPoint Presentation</vt:lpstr>
      <vt:lpstr>PowerPoint Presentation</vt:lpstr>
      <vt:lpstr>Why do floods happen?</vt:lpstr>
      <vt:lpstr>Why do floods happen?</vt:lpstr>
      <vt:lpstr>Why do floods happen?</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What types of flooding are there?</vt:lpstr>
      <vt:lpstr>Discuss – what are the dangers of flooding? </vt:lpstr>
      <vt:lpstr> The dangers of flooding  </vt:lpstr>
      <vt:lpstr>PowerPoint Presentation</vt:lpstr>
      <vt:lpstr>The dangers of floodwater</vt:lpstr>
      <vt:lpstr>The dangers of floodwater</vt:lpstr>
      <vt:lpstr>The dangers of floodwater</vt:lpstr>
      <vt:lpstr>Preparing for a flood</vt:lpstr>
      <vt:lpstr>Preparing for a flood</vt:lpstr>
      <vt:lpstr>Preparing for a flood</vt:lpstr>
      <vt:lpstr>Preparing for a flood</vt:lpstr>
      <vt:lpstr>   How to check for flood risk online  Find out if you’re at risk from flooding now or in the next few days by checking the 5 day flood risk. 5 day flood risk outlook explains the risk of flooding over the next 5 days in Wales based on local Authority area.   </vt:lpstr>
      <vt:lpstr>How to check the flood risk for an area</vt:lpstr>
      <vt:lpstr>  How to check for flood risk online  Find out about  river or coastal flooding risk now or in the next few days.   </vt:lpstr>
      <vt:lpstr>How to check for flood risk online</vt:lpstr>
      <vt:lpstr>Flood Warnings and Alerts shows a live map of all flood warnings and alerts in force in Wales. You can zoom into areas to find out more detail on the alert or warning and link to advice to prepare for flooding.</vt:lpstr>
      <vt:lpstr>Impacts and aftermath of flooding</vt:lpstr>
      <vt:lpstr>For further information please email us:  education@naturalresourceswales.gov.uk</vt:lpstr>
    </vt:vector>
  </TitlesOfParts>
  <Company>Forestry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Charlwood</dc:creator>
  <cp:lastModifiedBy>Manners, Sophie</cp:lastModifiedBy>
  <cp:revision>336</cp:revision>
  <cp:lastPrinted>2019-06-05T12:02:32Z</cp:lastPrinted>
  <dcterms:created xsi:type="dcterms:W3CDTF">2013-10-25T09:08:07Z</dcterms:created>
  <dcterms:modified xsi:type="dcterms:W3CDTF">2023-08-24T15:34:28Z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0x01010067EB80C5FE939D4A9B3D8BA62129B7F50300396978AAEE56C94C9AC497A8AA51F792</vt:lpwstr>
  </property>
  <property fmtid="{D5CDD505-2E9C-101B-9397-08002B2CF9AE}" pid="3" name="_dlc_DocIdItemGuid">
    <vt:lpwstr>b00b16b1-401d-48e3-b616-1cd52e0002d7</vt:lpwstr>
  </property>
  <property fmtid="{D5CDD505-2E9C-101B-9397-08002B2CF9AE}" pid="4" name="SharedWithUsers">
    <vt:lpwstr>2027;#Scott, Mariella S.</vt:lpwstr>
  </property>
</Properties>
</file>